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65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40" d="100"/>
          <a:sy n="140" d="100"/>
        </p:scale>
        <p:origin x="63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12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522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768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053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865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882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67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200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636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932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399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E1B78-2F3C-40FE-8385-A746DEE3A521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86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ouzov,_vstupn%C3%AD_%C4%8D%C3%A1st.JPG" TargetMode="External"/><Relationship Id="rId3" Type="http://schemas.openxmlformats.org/officeDocument/2006/relationships/hyperlink" Target="http://cs.wikipedia.org/wiki/Soubor:Flag_of_Olomouc_Region.svg" TargetMode="External"/><Relationship Id="rId7" Type="http://schemas.openxmlformats.org/officeDocument/2006/relationships/hyperlink" Target="http://en.wikipedia.org/wiki/File:Olomouc_districts.png" TargetMode="External"/><Relationship Id="rId2" Type="http://schemas.openxmlformats.org/officeDocument/2006/relationships/hyperlink" Target="http://cs.wikipedia.org/wiki/Soubor:Olomouc_Region_CoA_CZ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LiPo_les.jpg?uselang=cs" TargetMode="External"/><Relationship Id="rId5" Type="http://schemas.openxmlformats.org/officeDocument/2006/relationships/hyperlink" Target="http://cs.wikipedia.org/wiki/Soubor:Altvater_-_OT.JPG" TargetMode="External"/><Relationship Id="rId10" Type="http://schemas.openxmlformats.org/officeDocument/2006/relationships/hyperlink" Target="http://cs.wikipedia.org/wiki/Soubor:Olomouc-Horn%C3%AD_n%C3%A1m%C4%9Bst%C3%AD.JPG" TargetMode="External"/><Relationship Id="rId4" Type="http://schemas.openxmlformats.org/officeDocument/2006/relationships/hyperlink" Target="http://cs.wikipedia.org/wiki/Soubor:2004_Olomoucky_kraj.PNG" TargetMode="External"/><Relationship Id="rId9" Type="http://schemas.openxmlformats.org/officeDocument/2006/relationships/hyperlink" Target="http://cs.wikipedia.org/wiki/Soubor:Helfst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2557164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VY_32_INOVACE_11_03A_Olomoucký kraj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371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45086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Olomouckým krajem.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Olomoucký kraj z hlediska povrchu, vodstva, měst, průmyslu a</a:t>
            </a:r>
          </a:p>
          <a:p>
            <a:r>
              <a:rPr lang="cs-CZ" dirty="0" smtClean="0"/>
              <a:t>hospodářství. Bude znát nejvýznamnější turistické lokality. Dokáže popsat polohu kraje v</a:t>
            </a:r>
          </a:p>
          <a:p>
            <a:r>
              <a:rPr lang="cs-CZ" dirty="0" smtClean="0"/>
              <a:t>rámci České republiky.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12. </a:t>
            </a:r>
            <a:r>
              <a:rPr lang="cs-CZ" dirty="0"/>
              <a:t>4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15.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06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Olomoucký kraj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62082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374" y="407707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65337" y="643359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5126" name="Picture 6" descr="Soubor:Olomouc Region CoA CZ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60" y="188639"/>
            <a:ext cx="3331116" cy="4013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oubor:Flag of Olomouc Regio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534" y="2924944"/>
            <a:ext cx="5323113" cy="354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937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2004 Olomoucky 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987" y="188639"/>
            <a:ext cx="8399477" cy="4830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2969" y="473501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65736" y="5376118"/>
            <a:ext cx="6862648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Poloha: </a:t>
            </a:r>
            <a:r>
              <a:rPr lang="cs-CZ" sz="3200" dirty="0" smtClean="0"/>
              <a:t>střední a severozápadní Morava</a:t>
            </a:r>
          </a:p>
          <a:p>
            <a:r>
              <a:rPr lang="cs-CZ" sz="3200" b="1" dirty="0" smtClean="0"/>
              <a:t>Sídlo krajského úřadu: </a:t>
            </a:r>
            <a:r>
              <a:rPr lang="cs-CZ" sz="3200" dirty="0" smtClean="0"/>
              <a:t>Olomouc</a:t>
            </a:r>
          </a:p>
        </p:txBody>
      </p:sp>
    </p:spTree>
    <p:extLst>
      <p:ext uri="{BB962C8B-B14F-4D97-AF65-F5344CB8AC3E}">
        <p14:creationId xmlns:p14="http://schemas.microsoft.com/office/powerpoint/2010/main" val="333365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6968511" cy="535531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Základní údaje:</a:t>
            </a:r>
          </a:p>
          <a:p>
            <a:endParaRPr lang="cs-CZ" sz="3600" dirty="0"/>
          </a:p>
          <a:p>
            <a:r>
              <a:rPr lang="cs-CZ" sz="3600" u="sng" dirty="0" smtClean="0"/>
              <a:t>Rozloha:</a:t>
            </a:r>
            <a:r>
              <a:rPr lang="cs-CZ" sz="3600" dirty="0" smtClean="0"/>
              <a:t> 5 267 km</a:t>
            </a:r>
            <a:r>
              <a:rPr lang="cs-CZ" sz="3600" baseline="30000" dirty="0" smtClean="0"/>
              <a:t>2</a:t>
            </a:r>
          </a:p>
          <a:p>
            <a:endParaRPr lang="cs-CZ" sz="3600" dirty="0"/>
          </a:p>
          <a:p>
            <a:r>
              <a:rPr lang="cs-CZ" sz="3600" u="sng" dirty="0" smtClean="0"/>
              <a:t>Počet obyvatel:</a:t>
            </a:r>
            <a:r>
              <a:rPr lang="cs-CZ" sz="3600" dirty="0" smtClean="0"/>
              <a:t> 638 638</a:t>
            </a:r>
          </a:p>
          <a:p>
            <a:endParaRPr lang="cs-CZ" sz="3600" dirty="0"/>
          </a:p>
          <a:p>
            <a:r>
              <a:rPr lang="cs-CZ" sz="3600" u="sng" dirty="0" smtClean="0"/>
              <a:t>Hustota zalidnění:</a:t>
            </a:r>
            <a:r>
              <a:rPr lang="cs-CZ" sz="3600" dirty="0" smtClean="0"/>
              <a:t> 121 </a:t>
            </a:r>
            <a:r>
              <a:rPr lang="en-US" sz="3600" dirty="0" err="1" smtClean="0"/>
              <a:t>obyvatel</a:t>
            </a:r>
            <a:r>
              <a:rPr lang="en-US" sz="3600" dirty="0" smtClean="0"/>
              <a:t>/km</a:t>
            </a:r>
            <a:r>
              <a:rPr lang="en-US" sz="3600" baseline="30000" dirty="0" smtClean="0"/>
              <a:t>2</a:t>
            </a:r>
          </a:p>
          <a:p>
            <a:endParaRPr lang="en-US" sz="3600" dirty="0"/>
          </a:p>
          <a:p>
            <a:r>
              <a:rPr lang="en-US" sz="3600" u="sng" dirty="0" err="1" smtClean="0"/>
              <a:t>Nejv</a:t>
            </a:r>
            <a:r>
              <a:rPr lang="cs-CZ" sz="3600" u="sng" dirty="0" err="1" smtClean="0"/>
              <a:t>yšší</a:t>
            </a:r>
            <a:r>
              <a:rPr lang="cs-CZ" sz="3600" u="sng" dirty="0" smtClean="0"/>
              <a:t> bod</a:t>
            </a:r>
            <a:r>
              <a:rPr lang="cs-CZ" sz="3600" dirty="0" smtClean="0"/>
              <a:t>: Praděd, 1 491 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398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73996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Povrch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5244449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lesá od severu k jihu</a:t>
            </a:r>
          </a:p>
          <a:p>
            <a:pPr marL="285750" indent="-285750">
              <a:buFontTx/>
              <a:buChar char="-"/>
            </a:pPr>
            <a:endParaRPr lang="cs-CZ" sz="2800" u="sng" dirty="0" smtClean="0"/>
          </a:p>
          <a:p>
            <a:pPr marL="285750" indent="-285750">
              <a:buFontTx/>
              <a:buChar char="-"/>
            </a:pPr>
            <a:r>
              <a:rPr lang="cs-CZ" sz="2800" u="sng" dirty="0" smtClean="0"/>
              <a:t>sever :</a:t>
            </a:r>
            <a:r>
              <a:rPr lang="cs-CZ" sz="2800" dirty="0" smtClean="0"/>
              <a:t> </a:t>
            </a:r>
            <a:r>
              <a:rPr lang="cs-CZ" sz="2800" i="1" dirty="0" smtClean="0"/>
              <a:t>Jeseníky</a:t>
            </a:r>
          </a:p>
          <a:p>
            <a:pPr marL="285750" indent="-285750">
              <a:buFontTx/>
              <a:buChar char="-"/>
            </a:pPr>
            <a:r>
              <a:rPr lang="cs-CZ" sz="2800" u="sng" dirty="0" smtClean="0"/>
              <a:t>západ:</a:t>
            </a:r>
            <a:r>
              <a:rPr lang="cs-CZ" sz="2800" i="1" dirty="0" smtClean="0"/>
              <a:t> Českomoravská vrchovina</a:t>
            </a:r>
          </a:p>
          <a:p>
            <a:pPr marL="285750" indent="-285750">
              <a:buFontTx/>
              <a:buChar char="-"/>
            </a:pPr>
            <a:r>
              <a:rPr lang="cs-CZ" sz="2800" u="sng" dirty="0" smtClean="0"/>
              <a:t>východ:</a:t>
            </a:r>
            <a:r>
              <a:rPr lang="cs-CZ" sz="2800" dirty="0" smtClean="0"/>
              <a:t> </a:t>
            </a:r>
            <a:r>
              <a:rPr lang="cs-CZ" sz="2800" i="1" dirty="0" smtClean="0"/>
              <a:t>Oderské vrchy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u="sng" dirty="0" smtClean="0"/>
              <a:t>jihovýchod:</a:t>
            </a:r>
            <a:r>
              <a:rPr lang="cs-CZ" sz="2800" dirty="0" smtClean="0"/>
              <a:t> </a:t>
            </a:r>
            <a:r>
              <a:rPr lang="cs-CZ" sz="2800" i="1" dirty="0" smtClean="0"/>
              <a:t>Haná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b="1" dirty="0" smtClean="0"/>
              <a:t>Významné přírodní památky: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Litovelské Pomoraví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Oderské vrchy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Nízký Jeseník</a:t>
            </a:r>
            <a:endParaRPr lang="cs-CZ" sz="2800" dirty="0"/>
          </a:p>
        </p:txBody>
      </p:sp>
      <p:pic>
        <p:nvPicPr>
          <p:cNvPr id="6146" name="Picture 2" descr="Soubor:Altvater - O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110" y="114300"/>
            <a:ext cx="3728163" cy="497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46110" y="510653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70021" y="5661153"/>
            <a:ext cx="2880340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vysílač na Pradědu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74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028056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Vodstvo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4679807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dirty="0"/>
              <a:t>ú</a:t>
            </a:r>
            <a:r>
              <a:rPr lang="cs-CZ" sz="3600" dirty="0" smtClean="0"/>
              <a:t>moří Černého moře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povodí Dunaje</a:t>
            </a:r>
          </a:p>
          <a:p>
            <a:pPr marL="571500" indent="-571500">
              <a:buFontTx/>
              <a:buChar char="-"/>
            </a:pPr>
            <a:endParaRPr lang="cs-CZ" sz="3600" dirty="0"/>
          </a:p>
          <a:p>
            <a:pPr marL="571500" indent="-571500">
              <a:buFontTx/>
              <a:buChar char="-"/>
            </a:pPr>
            <a:r>
              <a:rPr lang="cs-CZ" sz="3600" b="1" dirty="0" smtClean="0"/>
              <a:t>Morava</a:t>
            </a:r>
          </a:p>
          <a:p>
            <a:pPr marL="571500" indent="-571500">
              <a:buFontTx/>
              <a:buChar char="-"/>
            </a:pPr>
            <a:endParaRPr lang="cs-CZ" sz="3600" b="1" dirty="0"/>
          </a:p>
          <a:p>
            <a:pPr marL="571500" indent="-571500">
              <a:buFontTx/>
              <a:buChar char="-"/>
            </a:pPr>
            <a:r>
              <a:rPr lang="cs-CZ" sz="3600" dirty="0" smtClean="0"/>
              <a:t>na severu Odra</a:t>
            </a:r>
            <a:endParaRPr lang="cs-CZ" sz="3600" dirty="0"/>
          </a:p>
        </p:txBody>
      </p:sp>
      <p:pic>
        <p:nvPicPr>
          <p:cNvPr id="2052" name="Picture 4" descr="File:LiPo l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441" y="3048928"/>
            <a:ext cx="4995664" cy="374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98756" y="653096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2420888"/>
            <a:ext cx="4310411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lužní lesy v Litovelském Pomoraví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357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61576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Města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29187" y="412991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225" y="1268760"/>
            <a:ext cx="1739772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Olomouc</a:t>
            </a:r>
          </a:p>
          <a:p>
            <a:r>
              <a:rPr lang="cs-CZ" sz="3200" dirty="0" smtClean="0"/>
              <a:t>Prostějov</a:t>
            </a:r>
          </a:p>
          <a:p>
            <a:r>
              <a:rPr lang="cs-CZ" sz="3200" dirty="0" smtClean="0"/>
              <a:t>Přerov</a:t>
            </a:r>
          </a:p>
          <a:p>
            <a:r>
              <a:rPr lang="cs-CZ" sz="3200" dirty="0" smtClean="0"/>
              <a:t>Šumperk</a:t>
            </a:r>
          </a:p>
          <a:p>
            <a:r>
              <a:rPr lang="cs-CZ" sz="3200" dirty="0" smtClean="0"/>
              <a:t>Jeseník</a:t>
            </a:r>
          </a:p>
          <a:p>
            <a:r>
              <a:rPr lang="cs-CZ" sz="3200" dirty="0" smtClean="0"/>
              <a:t>Hranice</a:t>
            </a:r>
          </a:p>
          <a:p>
            <a:r>
              <a:rPr lang="cs-CZ" sz="3200" dirty="0" smtClean="0"/>
              <a:t>Litovel</a:t>
            </a:r>
          </a:p>
          <a:p>
            <a:r>
              <a:rPr lang="cs-CZ" sz="3200" dirty="0" smtClean="0"/>
              <a:t>Uničov</a:t>
            </a:r>
          </a:p>
          <a:p>
            <a:r>
              <a:rPr lang="cs-CZ" sz="3200" dirty="0" smtClean="0"/>
              <a:t>Zábřeh</a:t>
            </a:r>
          </a:p>
        </p:txBody>
      </p:sp>
      <p:pic>
        <p:nvPicPr>
          <p:cNvPr id="3076" name="Picture 4" descr="File:Olomouc district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187" y="45985"/>
            <a:ext cx="5281885" cy="408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15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01080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Průmysl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505215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zpracovatelský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strojírenství (Brno, Blansko)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elektrotechnický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p</a:t>
            </a:r>
            <a:r>
              <a:rPr lang="cs-CZ" sz="3200" dirty="0" smtClean="0"/>
              <a:t>otravinářství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769417"/>
            <a:ext cx="294779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Zemědělství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4811668"/>
            <a:ext cx="889063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úrodná oblast (Haná), vynikající přírodní podmínky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pšenice, ječmen, kukuřice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chmel</a:t>
            </a:r>
          </a:p>
        </p:txBody>
      </p:sp>
    </p:spTree>
    <p:extLst>
      <p:ext uri="{BB962C8B-B14F-4D97-AF65-F5344CB8AC3E}">
        <p14:creationId xmlns:p14="http://schemas.microsoft.com/office/powerpoint/2010/main" val="1467832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895" y="67271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357301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225" y="1268760"/>
            <a:ext cx="3480440" cy="403187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hrad Bouzov</a:t>
            </a:r>
          </a:p>
          <a:p>
            <a:r>
              <a:rPr lang="cs-CZ" sz="3200" dirty="0" smtClean="0"/>
              <a:t>hrad </a:t>
            </a:r>
            <a:r>
              <a:rPr lang="cs-CZ" sz="3200" dirty="0" err="1" smtClean="0"/>
              <a:t>Helfštýn</a:t>
            </a:r>
            <a:endParaRPr lang="cs-CZ" sz="3200" dirty="0" smtClean="0"/>
          </a:p>
          <a:p>
            <a:r>
              <a:rPr lang="cs-CZ" sz="3200" dirty="0" smtClean="0"/>
              <a:t>Jeskyně Na Pomezí</a:t>
            </a:r>
          </a:p>
          <a:p>
            <a:r>
              <a:rPr lang="cs-CZ" sz="3200" dirty="0" smtClean="0"/>
              <a:t>Jeseníky</a:t>
            </a:r>
          </a:p>
          <a:p>
            <a:r>
              <a:rPr lang="cs-CZ" sz="3200" dirty="0" smtClean="0"/>
              <a:t>Hranická propast</a:t>
            </a:r>
          </a:p>
          <a:p>
            <a:r>
              <a:rPr lang="cs-CZ" sz="3200" dirty="0" err="1" smtClean="0"/>
              <a:t>Mladečské</a:t>
            </a:r>
            <a:r>
              <a:rPr lang="cs-CZ" sz="3200" dirty="0" smtClean="0"/>
              <a:t> jeskyně</a:t>
            </a:r>
          </a:p>
          <a:p>
            <a:r>
              <a:rPr lang="cs-CZ" sz="3200" dirty="0" smtClean="0"/>
              <a:t>Litovelské Pomoraví</a:t>
            </a:r>
          </a:p>
          <a:p>
            <a:r>
              <a:rPr lang="cs-CZ" sz="3200" dirty="0" smtClean="0"/>
              <a:t>Olomouc</a:t>
            </a:r>
          </a:p>
        </p:txBody>
      </p:sp>
      <p:pic>
        <p:nvPicPr>
          <p:cNvPr id="4100" name="Picture 4" descr="Soubor:Bouzov, vstupní čá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361" y="0"/>
            <a:ext cx="2683024" cy="359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Helfst0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851" y="4077072"/>
            <a:ext cx="4053373" cy="2700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385417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627784" y="1556792"/>
            <a:ext cx="3456384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016977" y="2060848"/>
            <a:ext cx="2347111" cy="181994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356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Olomouc-Horní náměst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3959"/>
            <a:ext cx="8856984" cy="664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6458920"/>
            <a:ext cx="618631" cy="30777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9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926" y="44624"/>
            <a:ext cx="170271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Olomouc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8915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4098" y="1155857"/>
            <a:ext cx="8932253" cy="15465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URBAN, Tomáš. </a:t>
            </a:r>
            <a:r>
              <a:rPr lang="cs-CZ" sz="1050" i="1" dirty="0"/>
              <a:t>Wikipedia.org</a:t>
            </a:r>
            <a:r>
              <a:rPr lang="cs-CZ" sz="1050" dirty="0"/>
              <a:t> [online]. [cit. 12.4.2013].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cs.wikipedia.org/wiki/Soubor:Olomouc_Region_CoA_CZ.svg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URBAN, Tomáš. </a:t>
            </a:r>
            <a:r>
              <a:rPr lang="cs-CZ" sz="1050" i="1" dirty="0"/>
              <a:t>Wikipedia.org</a:t>
            </a:r>
            <a:r>
              <a:rPr lang="cs-CZ" sz="1050" dirty="0"/>
              <a:t> [online]. [cit. 12.4.2013].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cs.wikipedia.org/wiki/Soubor:Flag_of_Olomouc_Region.svg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12.4.2013].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cs.wikipedia.org/wiki/Soubor:2004_Olomoucky_kraj.PNG</a:t>
            </a:r>
            <a:endParaRPr lang="cs-CZ" sz="1050" dirty="0" smtClean="0"/>
          </a:p>
          <a:p>
            <a:r>
              <a:rPr lang="cs-CZ" sz="1050" dirty="0" smtClean="0"/>
              <a:t>Obr. 4: 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12.4.2013]. Dostupný na WWW: </a:t>
            </a:r>
            <a:r>
              <a:rPr lang="cs-CZ" sz="1050" dirty="0">
                <a:hlinkClick r:id="rId5"/>
              </a:rPr>
              <a:t>http://cs.wikipedia.org/wiki/Soubor:Altvater_-_</a:t>
            </a:r>
            <a:r>
              <a:rPr lang="cs-CZ" sz="1050" dirty="0" smtClean="0">
                <a:hlinkClick r:id="rId5"/>
              </a:rPr>
              <a:t>OT.JPG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12.4.2013].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commons.wikimedia.org/wiki/File:LiPo_les.jpg?uselang=cs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12.4.2013].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en.wikipedia.org/wiki/File:Olomouc_districts.png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900" dirty="0"/>
              <a:t>MILIČEVIČ, Miloš. </a:t>
            </a:r>
            <a:r>
              <a:rPr lang="cs-CZ" sz="900" i="1" dirty="0"/>
              <a:t>Wikipedia.org</a:t>
            </a:r>
            <a:r>
              <a:rPr lang="cs-CZ" sz="900" dirty="0"/>
              <a:t> [online]. [cit. 12.4.2013]. Dostupný na WWW: </a:t>
            </a:r>
            <a:r>
              <a:rPr lang="cs-CZ" sz="900" dirty="0">
                <a:hlinkClick r:id="rId8"/>
              </a:rPr>
              <a:t>http://cs.wikipedia.org/wiki/Soubor:Bouzov,_vstupn%C3%AD_%</a:t>
            </a:r>
            <a:r>
              <a:rPr lang="cs-CZ" sz="900" dirty="0" smtClean="0">
                <a:hlinkClick r:id="rId8"/>
              </a:rPr>
              <a:t>C4%8D%C3%A1st.JPG</a:t>
            </a:r>
            <a:endParaRPr lang="cs-CZ" sz="90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12.4.2013]. 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cs.wikipedia.org/wiki/Soubor:Helfst03.JPG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12.4.2013]. Dostupný na WWW: </a:t>
            </a:r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cs.wikipedia.org/wiki/Soubor:Olomouc-Horn%C3%AD_n%C3%A1m%C4%9Bst%C3%AD.JPG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95156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987</TotalTime>
  <Words>280</Words>
  <Application>Microsoft Office PowerPoint</Application>
  <PresentationFormat>Předvádění na obrazovce (4:3)</PresentationFormat>
  <Paragraphs>107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Olomoucký kraj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Středočeský kraj</dc:title>
  <dc:creator>LukášD</dc:creator>
  <cp:lastModifiedBy>verča</cp:lastModifiedBy>
  <cp:revision>25</cp:revision>
  <dcterms:created xsi:type="dcterms:W3CDTF">2013-05-25T08:13:53Z</dcterms:created>
  <dcterms:modified xsi:type="dcterms:W3CDTF">2013-04-12T19:21:59Z</dcterms:modified>
</cp:coreProperties>
</file>