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7" r:id="rId4"/>
    <p:sldId id="265" r:id="rId5"/>
    <p:sldId id="256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936" y="4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00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89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943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5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913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0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14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247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879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41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203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E6943-6355-4BF8-B9D9-C521FEF3039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485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Carlsbad_districts.png" TargetMode="External"/><Relationship Id="rId13" Type="http://schemas.openxmlformats.org/officeDocument/2006/relationships/hyperlink" Target="http://cs.wikipedia.org/wiki/Soubor:Bozi_dar_torfmoor.jpg" TargetMode="External"/><Relationship Id="rId3" Type="http://schemas.openxmlformats.org/officeDocument/2006/relationships/hyperlink" Target="http://cs.wikipedia.org/wiki/Soubor:Flag_of_Karlovy_Vary_Region.svg" TargetMode="External"/><Relationship Id="rId7" Type="http://schemas.openxmlformats.org/officeDocument/2006/relationships/hyperlink" Target="http://upload.wikimedia.org/wikipedia/commons/7/76/Mapaohre.jpg" TargetMode="External"/><Relationship Id="rId12" Type="http://schemas.openxmlformats.org/officeDocument/2006/relationships/hyperlink" Target="http://cs.wikipedia.org/wiki/Soubor:Loket_gesamt.jpg" TargetMode="External"/><Relationship Id="rId2" Type="http://schemas.openxmlformats.org/officeDocument/2006/relationships/hyperlink" Target="http://cs.wikipedia.org/wiki/Soubor:Karlovy_Vary_Region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oos_Landscape_0B.JPG" TargetMode="External"/><Relationship Id="rId11" Type="http://schemas.openxmlformats.org/officeDocument/2006/relationships/hyperlink" Target="http://cs.wikipedia.org/wiki/Soubor:Eisenbuehl.jpg" TargetMode="External"/><Relationship Id="rId5" Type="http://schemas.openxmlformats.org/officeDocument/2006/relationships/hyperlink" Target="http://cs.wikipedia.org/wiki/Soubor:Klinovec_von_haj_aus.jpg" TargetMode="External"/><Relationship Id="rId10" Type="http://schemas.openxmlformats.org/officeDocument/2006/relationships/hyperlink" Target="http://cs.wikipedia.org/wiki/Soubor:Evlahos_carlovy_vary.jpg" TargetMode="External"/><Relationship Id="rId4" Type="http://schemas.openxmlformats.org/officeDocument/2006/relationships/hyperlink" Target="http://cs.wikipedia.org/wiki/Soubor:2004_Karlovarsky_kraj.PNG" TargetMode="External"/><Relationship Id="rId9" Type="http://schemas.openxmlformats.org/officeDocument/2006/relationships/hyperlink" Target="http://cs.wikipedia.org/wiki/Soubor:KarlovyVaryHotSpr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967955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VY_32_INOVACE_12_03A_Karlovarský kraj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7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4508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Karlovarským krajem.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Karlovarský kraj z hlediska povrchu, vodstva, měst, průmyslu a</a:t>
            </a:r>
          </a:p>
          <a:p>
            <a:r>
              <a:rPr lang="cs-CZ" dirty="0" smtClean="0"/>
              <a:t>hospodářství. Bude znát nejvýznamnější turistické lokality. Dokáže popsat polohu kraje v</a:t>
            </a:r>
          </a:p>
          <a:p>
            <a:r>
              <a:rPr lang="cs-CZ" dirty="0" smtClean="0"/>
              <a:t>rámci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20.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22.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Karlovarský kraj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85836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Karlovy Vary Region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60648"/>
            <a:ext cx="3600400" cy="4337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3342" y="459847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1</a:t>
            </a:r>
          </a:p>
        </p:txBody>
      </p:sp>
      <p:pic>
        <p:nvPicPr>
          <p:cNvPr id="7172" name="Picture 4" descr="Soubor:Flag of Karlovy Vary Regio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01008"/>
            <a:ext cx="4860031" cy="323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5296" y="643122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6124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Soubor:2004 Karlovarsky 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69" y="404663"/>
            <a:ext cx="8297857" cy="477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376118"/>
            <a:ext cx="4822730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západ Čech</a:t>
            </a:r>
          </a:p>
          <a:p>
            <a:r>
              <a:rPr lang="cs-CZ" sz="3200" b="1" dirty="0" smtClean="0"/>
              <a:t>Krajské město: </a:t>
            </a:r>
            <a:r>
              <a:rPr lang="cs-CZ" sz="3200" dirty="0" smtClean="0"/>
              <a:t>Karlovy Vary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486916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5352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083927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 </a:t>
            </a:r>
            <a:r>
              <a:rPr lang="cs-CZ" sz="3600" dirty="0" smtClean="0"/>
              <a:t> 3 314</a:t>
            </a:r>
            <a:r>
              <a:rPr lang="cs-CZ" sz="3600" dirty="0"/>
              <a:t> </a:t>
            </a:r>
            <a:r>
              <a:rPr lang="cs-CZ" sz="3600" dirty="0" smtClean="0"/>
              <a:t>km²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</a:t>
            </a:r>
            <a:r>
              <a:rPr lang="cs-CZ" sz="3600" dirty="0"/>
              <a:t> </a:t>
            </a:r>
            <a:r>
              <a:rPr lang="cs-CZ" sz="3600" dirty="0" smtClean="0"/>
              <a:t>303 165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91,5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bod:</a:t>
            </a:r>
            <a:r>
              <a:rPr lang="cs-CZ" sz="3600" dirty="0" smtClean="0"/>
              <a:t> Klínovec, 1 244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72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303724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Krušné hory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Doupovské hory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Slavkovský les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Chebská pánev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Sokolovská pánev</a:t>
            </a:r>
          </a:p>
          <a:p>
            <a:endParaRPr lang="cs-CZ" sz="3200" dirty="0"/>
          </a:p>
        </p:txBody>
      </p:sp>
      <p:pic>
        <p:nvPicPr>
          <p:cNvPr id="6148" name="Picture 4" descr="Soubor:Klinovec von haj a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656" y="116632"/>
            <a:ext cx="4542432" cy="340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56591" y="324158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03610" y="383758"/>
            <a:ext cx="139942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Klínovec</a:t>
            </a:r>
            <a:endParaRPr lang="cs-CZ" sz="2800" dirty="0"/>
          </a:p>
        </p:txBody>
      </p:sp>
      <p:pic>
        <p:nvPicPr>
          <p:cNvPr id="6150" name="Picture 6" descr="Soubor:Soos Landscape 0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1"/>
            <a:ext cx="4057218" cy="304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333074" y="645216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6082835"/>
            <a:ext cx="156485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NPR </a:t>
            </a:r>
            <a:r>
              <a:rPr lang="cs-CZ" sz="2800" dirty="0" err="1" smtClean="0"/>
              <a:t>Soos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3128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 animBg="1"/>
      <p:bldP spid="10" grpId="0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064896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/>
              <a:t>ř</a:t>
            </a:r>
            <a:r>
              <a:rPr lang="cs-CZ" sz="3600" b="1" u="sng" dirty="0" smtClean="0"/>
              <a:t>eky:</a:t>
            </a:r>
          </a:p>
          <a:p>
            <a:r>
              <a:rPr lang="cs-CZ" sz="3600" dirty="0" smtClean="0"/>
              <a:t>Ohře, Teplá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564904"/>
            <a:ext cx="8064896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nádrže:</a:t>
            </a:r>
          </a:p>
          <a:p>
            <a:r>
              <a:rPr lang="cs-CZ" sz="3600" dirty="0" smtClean="0"/>
              <a:t>Jesenice, Skalka, Dlouhá stoka</a:t>
            </a:r>
            <a:endParaRPr lang="cs-CZ" sz="3600" dirty="0"/>
          </a:p>
        </p:txBody>
      </p:sp>
      <p:pic>
        <p:nvPicPr>
          <p:cNvPr id="8194" name="Picture 2" descr="http://upload.wikimedia.org/wikipedia/commons/7/76/Mapaoh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423" y="3926159"/>
            <a:ext cx="5076825" cy="274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85617" y="637431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5230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File:Carlsbad 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770" y="199807"/>
            <a:ext cx="5387117" cy="4165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29730"/>
            <a:ext cx="3038268" cy="403187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Karlovy Vary</a:t>
            </a:r>
          </a:p>
          <a:p>
            <a:r>
              <a:rPr lang="cs-CZ" sz="3200" dirty="0" smtClean="0"/>
              <a:t>Mariánské lázně</a:t>
            </a:r>
          </a:p>
          <a:p>
            <a:r>
              <a:rPr lang="cs-CZ" sz="3200" dirty="0" smtClean="0"/>
              <a:t>Františkovy lázně</a:t>
            </a:r>
          </a:p>
          <a:p>
            <a:r>
              <a:rPr lang="cs-CZ" sz="3200" dirty="0" smtClean="0"/>
              <a:t>Sokolov</a:t>
            </a:r>
          </a:p>
          <a:p>
            <a:r>
              <a:rPr lang="cs-CZ" sz="3200" dirty="0" smtClean="0"/>
              <a:t>Cheb</a:t>
            </a:r>
          </a:p>
          <a:p>
            <a:r>
              <a:rPr lang="cs-CZ" sz="3200" dirty="0" smtClean="0"/>
              <a:t>Jáchymov</a:t>
            </a:r>
          </a:p>
          <a:p>
            <a:r>
              <a:rPr lang="cs-CZ" sz="3200" dirty="0" smtClean="0"/>
              <a:t>Kraslice</a:t>
            </a:r>
          </a:p>
          <a:p>
            <a:r>
              <a:rPr lang="cs-CZ" sz="3200" dirty="0" smtClean="0"/>
              <a:t>Loket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17983" y="4365104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8055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383118"/>
            <a:ext cx="417255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těžební (hnědé uhlí)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chemický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sklářský (zn. Moser)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keramický (těžba kaolinu)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energetický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3769417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291" y="4779149"/>
            <a:ext cx="530260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obiloviny, řepka olejka, brambory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skot, drůbež, prasata</a:t>
            </a:r>
          </a:p>
          <a:p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136608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19" name="Obdélník 18"/>
          <p:cNvSpPr/>
          <p:nvPr/>
        </p:nvSpPr>
        <p:spPr>
          <a:xfrm>
            <a:off x="4652222" y="5908926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8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80112" y="6012577"/>
            <a:ext cx="1171731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Vřídlo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7504" y="1008967"/>
            <a:ext cx="3149260" cy="403187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Karlovy Vary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79 pramenů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Vřídlo – 73°C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sklárna Moser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Becherovka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porcelán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filmový festival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oplatky</a:t>
            </a:r>
          </a:p>
        </p:txBody>
      </p:sp>
      <p:pic>
        <p:nvPicPr>
          <p:cNvPr id="4108" name="Picture 12" descr="Soubor:KarlovyVaryHotSpr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222" y="193926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6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Evlahos carlovy va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8906725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4820433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9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79346" y="5292497"/>
            <a:ext cx="224478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Karlovy Vary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3394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pic>
        <p:nvPicPr>
          <p:cNvPr id="11266" name="Picture 2" descr="Soubor:Eisenbueh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52736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3861048"/>
            <a:ext cx="75007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10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1052736"/>
            <a:ext cx="2955809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Železná hůrka</a:t>
            </a:r>
          </a:p>
          <a:p>
            <a:r>
              <a:rPr lang="cs-CZ" sz="2400" dirty="0" smtClean="0"/>
              <a:t>- nejmladší sopka v ČR</a:t>
            </a:r>
            <a:endParaRPr lang="cs-CZ" sz="2400" dirty="0"/>
          </a:p>
        </p:txBody>
      </p:sp>
      <p:pic>
        <p:nvPicPr>
          <p:cNvPr id="11268" name="Picture 4" descr="Soubor:Loket gesam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501008"/>
            <a:ext cx="5715000" cy="319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525779" y="6403788"/>
            <a:ext cx="75007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11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2016" y="5598722"/>
            <a:ext cx="1943417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hrad Loket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69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4630819" cy="403187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Bečov nad Teplou – hrad</a:t>
            </a:r>
          </a:p>
          <a:p>
            <a:r>
              <a:rPr lang="cs-CZ" sz="3200" dirty="0" smtClean="0"/>
              <a:t>Kynžvart – zámek</a:t>
            </a:r>
          </a:p>
          <a:p>
            <a:r>
              <a:rPr lang="cs-CZ" sz="3200" dirty="0" smtClean="0"/>
              <a:t>Blatenský vrch – rozhledna</a:t>
            </a:r>
          </a:p>
          <a:p>
            <a:r>
              <a:rPr lang="cs-CZ" sz="3200" dirty="0" smtClean="0"/>
              <a:t>Jáchymov – mincovna</a:t>
            </a:r>
          </a:p>
          <a:p>
            <a:r>
              <a:rPr lang="cs-CZ" sz="3200" dirty="0" smtClean="0"/>
              <a:t>Teplá – klášter</a:t>
            </a:r>
          </a:p>
          <a:p>
            <a:r>
              <a:rPr lang="cs-CZ" sz="3200" dirty="0" smtClean="0"/>
              <a:t>Božídarská rašeliniště</a:t>
            </a:r>
          </a:p>
          <a:p>
            <a:r>
              <a:rPr lang="cs-CZ" sz="3200" dirty="0" err="1" smtClean="0"/>
              <a:t>Soos</a:t>
            </a:r>
            <a:r>
              <a:rPr lang="cs-CZ" sz="3200" dirty="0" smtClean="0"/>
              <a:t> – rašeliniště</a:t>
            </a:r>
          </a:p>
          <a:p>
            <a:r>
              <a:rPr lang="cs-CZ" sz="3200" dirty="0" smtClean="0"/>
              <a:t>Údolí Ohře</a:t>
            </a:r>
          </a:p>
        </p:txBody>
      </p:sp>
      <p:pic>
        <p:nvPicPr>
          <p:cNvPr id="12290" name="Picture 2" descr="Soubor:Bozi dar torfmo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3613552"/>
            <a:ext cx="4205577" cy="315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09954" y="6475825"/>
            <a:ext cx="75007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12</a:t>
            </a:r>
            <a:endParaRPr lang="cs-CZ" sz="1400" dirty="0"/>
          </a:p>
        </p:txBody>
      </p:sp>
      <p:pic>
        <p:nvPicPr>
          <p:cNvPr id="12294" name="Picture 6" descr="Soubor:Hrad Bečov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028" y="114300"/>
            <a:ext cx="4227579" cy="317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838028" y="3274307"/>
            <a:ext cx="75007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13</a:t>
            </a:r>
            <a:endParaRPr lang="cs-CZ" sz="1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355976" y="1340768"/>
            <a:ext cx="857090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823521" y="3789040"/>
            <a:ext cx="1252535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4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858515" cy="21929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URBAN,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20.4.2013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cs.wikipedia.org/wiki/Soubor:Karlovy_Vary_Region_CoA_CZ.svg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cs.wikipedia.org/wiki/Soubor:Flag_of_Karlovy_Vary_Region.svg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cs.wikipedia.org/wiki/Soubor:2004_Karlovarsky_kraj.PNG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BRIX, Rafael.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cs.wikipedia.org/wiki/Soubor:Klinovec_von_haj_aus.jpg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SCHOLZ, Hans-Peter.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cs.wikipedia.org/wiki/Soubor:Soos_Landscape_0B.JPG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upload.wikimedia.org/wikipedia/commons/7/76/Mapaohre.jpg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en.wikipedia.org/wiki/File:Carlsbad_districts.png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MALJKOVIC, Filip.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cs.wikipedia.org/wiki/Soubor:KarlovyVaryHotSpring.jpg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VAGGELIS, </a:t>
            </a:r>
            <a:r>
              <a:rPr lang="cs-CZ" sz="1050" dirty="0" err="1"/>
              <a:t>Vlahos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cs.wikipedia.org/wiki/Soubor:Evlahos_carlovy_vary.jpg</a:t>
            </a:r>
            <a:endParaRPr lang="cs-CZ" sz="1050" dirty="0" smtClean="0"/>
          </a:p>
          <a:p>
            <a:r>
              <a:rPr lang="cs-CZ" sz="1050" dirty="0" smtClean="0"/>
              <a:t>Obr. 10: </a:t>
            </a:r>
            <a:r>
              <a:rPr lang="cs-CZ" sz="1050" dirty="0"/>
              <a:t>PILSAK, </a:t>
            </a:r>
            <a:r>
              <a:rPr lang="cs-CZ" sz="1050" dirty="0" err="1"/>
              <a:t>W.j</a:t>
            </a:r>
            <a:r>
              <a:rPr lang="cs-CZ" sz="1050" dirty="0"/>
              <a:t>..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11"/>
              </a:rPr>
              <a:t>http://</a:t>
            </a:r>
            <a:r>
              <a:rPr lang="cs-CZ" sz="1050" dirty="0" smtClean="0">
                <a:hlinkClick r:id="rId11"/>
              </a:rPr>
              <a:t>cs.wikipedia.org/wiki/Soubor:Eisenbuehl.jpg</a:t>
            </a:r>
            <a:endParaRPr lang="cs-CZ" sz="1050" dirty="0" smtClean="0"/>
          </a:p>
          <a:p>
            <a:r>
              <a:rPr lang="cs-CZ" sz="1050" dirty="0" smtClean="0"/>
              <a:t>Obr. 11: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12"/>
              </a:rPr>
              <a:t>http://</a:t>
            </a:r>
            <a:r>
              <a:rPr lang="cs-CZ" sz="1050" dirty="0" smtClean="0">
                <a:hlinkClick r:id="rId12"/>
              </a:rPr>
              <a:t>cs.wikipedia.org/wiki/Soubor:Loket_gesamt.jpg</a:t>
            </a:r>
            <a:endParaRPr lang="cs-CZ" sz="1050" dirty="0" smtClean="0"/>
          </a:p>
          <a:p>
            <a:r>
              <a:rPr lang="cs-CZ" sz="1050" dirty="0" smtClean="0"/>
              <a:t>Obr. 12: </a:t>
            </a:r>
            <a:r>
              <a:rPr lang="cs-CZ" sz="1050" dirty="0"/>
              <a:t>BRIX, Rafael.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13"/>
              </a:rPr>
              <a:t>http://</a:t>
            </a:r>
            <a:r>
              <a:rPr lang="cs-CZ" sz="1050" dirty="0" smtClean="0">
                <a:hlinkClick r:id="rId13"/>
              </a:rPr>
              <a:t>cs.wikipedia.org/wiki/Soubor:Bozi_dar_torfmoor.jpg</a:t>
            </a:r>
            <a:endParaRPr lang="cs-CZ" sz="1050" dirty="0" smtClean="0"/>
          </a:p>
          <a:p>
            <a:r>
              <a:rPr lang="cs-CZ" sz="1050" dirty="0" smtClean="0"/>
              <a:t>Obr. 13: </a:t>
            </a:r>
            <a:r>
              <a:rPr lang="cs-CZ" sz="1050" dirty="0"/>
              <a:t>PACLÍK, Jiří.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http://cs.wikipedia.org/wiki/Soubor:Hrad_Be%C4%8Dov1.jpg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142066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12022</TotalTime>
  <Words>304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Karlovarský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LukášD</dc:creator>
  <cp:lastModifiedBy>verča</cp:lastModifiedBy>
  <cp:revision>21</cp:revision>
  <dcterms:created xsi:type="dcterms:W3CDTF">2013-05-25T08:50:35Z</dcterms:created>
  <dcterms:modified xsi:type="dcterms:W3CDTF">2013-04-20T19:23:35Z</dcterms:modified>
</cp:coreProperties>
</file>