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6" r:id="rId5"/>
    <p:sldId id="259" r:id="rId6"/>
    <p:sldId id="260" r:id="rId7"/>
    <p:sldId id="261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60" d="100"/>
          <a:sy n="160" d="100"/>
        </p:scale>
        <p:origin x="1236" y="13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00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89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943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5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913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70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14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247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79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4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203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7E6943-6355-4BF8-B9D9-C521FEF3039C}" type="datetimeFigureOut">
              <a:rPr lang="cs-CZ" smtClean="0"/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7A5EA-B822-4169-82F4-60DAF40FA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485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Plzen_districts.png" TargetMode="External"/><Relationship Id="rId7" Type="http://schemas.openxmlformats.org/officeDocument/2006/relationships/hyperlink" Target="http://cs.wikipedia.org/wiki/Soubor:Stary_Plzenec_(CZE)_-_rotunda.jpg" TargetMode="External"/><Relationship Id="rId2" Type="http://schemas.openxmlformats.org/officeDocument/2006/relationships/hyperlink" Target="http://cs.wikipedia.org/wiki/Soubor:2004_Plzensky_kraj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%C4%8Cern%C3%A9_jezero_zab%C3%ADran%C3%A9_z_karov%C3%A9_st%C4%9Bny.JPG" TargetMode="External"/><Relationship Id="rId5" Type="http://schemas.openxmlformats.org/officeDocument/2006/relationships/hyperlink" Target="http://cs.wikipedia.org/wiki/Soubor:Plze%C5%88,_%C5%A0koda_Transportation,_rozestav%C4%9Bn%C3%BD_v%C5%AFz_metra_typu_81-71M_II.JPG" TargetMode="External"/><Relationship Id="rId4" Type="http://schemas.openxmlformats.org/officeDocument/2006/relationships/hyperlink" Target="http://cs.wikipedia.org/wiki/Soubor:Pilsner_Urquell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7890695"/>
              </p:ext>
            </p:extLst>
          </p:nvPr>
        </p:nvGraphicFramePr>
        <p:xfrm>
          <a:off x="1043608" y="2078856"/>
          <a:ext cx="6936432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8884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VY_32_INOVACE_14_03A_Plzeňský kraj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Zeměpis České republiky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371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874508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Plzeňským krajem.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Plzeňský kraj z hlediska povrchu, vodstva, měst, průmyslu a</a:t>
            </a:r>
          </a:p>
          <a:p>
            <a:r>
              <a:rPr lang="cs-CZ" dirty="0" smtClean="0"/>
              <a:t>hospodářství. Bude znát nejvýznamnější turistické lokality. Dokáže popsat polohu kraje v</a:t>
            </a:r>
          </a:p>
          <a:p>
            <a:r>
              <a:rPr lang="cs-CZ" dirty="0" smtClean="0"/>
              <a:t>rámci České republiky.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206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8000" dirty="0" smtClean="0"/>
              <a:t>Plzeňský kraj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85836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upload.wikimedia.org/wikipedia/commons/9/9f/2004_Plzens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478798" cy="487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376118"/>
            <a:ext cx="4075603" cy="10772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Poloha: </a:t>
            </a:r>
            <a:r>
              <a:rPr lang="cs-CZ" sz="3200" dirty="0" smtClean="0"/>
              <a:t>jihozápad Čech</a:t>
            </a:r>
          </a:p>
          <a:p>
            <a:r>
              <a:rPr lang="cs-CZ" sz="3200" b="1" dirty="0" smtClean="0"/>
              <a:t>Krajské město: </a:t>
            </a:r>
            <a:r>
              <a:rPr lang="cs-CZ" sz="3200" dirty="0" smtClean="0"/>
              <a:t>Plzeň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486916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5352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481215" cy="535531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Základní údaje:</a:t>
            </a:r>
          </a:p>
          <a:p>
            <a:endParaRPr lang="cs-CZ" sz="3600" dirty="0"/>
          </a:p>
          <a:p>
            <a:r>
              <a:rPr lang="cs-CZ" sz="3600" u="sng" dirty="0" smtClean="0"/>
              <a:t>Rozloha: </a:t>
            </a:r>
            <a:r>
              <a:rPr lang="cs-CZ" sz="3600" dirty="0" smtClean="0"/>
              <a:t> 7 561</a:t>
            </a:r>
            <a:r>
              <a:rPr lang="cs-CZ" sz="3600" dirty="0"/>
              <a:t> </a:t>
            </a:r>
            <a:r>
              <a:rPr lang="cs-CZ" sz="3600" dirty="0" smtClean="0"/>
              <a:t>km²</a:t>
            </a:r>
          </a:p>
          <a:p>
            <a:endParaRPr lang="cs-CZ" sz="3600" dirty="0"/>
          </a:p>
          <a:p>
            <a:r>
              <a:rPr lang="cs-CZ" sz="3600" u="sng" dirty="0" smtClean="0"/>
              <a:t>Počet obyvatel:</a:t>
            </a:r>
            <a:r>
              <a:rPr lang="cs-CZ" sz="3600" dirty="0" smtClean="0"/>
              <a:t> </a:t>
            </a:r>
            <a:r>
              <a:rPr lang="cs-CZ" sz="3600" dirty="0"/>
              <a:t> </a:t>
            </a:r>
            <a:r>
              <a:rPr lang="cs-CZ" sz="3600" dirty="0" smtClean="0"/>
              <a:t>571 709</a:t>
            </a:r>
          </a:p>
          <a:p>
            <a:endParaRPr lang="cs-CZ" sz="3600" dirty="0"/>
          </a:p>
          <a:p>
            <a:r>
              <a:rPr lang="cs-CZ" sz="3600" u="sng" dirty="0" smtClean="0"/>
              <a:t>Hustota zalidnění:</a:t>
            </a:r>
            <a:r>
              <a:rPr lang="cs-CZ" sz="3600" dirty="0" smtClean="0"/>
              <a:t> 76 </a:t>
            </a:r>
            <a:r>
              <a:rPr lang="en-US" sz="3600" dirty="0" err="1" smtClean="0"/>
              <a:t>obyvatel</a:t>
            </a:r>
            <a:r>
              <a:rPr lang="en-US" sz="3600" dirty="0" smtClean="0"/>
              <a:t>/km</a:t>
            </a:r>
            <a:r>
              <a:rPr lang="en-US" sz="3600" baseline="30000" dirty="0" smtClean="0"/>
              <a:t>2</a:t>
            </a:r>
          </a:p>
          <a:p>
            <a:endParaRPr lang="en-US" sz="3600" dirty="0"/>
          </a:p>
          <a:p>
            <a:r>
              <a:rPr lang="en-US" sz="3600" u="sng" dirty="0" err="1" smtClean="0"/>
              <a:t>Nejv</a:t>
            </a:r>
            <a:r>
              <a:rPr lang="cs-CZ" sz="3600" u="sng" dirty="0" err="1" smtClean="0"/>
              <a:t>yšší</a:t>
            </a:r>
            <a:r>
              <a:rPr lang="cs-CZ" sz="3600" u="sng" dirty="0" smtClean="0"/>
              <a:t> bod:</a:t>
            </a:r>
            <a:r>
              <a:rPr lang="cs-CZ" sz="3600" dirty="0" smtClean="0"/>
              <a:t> Velká </a:t>
            </a:r>
            <a:r>
              <a:rPr lang="cs-CZ" sz="3600" dirty="0" err="1" smtClean="0"/>
              <a:t>Mokrůvka</a:t>
            </a:r>
            <a:r>
              <a:rPr lang="cs-CZ" sz="3600" dirty="0" smtClean="0"/>
              <a:t>, 1 370 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72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739964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Povrch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511287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Šumava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Český les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Plzeňská pahorkatina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b="1" dirty="0" smtClean="0"/>
              <a:t>Významné přírodní památky: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NP a CHKO Šumava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CHKO Český les</a:t>
            </a:r>
            <a:endParaRPr lang="cs-CZ" sz="3200" dirty="0"/>
          </a:p>
        </p:txBody>
      </p:sp>
      <p:pic>
        <p:nvPicPr>
          <p:cNvPr id="6146" name="Picture 2" descr="Soubor:Černé jezero - eastern ban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592" y="7991"/>
            <a:ext cx="4704142" cy="352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54592" y="357050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3128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028056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Vodstvo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064896" cy="175432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/>
              <a:t>ř</a:t>
            </a:r>
            <a:r>
              <a:rPr lang="cs-CZ" sz="3600" b="1" u="sng" dirty="0" smtClean="0"/>
              <a:t>eky:</a:t>
            </a:r>
          </a:p>
          <a:p>
            <a:r>
              <a:rPr lang="cs-CZ" sz="3600" b="1" dirty="0" smtClean="0"/>
              <a:t>Berounka </a:t>
            </a:r>
            <a:r>
              <a:rPr lang="cs-CZ" sz="3600" dirty="0" smtClean="0"/>
              <a:t>(vznik soutokem Mže, Radbuzy, Úhlavy a Úslavy v Plzni), Otava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596823"/>
            <a:ext cx="8064896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nádrže:</a:t>
            </a:r>
          </a:p>
          <a:p>
            <a:r>
              <a:rPr lang="cs-CZ" sz="3600" dirty="0" smtClean="0"/>
              <a:t>Nýrsko, Lučina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5253007"/>
            <a:ext cx="8064896" cy="120032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jezera:</a:t>
            </a:r>
          </a:p>
          <a:p>
            <a:r>
              <a:rPr lang="cs-CZ" sz="3600" dirty="0" smtClean="0"/>
              <a:t>Černé, Čertovo, Laka (ledovcová jezera)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230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File:Plzen district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633" y="116632"/>
            <a:ext cx="6332863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60648"/>
            <a:ext cx="1615763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Města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29730"/>
            <a:ext cx="2121093" cy="286232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Plzeň</a:t>
            </a:r>
          </a:p>
          <a:p>
            <a:r>
              <a:rPr lang="cs-CZ" sz="3600" dirty="0" smtClean="0"/>
              <a:t>Rokycany</a:t>
            </a:r>
          </a:p>
          <a:p>
            <a:r>
              <a:rPr lang="cs-CZ" sz="3600" dirty="0" smtClean="0"/>
              <a:t>Tachov</a:t>
            </a:r>
          </a:p>
          <a:p>
            <a:r>
              <a:rPr lang="cs-CZ" sz="3600" dirty="0" smtClean="0"/>
              <a:t>Domažlice</a:t>
            </a:r>
          </a:p>
          <a:p>
            <a:r>
              <a:rPr lang="cs-CZ" sz="3600" dirty="0" smtClean="0"/>
              <a:t>Klatovy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03633" y="4678060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8055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260648"/>
            <a:ext cx="201080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Průmysl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1383118"/>
            <a:ext cx="524374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těžba kaolínu (výroba porcelánu)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strojírenství (Škoda Plzeň)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potravinářský (pivovar)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hutnictví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512" y="3769417"/>
            <a:ext cx="2947795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Zemědělství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291" y="4779149"/>
            <a:ext cx="369883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obiloviny, řepka olejka</a:t>
            </a:r>
          </a:p>
          <a:p>
            <a:endParaRPr lang="cs-CZ" sz="2800" b="1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5425462" y="3749550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  <p:pic>
        <p:nvPicPr>
          <p:cNvPr id="5124" name="Picture 4" descr="Soubor:Pilsner Urquell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624"/>
            <a:ext cx="302433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Plzeň, Škoda Transportation, rozestavěný vůz metra typu 81-71M I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340" y="4211214"/>
            <a:ext cx="3972660" cy="264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4492216" y="6550223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</a:t>
            </a:r>
            <a:r>
              <a:rPr lang="cs-CZ" sz="1400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36608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716017" cy="76944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Turistická místa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83797" y="5483853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6</a:t>
            </a:r>
            <a:endParaRPr lang="cs-CZ" sz="1400" dirty="0"/>
          </a:p>
        </p:txBody>
      </p:sp>
      <p:pic>
        <p:nvPicPr>
          <p:cNvPr id="4104" name="Picture 8" descr="Soubor:Černé jezero zabírané z karové stě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54" y="1124744"/>
            <a:ext cx="3277665" cy="437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Stary Plzenec (CZE) - rotun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86423"/>
            <a:ext cx="43529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4211960" y="6401423"/>
            <a:ext cx="6587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 Obr. 7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2503" y="5637741"/>
            <a:ext cx="226953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Černé jezero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68144" y="6012577"/>
            <a:ext cx="3070328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Rotunda sv. Petra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546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05" y="275875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90973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03.5.2013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cs.wikipedia.org/wiki/Soubor:2004_Plzensky_kraj.png</a:t>
            </a:r>
            <a:endParaRPr lang="cs-CZ" sz="1050" dirty="0" smtClean="0"/>
          </a:p>
          <a:p>
            <a:r>
              <a:rPr lang="cs-CZ" sz="1050" dirty="0" smtClean="0"/>
              <a:t>Obr. 2:</a:t>
            </a:r>
            <a:r>
              <a:rPr lang="cs-CZ" sz="1000" dirty="0" smtClean="0"/>
              <a:t> </a:t>
            </a:r>
            <a:r>
              <a:rPr lang="cs-CZ" sz="1000" dirty="0"/>
              <a:t>KUBEŠ, Zdeněk. </a:t>
            </a:r>
            <a:r>
              <a:rPr lang="cs-CZ" sz="1000" i="1" dirty="0"/>
              <a:t>Wikipedia.org</a:t>
            </a:r>
            <a:r>
              <a:rPr lang="cs-CZ" sz="1000" dirty="0"/>
              <a:t> [online]. [cit. 03.5.2013]. Dostupný na WWW: http://cs.wikipedia.org/wiki/Soubor:%C4%8Cern%C3%A9_jezero_-_eastern_bank.jpg</a:t>
            </a:r>
            <a:r>
              <a:rPr lang="cs-CZ" sz="1000" dirty="0" smtClean="0"/>
              <a:t>: </a:t>
            </a:r>
          </a:p>
          <a:p>
            <a:r>
              <a:rPr lang="cs-CZ" sz="1000" dirty="0" smtClean="0"/>
              <a:t>Obr. 3: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03.5.2013]. 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en.wikipedia.org/wiki/File:Plzen_districts.png</a:t>
            </a:r>
            <a:endParaRPr lang="cs-CZ" sz="1000" dirty="0" smtClean="0"/>
          </a:p>
          <a:p>
            <a:r>
              <a:rPr lang="cs-CZ" sz="1000" dirty="0" smtClean="0"/>
              <a:t>Obr. 4: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03.5.2013]. 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cs.wikipedia.org/wiki/Soubor:Pilsner_Urquell_2.JPG</a:t>
            </a:r>
            <a:endParaRPr lang="cs-CZ" sz="1000" dirty="0" smtClean="0"/>
          </a:p>
          <a:p>
            <a:r>
              <a:rPr lang="cs-CZ" sz="1000" dirty="0" smtClean="0"/>
              <a:t>Obr. 5: </a:t>
            </a:r>
            <a:r>
              <a:rPr lang="cs-CZ" sz="700" dirty="0"/>
              <a:t>AUTOR NEUVEDEN. </a:t>
            </a:r>
            <a:r>
              <a:rPr lang="cs-CZ" sz="700" i="1" dirty="0"/>
              <a:t>Wikipedia.org</a:t>
            </a:r>
            <a:r>
              <a:rPr lang="cs-CZ" sz="700" dirty="0"/>
              <a:t> [online]. [cit. </a:t>
            </a:r>
            <a:r>
              <a:rPr lang="cs-CZ" sz="800" dirty="0"/>
              <a:t>03</a:t>
            </a:r>
            <a:r>
              <a:rPr lang="cs-CZ" sz="700" dirty="0" smtClean="0"/>
              <a:t>.5.2013</a:t>
            </a:r>
            <a:r>
              <a:rPr lang="cs-CZ" sz="700" dirty="0"/>
              <a:t>]. Dostupný na WWW: </a:t>
            </a:r>
            <a:r>
              <a:rPr lang="cs-CZ" sz="700" dirty="0">
                <a:hlinkClick r:id="rId5"/>
              </a:rPr>
              <a:t>http://cs.wikipedia.org/wiki/Soubor:Plze%C5%88,_%C5%A0koda_Transportation,_</a:t>
            </a:r>
            <a:r>
              <a:rPr lang="cs-CZ" sz="700" dirty="0" smtClean="0">
                <a:hlinkClick r:id="rId5"/>
              </a:rPr>
              <a:t>rozestav%C4%9Bn%C3%BD_v%C5%AFz_metra_typu_81-71M_II.JPG</a:t>
            </a:r>
            <a:endParaRPr lang="cs-CZ" sz="700" dirty="0" smtClean="0"/>
          </a:p>
          <a:p>
            <a:r>
              <a:rPr lang="cs-CZ" sz="1050" dirty="0" smtClean="0"/>
              <a:t>Obr. 6: </a:t>
            </a:r>
            <a:r>
              <a:rPr lang="cs-CZ" sz="700" dirty="0"/>
              <a:t>KUBEŠ, Zdeněk. </a:t>
            </a:r>
            <a:r>
              <a:rPr lang="cs-CZ" sz="700" i="1" dirty="0"/>
              <a:t>Wikipedia.org</a:t>
            </a:r>
            <a:r>
              <a:rPr lang="cs-CZ" sz="700" dirty="0"/>
              <a:t> [online]. [cit. </a:t>
            </a:r>
            <a:r>
              <a:rPr lang="cs-CZ" sz="800" dirty="0"/>
              <a:t>03</a:t>
            </a:r>
            <a:r>
              <a:rPr lang="cs-CZ" sz="700" dirty="0" smtClean="0"/>
              <a:t>.5.2013</a:t>
            </a:r>
            <a:r>
              <a:rPr lang="cs-CZ" sz="700" dirty="0"/>
              <a:t>]. Dostupný na WWW: </a:t>
            </a:r>
            <a:r>
              <a:rPr lang="cs-CZ" sz="700" dirty="0">
                <a:hlinkClick r:id="rId6"/>
              </a:rPr>
              <a:t>http://cs.wikipedia.org/wiki/Soubor:%</a:t>
            </a:r>
            <a:r>
              <a:rPr lang="cs-CZ" sz="700" dirty="0" smtClean="0">
                <a:hlinkClick r:id="rId6"/>
              </a:rPr>
              <a:t>C4%8Cern%C3%A9_jezero_zab%C3%ADran%C3%A9_z_karov%C3%A9_st%C4%9Bny.JPG</a:t>
            </a:r>
            <a:endParaRPr lang="cs-CZ" sz="70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03.5.2013]. Dostupný na WWW: </a:t>
            </a:r>
            <a:r>
              <a:rPr lang="cs-CZ" sz="1050" dirty="0">
                <a:hlinkClick r:id="rId7"/>
              </a:rPr>
              <a:t>http://cs.wikipedia.org/wiki/Soubor:Stary_Plzenec_(CZE)_-_</a:t>
            </a:r>
            <a:r>
              <a:rPr lang="cs-CZ" sz="1050" dirty="0" smtClean="0">
                <a:hlinkClick r:id="rId7"/>
              </a:rPr>
              <a:t>rotunda.jpg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142066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19120</TotalTime>
  <Words>241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Plzeňský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LukášD</dc:creator>
  <cp:lastModifiedBy>verča</cp:lastModifiedBy>
  <cp:revision>15</cp:revision>
  <dcterms:created xsi:type="dcterms:W3CDTF">2013-05-25T08:50:35Z</dcterms:created>
  <dcterms:modified xsi:type="dcterms:W3CDTF">2013-05-03T19:25:39Z</dcterms:modified>
</cp:coreProperties>
</file>