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70" r:id="rId3"/>
    <p:sldId id="257" r:id="rId4"/>
    <p:sldId id="265" r:id="rId5"/>
    <p:sldId id="256" r:id="rId6"/>
    <p:sldId id="259" r:id="rId7"/>
    <p:sldId id="260" r:id="rId8"/>
    <p:sldId id="261" r:id="rId9"/>
    <p:sldId id="262" r:id="rId10"/>
    <p:sldId id="263" r:id="rId11"/>
    <p:sldId id="267" r:id="rId12"/>
    <p:sldId id="268" r:id="rId13"/>
    <p:sldId id="25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50" d="100"/>
          <a:sy n="150" d="100"/>
        </p:scale>
        <p:origin x="1200" y="11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E6943-6355-4BF8-B9D9-C521FEF3039C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7A5EA-B822-4169-82F4-60DAF40FAB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3002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E6943-6355-4BF8-B9D9-C521FEF3039C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7A5EA-B822-4169-82F4-60DAF40FAB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6889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E6943-6355-4BF8-B9D9-C521FEF3039C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7A5EA-B822-4169-82F4-60DAF40FAB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3943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E6943-6355-4BF8-B9D9-C521FEF3039C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7A5EA-B822-4169-82F4-60DAF40FAB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15353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E6943-6355-4BF8-B9D9-C521FEF3039C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7A5EA-B822-4169-82F4-60DAF40FAB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6913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E6943-6355-4BF8-B9D9-C521FEF3039C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7A5EA-B822-4169-82F4-60DAF40FAB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7707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E6943-6355-4BF8-B9D9-C521FEF3039C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7A5EA-B822-4169-82F4-60DAF40FAB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5148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E6943-6355-4BF8-B9D9-C521FEF3039C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7A5EA-B822-4169-82F4-60DAF40FAB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6247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E6943-6355-4BF8-B9D9-C521FEF3039C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7A5EA-B822-4169-82F4-60DAF40FAB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1879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E6943-6355-4BF8-B9D9-C521FEF3039C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7A5EA-B822-4169-82F4-60DAF40FAB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5441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E6943-6355-4BF8-B9D9-C521FEF3039C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7A5EA-B822-4169-82F4-60DAF40FAB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8203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7E6943-6355-4BF8-B9D9-C521FEF3039C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7A5EA-B822-4169-82F4-60DAF40FAB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8485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File:Usti_nad_Labem_districts.png" TargetMode="External"/><Relationship Id="rId3" Type="http://schemas.openxmlformats.org/officeDocument/2006/relationships/hyperlink" Target="http://cs.wikipedia.org/wiki/Soubor:Flag_of_Usti_nad_Labem_Region.svg" TargetMode="External"/><Relationship Id="rId7" Type="http://schemas.openxmlformats.org/officeDocument/2006/relationships/hyperlink" Target="http://cs.wikipedia.org/wiki/Soubor:Labe_u_Lovosic.jpg" TargetMode="External"/><Relationship Id="rId2" Type="http://schemas.openxmlformats.org/officeDocument/2006/relationships/hyperlink" Target="http://cs.wikipedia.org/wiki/Soubor:Usti_nad_Labem_Region_CoA_CZ.sv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Prav%C4%8Dick%C3%A1_br%C3%A1na_(2).jpg" TargetMode="External"/><Relationship Id="rId11" Type="http://schemas.openxmlformats.org/officeDocument/2006/relationships/hyperlink" Target="http://cs.wikipedia.org/wiki/Soubor:Pravcicka_brana,_Ruzak.JPG" TargetMode="External"/><Relationship Id="rId5" Type="http://schemas.openxmlformats.org/officeDocument/2006/relationships/hyperlink" Target="http://cs.wikipedia.org/wiki/Soubor:Milleschau-WJP-1.jpg" TargetMode="External"/><Relationship Id="rId10" Type="http://schemas.openxmlformats.org/officeDocument/2006/relationships/hyperlink" Target="http://cs.wikipedia.org/wiki/Soubor:Nordb%C3%B6hmisches_becken_near_Jeze%C5%99%25C" TargetMode="External"/><Relationship Id="rId4" Type="http://schemas.openxmlformats.org/officeDocument/2006/relationships/hyperlink" Target="http://cs.wikipedia.org/wiki/Soubor:2004_Ustecky_kraj.PNG" TargetMode="External"/><Relationship Id="rId9" Type="http://schemas.openxmlformats.org/officeDocument/2006/relationships/hyperlink" Target="http://cs.wikipedia.org/wiki/Soubor:EPRU_II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1350555"/>
              </p:ext>
            </p:extLst>
          </p:nvPr>
        </p:nvGraphicFramePr>
        <p:xfrm>
          <a:off x="1043608" y="2078856"/>
          <a:ext cx="6936432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8884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VY_32_INOVACE_15_03A_Ústecký kraj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Zeměpis České republiky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3718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692696"/>
            <a:ext cx="8745086" cy="3970318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 Ústeckým krajem.</a:t>
            </a:r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dokáže charakterizovat Ústecký kraj z hlediska povrchu, vodstva, měst, průmyslu a</a:t>
            </a:r>
          </a:p>
          <a:p>
            <a:r>
              <a:rPr lang="cs-CZ" dirty="0" smtClean="0"/>
              <a:t>hospodářství. Bude znát nejvýznamnější turistické lokality. Dokáže popsat polohu kraje v</a:t>
            </a:r>
          </a:p>
          <a:p>
            <a:r>
              <a:rPr lang="cs-CZ" dirty="0" smtClean="0"/>
              <a:t>rámci České republiky.</a:t>
            </a:r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 smtClean="0"/>
              <a:t>10. </a:t>
            </a:r>
            <a:r>
              <a:rPr lang="cs-CZ" dirty="0"/>
              <a:t>5</a:t>
            </a:r>
            <a:r>
              <a:rPr lang="cs-CZ" dirty="0" smtClean="0"/>
              <a:t>. 2013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 smtClean="0"/>
              <a:t>13. </a:t>
            </a:r>
            <a:r>
              <a:rPr lang="cs-CZ" dirty="0"/>
              <a:t>5</a:t>
            </a:r>
            <a:r>
              <a:rPr lang="cs-CZ" dirty="0" smtClean="0"/>
              <a:t>. 2013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206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8000" dirty="0" smtClean="0"/>
              <a:t>Ústecký kraj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3858367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3342" y="4598479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</a:t>
            </a:r>
            <a:r>
              <a:rPr lang="cs-CZ" sz="1400" dirty="0"/>
              <a:t>1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097385" y="6453336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2</a:t>
            </a:r>
            <a:endParaRPr lang="cs-CZ" sz="1400" dirty="0"/>
          </a:p>
        </p:txBody>
      </p:sp>
      <p:pic>
        <p:nvPicPr>
          <p:cNvPr id="7174" name="Picture 6" descr="Soubor:Usti nad Labem Region CoA CZ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65" y="188640"/>
            <a:ext cx="3787893" cy="4563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Soubor:Flag of Usti nad Labem Region.s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398" y="3212976"/>
            <a:ext cx="4883250" cy="3253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1248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Soubor:2004 Ustecky kraj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401" y="404663"/>
            <a:ext cx="8391071" cy="4825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11560" y="5376118"/>
            <a:ext cx="5348452" cy="1077218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Poloha: </a:t>
            </a:r>
            <a:r>
              <a:rPr lang="cs-CZ" sz="3200" dirty="0" smtClean="0"/>
              <a:t>severozápad Čech</a:t>
            </a:r>
          </a:p>
          <a:p>
            <a:r>
              <a:rPr lang="cs-CZ" sz="3200" b="1" dirty="0" smtClean="0"/>
              <a:t>Krajské město: </a:t>
            </a:r>
            <a:r>
              <a:rPr lang="cs-CZ" sz="3200" dirty="0" smtClean="0"/>
              <a:t>Ústí nad Labem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95536" y="4993431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3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25352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7966861" cy="535531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Základní údaje:</a:t>
            </a:r>
          </a:p>
          <a:p>
            <a:endParaRPr lang="cs-CZ" sz="3600" dirty="0"/>
          </a:p>
          <a:p>
            <a:r>
              <a:rPr lang="cs-CZ" sz="3600" u="sng" dirty="0" smtClean="0"/>
              <a:t>Rozloha: </a:t>
            </a:r>
            <a:r>
              <a:rPr lang="cs-CZ" sz="3600" dirty="0" smtClean="0"/>
              <a:t> 5 335</a:t>
            </a:r>
            <a:r>
              <a:rPr lang="cs-CZ" sz="3600" dirty="0"/>
              <a:t> </a:t>
            </a:r>
            <a:r>
              <a:rPr lang="cs-CZ" sz="3600" dirty="0" smtClean="0"/>
              <a:t>km²</a:t>
            </a:r>
          </a:p>
          <a:p>
            <a:endParaRPr lang="cs-CZ" sz="3600" dirty="0"/>
          </a:p>
          <a:p>
            <a:r>
              <a:rPr lang="cs-CZ" sz="3600" u="sng" dirty="0" smtClean="0"/>
              <a:t>Počet obyvatel:</a:t>
            </a:r>
            <a:r>
              <a:rPr lang="cs-CZ" sz="3600" dirty="0" smtClean="0"/>
              <a:t> </a:t>
            </a:r>
            <a:r>
              <a:rPr lang="cs-CZ" sz="3600" dirty="0"/>
              <a:t> </a:t>
            </a:r>
            <a:r>
              <a:rPr lang="cs-CZ" sz="3600" dirty="0" smtClean="0"/>
              <a:t>828 026</a:t>
            </a:r>
          </a:p>
          <a:p>
            <a:endParaRPr lang="cs-CZ" sz="3600" dirty="0"/>
          </a:p>
          <a:p>
            <a:r>
              <a:rPr lang="cs-CZ" sz="3600" u="sng" dirty="0" smtClean="0"/>
              <a:t>Hustota zalidnění:</a:t>
            </a:r>
            <a:r>
              <a:rPr lang="cs-CZ" sz="3600" dirty="0" smtClean="0"/>
              <a:t> 155 </a:t>
            </a:r>
            <a:r>
              <a:rPr lang="en-US" sz="3600" dirty="0" err="1" smtClean="0"/>
              <a:t>obyvatel</a:t>
            </a:r>
            <a:r>
              <a:rPr lang="en-US" sz="3600" dirty="0" smtClean="0"/>
              <a:t>/km</a:t>
            </a:r>
            <a:r>
              <a:rPr lang="en-US" sz="3600" baseline="30000" dirty="0" smtClean="0"/>
              <a:t>2</a:t>
            </a:r>
          </a:p>
          <a:p>
            <a:endParaRPr lang="en-US" sz="3600" dirty="0"/>
          </a:p>
          <a:p>
            <a:r>
              <a:rPr lang="en-US" sz="3600" u="sng" dirty="0" err="1" smtClean="0"/>
              <a:t>Nejv</a:t>
            </a:r>
            <a:r>
              <a:rPr lang="cs-CZ" sz="3600" u="sng" dirty="0" err="1" smtClean="0"/>
              <a:t>yšší</a:t>
            </a:r>
            <a:r>
              <a:rPr lang="cs-CZ" sz="3600" u="sng" dirty="0" smtClean="0"/>
              <a:t> bod:</a:t>
            </a:r>
            <a:r>
              <a:rPr lang="cs-CZ" sz="3600" dirty="0" smtClean="0"/>
              <a:t> svah hory Klínovec, 1 225 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1729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Picture 10" descr="Soubor:Pravčická brána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8279" y="3573017"/>
            <a:ext cx="5775796" cy="328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Soubor:Milleschau-WJP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78809"/>
            <a:ext cx="4236640" cy="277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9512" y="260648"/>
            <a:ext cx="1739964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Povrch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1268760"/>
            <a:ext cx="4768165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 smtClean="0"/>
              <a:t>Krušné hory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Labské pískovce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České středohoří </a:t>
            </a:r>
            <a:r>
              <a:rPr lang="cs-CZ" sz="2000" dirty="0" smtClean="0"/>
              <a:t>(sopečné pohoří)</a:t>
            </a:r>
          </a:p>
          <a:p>
            <a:pPr marL="285750" indent="-285750">
              <a:buFontTx/>
              <a:buChar char="-"/>
            </a:pPr>
            <a:r>
              <a:rPr lang="cs-CZ" sz="2800" dirty="0"/>
              <a:t>n</a:t>
            </a:r>
            <a:r>
              <a:rPr lang="cs-CZ" sz="2800" dirty="0" smtClean="0"/>
              <a:t>ejnižší bod ČR: 113 m n. m.</a:t>
            </a:r>
          </a:p>
          <a:p>
            <a:pPr marL="285750" indent="-285750">
              <a:buFontTx/>
              <a:buChar char="-"/>
            </a:pPr>
            <a:endParaRPr lang="cs-CZ" sz="2800" dirty="0"/>
          </a:p>
          <a:p>
            <a:pPr marL="285750" indent="-285750">
              <a:buFontTx/>
              <a:buChar char="-"/>
            </a:pPr>
            <a:r>
              <a:rPr lang="cs-CZ" sz="2800" dirty="0" smtClean="0"/>
              <a:t>NP České Švýcarsko</a:t>
            </a:r>
          </a:p>
          <a:p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88024" y="2835726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4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603610" y="383758"/>
            <a:ext cx="1653273" cy="52322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Milešovka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749648" y="6545666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5</a:t>
            </a:r>
            <a:endParaRPr lang="cs-CZ" sz="1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6000695"/>
            <a:ext cx="2447337" cy="52322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Pravčická</a:t>
            </a:r>
            <a:r>
              <a:rPr lang="cs-CZ" sz="2800" dirty="0" smtClean="0"/>
              <a:t> brána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631283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 animBg="1"/>
      <p:bldP spid="10" grpId="0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Soubor:Labe u Lovosi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417647"/>
            <a:ext cx="7056784" cy="4251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7504" y="116632"/>
            <a:ext cx="2028056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Vodstvo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1052736"/>
            <a:ext cx="8064896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3600" b="1" u="sng" dirty="0"/>
              <a:t>ř</a:t>
            </a:r>
            <a:r>
              <a:rPr lang="cs-CZ" sz="3600" b="1" u="sng" dirty="0" smtClean="0"/>
              <a:t>eky:</a:t>
            </a:r>
          </a:p>
          <a:p>
            <a:r>
              <a:rPr lang="cs-CZ" sz="3600" dirty="0" smtClean="0"/>
              <a:t>Labe (+ přítoky Ohře a </a:t>
            </a:r>
            <a:r>
              <a:rPr lang="cs-CZ" sz="3600" dirty="0"/>
              <a:t>P</a:t>
            </a:r>
            <a:r>
              <a:rPr lang="cs-CZ" sz="3600" dirty="0" smtClean="0"/>
              <a:t>loučnice)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24977" y="6361583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</a:t>
            </a:r>
            <a:r>
              <a:rPr lang="cs-CZ" sz="1400" dirty="0"/>
              <a:t>6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718494" y="2348880"/>
            <a:ext cx="2287678" cy="523220"/>
          </a:xfrm>
          <a:prstGeom prst="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Labe u Lovosic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52301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1615763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Města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329730"/>
            <a:ext cx="2770502" cy="353943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Ústí nad Labem</a:t>
            </a:r>
          </a:p>
          <a:p>
            <a:r>
              <a:rPr lang="cs-CZ" sz="3200" dirty="0" smtClean="0"/>
              <a:t>Děčín</a:t>
            </a:r>
          </a:p>
          <a:p>
            <a:r>
              <a:rPr lang="cs-CZ" sz="3200" dirty="0" smtClean="0"/>
              <a:t>Teplice</a:t>
            </a:r>
          </a:p>
          <a:p>
            <a:r>
              <a:rPr lang="cs-CZ" sz="3200" dirty="0" smtClean="0"/>
              <a:t>Most</a:t>
            </a:r>
          </a:p>
          <a:p>
            <a:r>
              <a:rPr lang="cs-CZ" sz="3200" dirty="0" smtClean="0"/>
              <a:t>Chomutov</a:t>
            </a:r>
          </a:p>
          <a:p>
            <a:r>
              <a:rPr lang="cs-CZ" sz="3200" dirty="0" smtClean="0"/>
              <a:t>Louny</a:t>
            </a:r>
          </a:p>
          <a:p>
            <a:r>
              <a:rPr lang="cs-CZ" sz="3200" dirty="0" smtClean="0"/>
              <a:t>Litoměřice</a:t>
            </a:r>
          </a:p>
        </p:txBody>
      </p:sp>
      <p:sp>
        <p:nvSpPr>
          <p:cNvPr id="4" name="Obdélník 3"/>
          <p:cNvSpPr/>
          <p:nvPr/>
        </p:nvSpPr>
        <p:spPr>
          <a:xfrm>
            <a:off x="3617983" y="4365104"/>
            <a:ext cx="6587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 Obr. 7</a:t>
            </a:r>
            <a:endParaRPr lang="cs-CZ" sz="1400" dirty="0"/>
          </a:p>
        </p:txBody>
      </p:sp>
      <p:pic>
        <p:nvPicPr>
          <p:cNvPr id="2056" name="Picture 8" descr="File:Usti nad Labem district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2840" y="116632"/>
            <a:ext cx="5401560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0553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179512" y="260648"/>
            <a:ext cx="2010807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Průmysl</a:t>
            </a:r>
            <a:endParaRPr lang="cs-CZ" sz="4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9512" y="1124744"/>
            <a:ext cx="338163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T</a:t>
            </a:r>
            <a:r>
              <a:rPr lang="cs-CZ" sz="2800" b="1" dirty="0" smtClean="0"/>
              <a:t>ěžký průmysl: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těžební (hnědé uhlí)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energetický</a:t>
            </a:r>
          </a:p>
          <a:p>
            <a:pPr marL="285750" indent="-285750">
              <a:buFontTx/>
              <a:buChar char="-"/>
            </a:pPr>
            <a:r>
              <a:rPr lang="cs-CZ" sz="2800" dirty="0"/>
              <a:t>c</a:t>
            </a:r>
            <a:r>
              <a:rPr lang="cs-CZ" sz="2800" dirty="0" smtClean="0"/>
              <a:t>hemický (Litvínov)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papírenský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179512" y="3501008"/>
            <a:ext cx="2947795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Zemědělství</a:t>
            </a:r>
            <a:endParaRPr lang="cs-CZ" sz="4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07291" y="4581128"/>
            <a:ext cx="278294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 smtClean="0"/>
              <a:t>chmel (Žatecko)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vinařství</a:t>
            </a:r>
          </a:p>
        </p:txBody>
      </p:sp>
      <p:pic>
        <p:nvPicPr>
          <p:cNvPr id="5128" name="Picture 8" descr="Soubor:EPRU I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0"/>
            <a:ext cx="5426325" cy="3717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Obdélník 15"/>
          <p:cNvSpPr/>
          <p:nvPr/>
        </p:nvSpPr>
        <p:spPr>
          <a:xfrm>
            <a:off x="3707904" y="3409255"/>
            <a:ext cx="658706" cy="307777"/>
          </a:xfrm>
          <a:prstGeom prst="rect">
            <a:avLst/>
          </a:prstGeom>
          <a:solidFill>
            <a:schemeClr val="accent3"/>
          </a:solidFill>
        </p:spPr>
        <p:txBody>
          <a:bodyPr wrap="none">
            <a:spAutoFit/>
          </a:bodyPr>
          <a:lstStyle/>
          <a:p>
            <a:r>
              <a:rPr lang="cs-CZ" sz="1400" dirty="0" smtClean="0"/>
              <a:t> Obr. 8</a:t>
            </a:r>
            <a:endParaRPr lang="cs-CZ" sz="1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565710" y="260648"/>
            <a:ext cx="2271199" cy="40011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/>
              <a:t>elektrárna </a:t>
            </a:r>
            <a:r>
              <a:rPr lang="cs-CZ" sz="2000" dirty="0" err="1" smtClean="0"/>
              <a:t>Prunéřov</a:t>
            </a:r>
            <a:endParaRPr lang="cs-CZ" sz="2000" dirty="0"/>
          </a:p>
        </p:txBody>
      </p:sp>
      <p:pic>
        <p:nvPicPr>
          <p:cNvPr id="5130" name="Picture 10" descr="Soubor:Nordböhmisches becken near Jezeří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309" y="3832823"/>
            <a:ext cx="5426325" cy="3025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Obdélník 18"/>
          <p:cNvSpPr/>
          <p:nvPr/>
        </p:nvSpPr>
        <p:spPr>
          <a:xfrm>
            <a:off x="3644182" y="6543114"/>
            <a:ext cx="658706" cy="307777"/>
          </a:xfrm>
          <a:prstGeom prst="rect">
            <a:avLst/>
          </a:prstGeom>
          <a:solidFill>
            <a:schemeClr val="accent3"/>
          </a:solidFill>
        </p:spPr>
        <p:txBody>
          <a:bodyPr wrap="none">
            <a:spAutoFit/>
          </a:bodyPr>
          <a:lstStyle/>
          <a:p>
            <a:r>
              <a:rPr lang="cs-CZ" sz="1400" dirty="0" smtClean="0"/>
              <a:t> Obr. 9</a:t>
            </a:r>
            <a:endParaRPr lang="cs-CZ" sz="1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51520" y="6093296"/>
            <a:ext cx="3325847" cy="40011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/>
              <a:t>povrchová těžba hnědého uhlí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366083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/>
      <p:bldP spid="16" grpId="0" animBg="1"/>
      <p:bldP spid="17" grpId="0" animBg="1"/>
      <p:bldP spid="19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3716017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Turistická místa</a:t>
            </a:r>
            <a:endParaRPr lang="cs-CZ" sz="4400" dirty="0"/>
          </a:p>
        </p:txBody>
      </p:sp>
      <p:sp>
        <p:nvSpPr>
          <p:cNvPr id="7" name="Obdélník 6"/>
          <p:cNvSpPr/>
          <p:nvPr/>
        </p:nvSpPr>
        <p:spPr>
          <a:xfrm>
            <a:off x="1043608" y="6406776"/>
            <a:ext cx="75007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 Obr. 10</a:t>
            </a:r>
            <a:endParaRPr lang="cs-CZ" sz="1400" dirty="0"/>
          </a:p>
        </p:txBody>
      </p:sp>
      <p:pic>
        <p:nvPicPr>
          <p:cNvPr id="11270" name="Picture 6" descr="Soubor:Pravcicka brana, Ruza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43000"/>
            <a:ext cx="6984776" cy="5238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6156176" y="1556792"/>
            <a:ext cx="2773195" cy="5847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Pravčická</a:t>
            </a:r>
            <a:r>
              <a:rPr lang="cs-CZ" sz="3200" dirty="0" smtClean="0"/>
              <a:t> brána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810696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6" name="Picture 8" descr="Soubor:Belvedér - vyhlídka na Lab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824" y="404664"/>
            <a:ext cx="4750413" cy="6333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7504" y="116632"/>
            <a:ext cx="3716017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Turistická místa</a:t>
            </a:r>
            <a:endParaRPr lang="cs-CZ" sz="4400" dirty="0"/>
          </a:p>
        </p:txBody>
      </p:sp>
      <p:sp>
        <p:nvSpPr>
          <p:cNvPr id="5" name="Obdélník 4"/>
          <p:cNvSpPr/>
          <p:nvPr/>
        </p:nvSpPr>
        <p:spPr>
          <a:xfrm>
            <a:off x="1724785" y="6505599"/>
            <a:ext cx="75007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 Obr. 11</a:t>
            </a:r>
            <a:endParaRPr lang="cs-CZ" sz="1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51520" y="5445224"/>
            <a:ext cx="2093265" cy="584775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kaňon Labe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5394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0005" y="275875"/>
            <a:ext cx="2775760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Zdroje obrázků: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980728"/>
            <a:ext cx="9148658" cy="18389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50" dirty="0" smtClean="0"/>
              <a:t>Obr. 1: </a:t>
            </a:r>
            <a:r>
              <a:rPr lang="cs-CZ" sz="1050" dirty="0"/>
              <a:t>URBAN, Tomáš.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 smtClean="0"/>
              <a:t>10.5.2013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2"/>
              </a:rPr>
              <a:t>http://</a:t>
            </a:r>
            <a:r>
              <a:rPr lang="cs-CZ" sz="1050" dirty="0" smtClean="0">
                <a:hlinkClick r:id="rId2"/>
              </a:rPr>
              <a:t>cs.wikipedia.org/wiki/Soubor:Usti_nad_Labem_Region_CoA_CZ.svg</a:t>
            </a:r>
            <a:endParaRPr lang="cs-CZ" sz="1050" dirty="0" smtClean="0"/>
          </a:p>
          <a:p>
            <a:r>
              <a:rPr lang="cs-CZ" sz="1050" dirty="0" smtClean="0"/>
              <a:t>Obr. 2: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10.5.2013]. Dostupný na WWW: </a:t>
            </a:r>
            <a:r>
              <a:rPr lang="cs-CZ" sz="1050" dirty="0">
                <a:hlinkClick r:id="rId3"/>
              </a:rPr>
              <a:t>http://</a:t>
            </a:r>
            <a:r>
              <a:rPr lang="cs-CZ" sz="1050" dirty="0" smtClean="0">
                <a:hlinkClick r:id="rId3"/>
              </a:rPr>
              <a:t>cs.wikipedia.org/wiki/Soubor:Flag_of_Usti_nad_Labem_Region.svg</a:t>
            </a:r>
            <a:endParaRPr lang="cs-CZ" sz="1050" dirty="0" smtClean="0"/>
          </a:p>
          <a:p>
            <a:r>
              <a:rPr lang="cs-CZ" sz="1050" dirty="0" smtClean="0"/>
              <a:t>Obr. 3: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10.5.2013]. Dostupný na WWW: </a:t>
            </a:r>
            <a:r>
              <a:rPr lang="cs-CZ" sz="1050" dirty="0">
                <a:hlinkClick r:id="rId4"/>
              </a:rPr>
              <a:t>http://</a:t>
            </a:r>
            <a:r>
              <a:rPr lang="cs-CZ" sz="1050" dirty="0" smtClean="0">
                <a:hlinkClick r:id="rId4"/>
              </a:rPr>
              <a:t>cs.wikipedia.org/wiki/Soubor:2004_Ustecky_kraj.PNG</a:t>
            </a:r>
            <a:endParaRPr lang="cs-CZ" sz="1050" dirty="0" smtClean="0"/>
          </a:p>
          <a:p>
            <a:r>
              <a:rPr lang="cs-CZ" sz="1050" dirty="0" smtClean="0"/>
              <a:t>Obr. 4: </a:t>
            </a:r>
            <a:r>
              <a:rPr lang="cs-CZ" sz="1050" dirty="0"/>
              <a:t>PILSAK, Walter J.. </a:t>
            </a:r>
            <a:r>
              <a:rPr lang="cs-CZ" sz="1050" i="1" dirty="0"/>
              <a:t>Wikipedia.org</a:t>
            </a:r>
            <a:r>
              <a:rPr lang="cs-CZ" sz="1050" dirty="0"/>
              <a:t> [online]. [cit. 10.5.2013]. Dostupný na WWW: </a:t>
            </a:r>
            <a:r>
              <a:rPr lang="cs-CZ" sz="1050" dirty="0">
                <a:hlinkClick r:id="rId5"/>
              </a:rPr>
              <a:t>http://</a:t>
            </a:r>
            <a:r>
              <a:rPr lang="cs-CZ" sz="1050" dirty="0" smtClean="0">
                <a:hlinkClick r:id="rId5"/>
              </a:rPr>
              <a:t>cs.wikipedia.org/wiki/Soubor:Milleschau-WJP-1.jpg</a:t>
            </a:r>
            <a:endParaRPr lang="cs-CZ" sz="1050" dirty="0" smtClean="0"/>
          </a:p>
          <a:p>
            <a:r>
              <a:rPr lang="cs-CZ" sz="1050" dirty="0" smtClean="0"/>
              <a:t>Obr. 5: </a:t>
            </a:r>
            <a:r>
              <a:rPr lang="cs-CZ" sz="1000" dirty="0"/>
              <a:t>AUTOR NEUVEDEN. </a:t>
            </a:r>
            <a:r>
              <a:rPr lang="cs-CZ" sz="1000" i="1" dirty="0"/>
              <a:t>Wikipedia.org</a:t>
            </a:r>
            <a:r>
              <a:rPr lang="cs-CZ" sz="1000" dirty="0"/>
              <a:t> [online]. [cit. 10.5.2013]. Dostupný na WWW: </a:t>
            </a:r>
            <a:r>
              <a:rPr lang="cs-CZ" sz="1000" dirty="0">
                <a:hlinkClick r:id="rId6"/>
              </a:rPr>
              <a:t>http://cs.wikipedia.org/wiki/Soubor:Prav%C4%8Dick%C3%A1_br%C3%A1na_(2).</a:t>
            </a:r>
            <a:r>
              <a:rPr lang="cs-CZ" sz="1000" dirty="0" smtClean="0">
                <a:hlinkClick r:id="rId6"/>
              </a:rPr>
              <a:t>jpg</a:t>
            </a:r>
            <a:endParaRPr lang="cs-CZ" sz="1000" dirty="0" smtClean="0"/>
          </a:p>
          <a:p>
            <a:r>
              <a:rPr lang="cs-CZ" sz="1000" dirty="0" smtClean="0"/>
              <a:t>Obr. 6: </a:t>
            </a:r>
            <a:r>
              <a:rPr lang="cs-CZ" sz="1000" dirty="0"/>
              <a:t>LUKAČOVIČ, Ivo. </a:t>
            </a:r>
            <a:r>
              <a:rPr lang="cs-CZ" sz="1000" i="1" dirty="0"/>
              <a:t>Wikipedia.org</a:t>
            </a:r>
            <a:r>
              <a:rPr lang="cs-CZ" sz="1000" dirty="0"/>
              <a:t> [online]. [cit. 10.5.2013]. Dostupný na WWW: </a:t>
            </a:r>
            <a:r>
              <a:rPr lang="cs-CZ" sz="1000" dirty="0">
                <a:hlinkClick r:id="rId7"/>
              </a:rPr>
              <a:t>http://</a:t>
            </a:r>
            <a:r>
              <a:rPr lang="cs-CZ" sz="1000" dirty="0" smtClean="0">
                <a:hlinkClick r:id="rId7"/>
              </a:rPr>
              <a:t>cs.wikipedia.org/wiki/Soubor:Labe_u_Lovosic.jpg</a:t>
            </a:r>
            <a:endParaRPr lang="cs-CZ" sz="1000" dirty="0" smtClean="0"/>
          </a:p>
          <a:p>
            <a:r>
              <a:rPr lang="cs-CZ" sz="1000" dirty="0" smtClean="0"/>
              <a:t>Obr. 7: </a:t>
            </a:r>
            <a:r>
              <a:rPr lang="cs-CZ" sz="1000" dirty="0"/>
              <a:t>AUTOR NEUVEDEN. </a:t>
            </a:r>
            <a:r>
              <a:rPr lang="cs-CZ" sz="1000" i="1" dirty="0"/>
              <a:t>Wikipedia.org</a:t>
            </a:r>
            <a:r>
              <a:rPr lang="cs-CZ" sz="1000" dirty="0"/>
              <a:t> [online]. [cit. 10.5.2013]. Dostupný na WWW: </a:t>
            </a:r>
            <a:r>
              <a:rPr lang="cs-CZ" sz="1000" dirty="0">
                <a:hlinkClick r:id="rId8"/>
              </a:rPr>
              <a:t>http://</a:t>
            </a:r>
            <a:r>
              <a:rPr lang="cs-CZ" sz="1000" dirty="0" smtClean="0">
                <a:hlinkClick r:id="rId8"/>
              </a:rPr>
              <a:t>en.wikipedia.org/wiki/File:Usti_nad_Labem_districts.png</a:t>
            </a:r>
            <a:endParaRPr lang="cs-CZ" sz="1000" dirty="0" smtClean="0"/>
          </a:p>
          <a:p>
            <a:r>
              <a:rPr lang="cs-CZ" sz="1000" dirty="0" smtClean="0"/>
              <a:t>Obr. 8: </a:t>
            </a:r>
            <a:r>
              <a:rPr lang="cs-CZ" sz="1000" dirty="0"/>
              <a:t>AUTOR NEUVEDEN. </a:t>
            </a:r>
            <a:r>
              <a:rPr lang="cs-CZ" sz="1000" i="1" dirty="0"/>
              <a:t>Wikipedia.org</a:t>
            </a:r>
            <a:r>
              <a:rPr lang="cs-CZ" sz="1000" dirty="0"/>
              <a:t> [online]. [cit. 10.5.2013]. Dostupný na WWW: </a:t>
            </a:r>
            <a:r>
              <a:rPr lang="cs-CZ" sz="1000" dirty="0">
                <a:hlinkClick r:id="rId9"/>
              </a:rPr>
              <a:t>http://</a:t>
            </a:r>
            <a:r>
              <a:rPr lang="cs-CZ" sz="1000" dirty="0" smtClean="0">
                <a:hlinkClick r:id="rId9"/>
              </a:rPr>
              <a:t>cs.wikipedia.org/wiki/Soubor:EPRU_II.JPG</a:t>
            </a:r>
            <a:endParaRPr lang="cs-CZ" sz="1000" dirty="0" smtClean="0"/>
          </a:p>
          <a:p>
            <a:r>
              <a:rPr lang="cs-CZ" sz="1000" dirty="0" smtClean="0"/>
              <a:t>Obr. 9: </a:t>
            </a:r>
            <a:r>
              <a:rPr lang="cs-CZ" sz="800" dirty="0"/>
              <a:t>AUTOR NEUVEDEN. </a:t>
            </a:r>
            <a:r>
              <a:rPr lang="cs-CZ" sz="800" i="1" dirty="0"/>
              <a:t>Wikipedia.org</a:t>
            </a:r>
            <a:r>
              <a:rPr lang="cs-CZ" sz="800" dirty="0"/>
              <a:t> [online]. [cit. 10.5.2013]. Dostupný na WWW: </a:t>
            </a:r>
            <a:r>
              <a:rPr lang="cs-CZ" sz="800" dirty="0">
                <a:hlinkClick r:id="rId10"/>
              </a:rPr>
              <a:t>http://</a:t>
            </a:r>
            <a:r>
              <a:rPr lang="cs-CZ" sz="800" dirty="0" smtClean="0">
                <a:hlinkClick r:id="rId10"/>
              </a:rPr>
              <a:t>cs.wikipedia.org/wiki/Soubor:Nordb%C3%B6hmisches_becken_near_Jeze%C5%99%C</a:t>
            </a:r>
            <a:endParaRPr lang="cs-CZ" sz="800" dirty="0" smtClean="0"/>
          </a:p>
          <a:p>
            <a:r>
              <a:rPr lang="cs-CZ" sz="1050" dirty="0" smtClean="0"/>
              <a:t>Obr. 10: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10.5.2013]. Dostupný na WWW: </a:t>
            </a:r>
            <a:r>
              <a:rPr lang="cs-CZ" sz="1050" dirty="0">
                <a:hlinkClick r:id="rId11"/>
              </a:rPr>
              <a:t>http://cs.wikipedia.org/wiki/Soubor:Pravcicka_brana,_</a:t>
            </a:r>
            <a:r>
              <a:rPr lang="cs-CZ" sz="1050" dirty="0" smtClean="0">
                <a:hlinkClick r:id="rId11"/>
              </a:rPr>
              <a:t>Ruzak.JPG</a:t>
            </a:r>
            <a:endParaRPr lang="cs-CZ" sz="1050" dirty="0" smtClean="0"/>
          </a:p>
          <a:p>
            <a:r>
              <a:rPr lang="cs-CZ" sz="1050" dirty="0" smtClean="0"/>
              <a:t>Obr. 11: </a:t>
            </a:r>
            <a:r>
              <a:rPr lang="cs-CZ" sz="900" dirty="0"/>
              <a:t>ERBENOVÁ, Jitka. </a:t>
            </a:r>
            <a:r>
              <a:rPr lang="cs-CZ" sz="900" i="1" dirty="0"/>
              <a:t>Wikipedia.org</a:t>
            </a:r>
            <a:r>
              <a:rPr lang="cs-CZ" sz="900" dirty="0"/>
              <a:t> [online]. [cit. 10.5.2013]. Dostupný na WWW: http://cs.wikipedia.org/wiki/Soubor:Belved%C3%A9r_-_</a:t>
            </a:r>
            <a:r>
              <a:rPr lang="cs-CZ" sz="900" dirty="0" smtClean="0"/>
              <a:t>vyhl%C3%ADdka_na_Labe.jpg</a:t>
            </a:r>
          </a:p>
        </p:txBody>
      </p:sp>
    </p:spTree>
    <p:extLst>
      <p:ext uri="{BB962C8B-B14F-4D97-AF65-F5344CB8AC3E}">
        <p14:creationId xmlns:p14="http://schemas.microsoft.com/office/powerpoint/2010/main" val="1420668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10617</TotalTime>
  <Words>254</Words>
  <Application>Microsoft Office PowerPoint</Application>
  <PresentationFormat>Předvádění na obrazovce (4:3)</PresentationFormat>
  <Paragraphs>96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Prezentace aplikace PowerPoint</vt:lpstr>
      <vt:lpstr>Ústecký kraj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Jihočeský kraj</dc:title>
  <dc:creator>LukášD</dc:creator>
  <cp:lastModifiedBy>verča</cp:lastModifiedBy>
  <cp:revision>30</cp:revision>
  <dcterms:created xsi:type="dcterms:W3CDTF">2013-05-25T08:50:35Z</dcterms:created>
  <dcterms:modified xsi:type="dcterms:W3CDTF">2013-05-10T19:26:35Z</dcterms:modified>
</cp:coreProperties>
</file>