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65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50" d="100"/>
          <a:sy n="150" d="100"/>
        </p:scale>
        <p:origin x="936" y="10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12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522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768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053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865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882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67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200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636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932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399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CE1B78-2F3C-40FE-8385-A746DEE3A5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86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Zlin_Region.svg" TargetMode="External"/><Relationship Id="rId7" Type="http://schemas.openxmlformats.org/officeDocument/2006/relationships/hyperlink" Target="http://en.wikipedia.org/wiki/File:Zlin_districts.png" TargetMode="External"/><Relationship Id="rId2" Type="http://schemas.openxmlformats.org/officeDocument/2006/relationships/hyperlink" Target="http://cs.wikipedia.org/wiki/Soubor:Zlin_Region_CoA_CZ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orava_meet_Danube_2.jpg" TargetMode="External"/><Relationship Id="rId5" Type="http://schemas.openxmlformats.org/officeDocument/2006/relationships/hyperlink" Target="http://cs.wikipedia.org/wiki/Soubor:Vr%C5%A1ateck%C3%A1_bradl%C3%A11.jpg" TargetMode="External"/><Relationship Id="rId4" Type="http://schemas.openxmlformats.org/officeDocument/2006/relationships/hyperlink" Target="http://cs.wikipedia.org/wiki/Soubor:2004_Zlinsky_kraj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7569551"/>
              </p:ext>
            </p:extLst>
          </p:nvPr>
        </p:nvGraphicFramePr>
        <p:xfrm>
          <a:off x="1043608" y="2078856"/>
          <a:ext cx="6936432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8884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VY_32_INOVACE_17_03A_Zlínský kraj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Zeměpis České republiky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371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745086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Zlínským krajem.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Zlínský kraj z hlediska povrchu, vodstva, měst, průmyslu a</a:t>
            </a:r>
          </a:p>
          <a:p>
            <a:r>
              <a:rPr lang="cs-CZ" dirty="0" smtClean="0"/>
              <a:t>hospodářství. Bude znát nejvýznamnější turistické lokality. Dokáže popsat polohu kraje v</a:t>
            </a:r>
          </a:p>
          <a:p>
            <a:r>
              <a:rPr lang="cs-CZ" dirty="0" smtClean="0"/>
              <a:t>rámci České republiky.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18. </a:t>
            </a:r>
            <a:r>
              <a:rPr lang="cs-CZ" dirty="0"/>
              <a:t>5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20. </a:t>
            </a:r>
            <a:r>
              <a:rPr lang="cs-CZ" dirty="0"/>
              <a:t>5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06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658615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8000" dirty="0" smtClean="0"/>
              <a:t>Zlínský kraj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2620827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374" y="434535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1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707904" y="65055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5134" name="Picture 14" descr="Soubor:Zlin Region CoA CZ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6458"/>
            <a:ext cx="3408313" cy="4106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Soubor:Flag of Zlin Region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904754"/>
            <a:ext cx="5387682" cy="358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937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Soubor:2004 Zlinsky kra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953" y="188640"/>
            <a:ext cx="8683527" cy="4994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8953" y="486916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65736" y="5376118"/>
            <a:ext cx="6131935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Poloha: </a:t>
            </a:r>
            <a:r>
              <a:rPr lang="cs-CZ" sz="3200" dirty="0" smtClean="0"/>
              <a:t>východ, jihovýchod Moravy</a:t>
            </a:r>
          </a:p>
          <a:p>
            <a:r>
              <a:rPr lang="cs-CZ" sz="3200" b="1" dirty="0" smtClean="0"/>
              <a:t>Sídlo krajského úřadu: </a:t>
            </a:r>
            <a:r>
              <a:rPr lang="cs-CZ" sz="3200" dirty="0" smtClean="0"/>
              <a:t>Zlín</a:t>
            </a:r>
          </a:p>
        </p:txBody>
      </p:sp>
    </p:spTree>
    <p:extLst>
      <p:ext uri="{BB962C8B-B14F-4D97-AF65-F5344CB8AC3E}">
        <p14:creationId xmlns:p14="http://schemas.microsoft.com/office/powerpoint/2010/main" val="333365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6968511" cy="535531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Základní údaje:</a:t>
            </a:r>
          </a:p>
          <a:p>
            <a:endParaRPr lang="cs-CZ" sz="3600" dirty="0"/>
          </a:p>
          <a:p>
            <a:r>
              <a:rPr lang="cs-CZ" sz="3600" u="sng" dirty="0" smtClean="0"/>
              <a:t>Rozloha:</a:t>
            </a:r>
            <a:r>
              <a:rPr lang="cs-CZ" sz="3600" dirty="0" smtClean="0"/>
              <a:t> 3 964 km</a:t>
            </a:r>
            <a:r>
              <a:rPr lang="cs-CZ" sz="3600" baseline="30000" dirty="0" smtClean="0"/>
              <a:t>2</a:t>
            </a:r>
          </a:p>
          <a:p>
            <a:endParaRPr lang="cs-CZ" sz="3600" dirty="0"/>
          </a:p>
          <a:p>
            <a:r>
              <a:rPr lang="cs-CZ" sz="3600" u="sng" dirty="0" smtClean="0"/>
              <a:t>Počet obyvatel:</a:t>
            </a:r>
            <a:r>
              <a:rPr lang="cs-CZ" sz="3600" dirty="0" smtClean="0"/>
              <a:t> 589 030</a:t>
            </a:r>
          </a:p>
          <a:p>
            <a:endParaRPr lang="cs-CZ" sz="3600" dirty="0"/>
          </a:p>
          <a:p>
            <a:r>
              <a:rPr lang="cs-CZ" sz="3600" u="sng" dirty="0" smtClean="0"/>
              <a:t>Hustota zalidnění:</a:t>
            </a:r>
            <a:r>
              <a:rPr lang="cs-CZ" sz="3600" dirty="0" smtClean="0"/>
              <a:t> 149 </a:t>
            </a:r>
            <a:r>
              <a:rPr lang="en-US" sz="3600" dirty="0" err="1" smtClean="0"/>
              <a:t>obyvatel</a:t>
            </a:r>
            <a:r>
              <a:rPr lang="en-US" sz="3600" dirty="0" smtClean="0"/>
              <a:t>/km</a:t>
            </a:r>
            <a:r>
              <a:rPr lang="en-US" sz="3600" baseline="30000" dirty="0" smtClean="0"/>
              <a:t>2</a:t>
            </a:r>
          </a:p>
          <a:p>
            <a:endParaRPr lang="en-US" sz="3600" dirty="0"/>
          </a:p>
          <a:p>
            <a:r>
              <a:rPr lang="en-US" sz="3600" u="sng" dirty="0" err="1" smtClean="0"/>
              <a:t>Nejv</a:t>
            </a:r>
            <a:r>
              <a:rPr lang="cs-CZ" sz="3600" u="sng" dirty="0" err="1" smtClean="0"/>
              <a:t>yšší</a:t>
            </a:r>
            <a:r>
              <a:rPr lang="cs-CZ" sz="3600" u="sng" dirty="0" smtClean="0"/>
              <a:t> bod</a:t>
            </a:r>
            <a:r>
              <a:rPr lang="cs-CZ" sz="3600" dirty="0" smtClean="0"/>
              <a:t>: Čertův mlýn, 1 206 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6398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739964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Povrch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4502707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Bílé Karpaty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Javorníky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Moravskoslezské Beskydy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Chřiby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nížiny: Haná, Slovácko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Hornomoravský úval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Dolnomoravský úval</a:t>
            </a:r>
            <a:endParaRPr lang="cs-CZ" sz="2800" dirty="0"/>
          </a:p>
          <a:p>
            <a:pPr marL="285750" indent="-285750">
              <a:buFontTx/>
              <a:buChar char="-"/>
            </a:pPr>
            <a:endParaRPr lang="cs-CZ" sz="2800" dirty="0"/>
          </a:p>
          <a:p>
            <a:r>
              <a:rPr lang="cs-CZ" sz="2800" b="1" dirty="0" smtClean="0"/>
              <a:t>Významné přírodní památky: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CHKO </a:t>
            </a:r>
            <a:r>
              <a:rPr lang="cs-CZ" sz="2800" dirty="0"/>
              <a:t>B</a:t>
            </a:r>
            <a:r>
              <a:rPr lang="cs-CZ" sz="2800" dirty="0" smtClean="0"/>
              <a:t>eskydy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CHKO Bílé Karpaty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06885" y="318610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76900" y="3356992"/>
            <a:ext cx="1919436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Bílé Karpaty</a:t>
            </a:r>
            <a:endParaRPr lang="cs-CZ" sz="2800" dirty="0"/>
          </a:p>
        </p:txBody>
      </p:sp>
      <p:pic>
        <p:nvPicPr>
          <p:cNvPr id="6148" name="Picture 4" descr="Soubor:Vršatecká bradlá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1431" y="148028"/>
            <a:ext cx="4492216" cy="2992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44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028056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Vodstvo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340768"/>
            <a:ext cx="3947812" cy="304698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3600" b="1" dirty="0" smtClean="0"/>
              <a:t>Morava</a:t>
            </a:r>
          </a:p>
          <a:p>
            <a:pPr marL="571500" indent="-571500">
              <a:buFontTx/>
              <a:buChar char="-"/>
            </a:pPr>
            <a:r>
              <a:rPr lang="cs-CZ" sz="3600" dirty="0" smtClean="0"/>
              <a:t>Bečva</a:t>
            </a:r>
          </a:p>
          <a:p>
            <a:pPr marL="571500" indent="-571500">
              <a:buFontTx/>
              <a:buChar char="-"/>
            </a:pPr>
            <a:r>
              <a:rPr lang="cs-CZ" sz="3600" dirty="0" smtClean="0"/>
              <a:t>Olšava</a:t>
            </a:r>
          </a:p>
          <a:p>
            <a:endParaRPr lang="cs-CZ" sz="2800" dirty="0" smtClean="0"/>
          </a:p>
          <a:p>
            <a:pPr marL="571500" indent="-571500">
              <a:buFontTx/>
              <a:buChar char="-"/>
            </a:pPr>
            <a:r>
              <a:rPr lang="cs-CZ" sz="2800" dirty="0" smtClean="0"/>
              <a:t>v</a:t>
            </a:r>
            <a:r>
              <a:rPr lang="cs-CZ" sz="2800" dirty="0"/>
              <a:t>ě</a:t>
            </a:r>
            <a:r>
              <a:rPr lang="cs-CZ" sz="2800" dirty="0" smtClean="0"/>
              <a:t>tšina území v úmoří</a:t>
            </a:r>
          </a:p>
          <a:p>
            <a:r>
              <a:rPr lang="cs-CZ" sz="2800" dirty="0" smtClean="0"/>
              <a:t>       Černého moře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82114" y="349113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pic>
        <p:nvPicPr>
          <p:cNvPr id="2056" name="Picture 8" descr="Soubor:Morava meet Danube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2114" y="112549"/>
            <a:ext cx="4841534" cy="3316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788024" y="3881086"/>
            <a:ext cx="3755836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Soutok Dunaje a Moravy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3578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615763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Města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393305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196752"/>
            <a:ext cx="3024418" cy="452431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Zlín</a:t>
            </a:r>
          </a:p>
          <a:p>
            <a:r>
              <a:rPr lang="cs-CZ" sz="3200" dirty="0" smtClean="0"/>
              <a:t>Uherské Hradiště</a:t>
            </a:r>
          </a:p>
          <a:p>
            <a:r>
              <a:rPr lang="cs-CZ" sz="3200" dirty="0" smtClean="0"/>
              <a:t>Kroměříž</a:t>
            </a:r>
          </a:p>
          <a:p>
            <a:r>
              <a:rPr lang="cs-CZ" sz="3200" dirty="0" smtClean="0"/>
              <a:t>Vsetín</a:t>
            </a:r>
          </a:p>
          <a:p>
            <a:r>
              <a:rPr lang="cs-CZ" sz="3200" dirty="0" smtClean="0"/>
              <a:t>Holešov</a:t>
            </a:r>
          </a:p>
          <a:p>
            <a:r>
              <a:rPr lang="cs-CZ" sz="3200" dirty="0" smtClean="0"/>
              <a:t>Luhačovice</a:t>
            </a:r>
          </a:p>
          <a:p>
            <a:r>
              <a:rPr lang="cs-CZ" sz="3200" dirty="0" smtClean="0"/>
              <a:t>Otrokovice</a:t>
            </a:r>
          </a:p>
          <a:p>
            <a:r>
              <a:rPr lang="cs-CZ" sz="3200" dirty="0" smtClean="0"/>
              <a:t>Rožnov p. R.</a:t>
            </a:r>
          </a:p>
          <a:p>
            <a:r>
              <a:rPr lang="cs-CZ" sz="3200" dirty="0" smtClean="0"/>
              <a:t>Vizovice</a:t>
            </a:r>
          </a:p>
        </p:txBody>
      </p:sp>
      <p:pic>
        <p:nvPicPr>
          <p:cNvPr id="3080" name="Picture 8" descr="File:Zlin district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303" y="116632"/>
            <a:ext cx="5598132" cy="3834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2157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01080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Průmysl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323178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zpracovatelský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g</a:t>
            </a:r>
            <a:r>
              <a:rPr lang="cs-CZ" sz="3200" dirty="0" smtClean="0"/>
              <a:t>umárenský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k</a:t>
            </a:r>
            <a:r>
              <a:rPr lang="cs-CZ" sz="3200" dirty="0" smtClean="0"/>
              <a:t>ovodělný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elektrotechnický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3541779"/>
            <a:ext cx="2947795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Zemědělství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4584030"/>
            <a:ext cx="303358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nekvalitní půda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pastevectví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64349" y="655022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467832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895" y="67271"/>
            <a:ext cx="371601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Turistická místa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504" y="908720"/>
            <a:ext cx="2173031" cy="206210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Bílé Karpaty</a:t>
            </a:r>
          </a:p>
          <a:p>
            <a:r>
              <a:rPr lang="cs-CZ" sz="3200" dirty="0" smtClean="0"/>
              <a:t>Javorníky</a:t>
            </a:r>
          </a:p>
          <a:p>
            <a:r>
              <a:rPr lang="cs-CZ" sz="3200" dirty="0" smtClean="0"/>
              <a:t>Chřiby</a:t>
            </a:r>
          </a:p>
          <a:p>
            <a:r>
              <a:rPr lang="cs-CZ" sz="3200" dirty="0" smtClean="0"/>
              <a:t>Kroměříž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245821" y="527303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0722" y="5930116"/>
            <a:ext cx="4099456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květná zahrada v Kroměříži</a:t>
            </a:r>
            <a:endParaRPr lang="cs-CZ" sz="2800" dirty="0"/>
          </a:p>
        </p:txBody>
      </p:sp>
      <p:pic>
        <p:nvPicPr>
          <p:cNvPr id="4108" name="Picture 12" descr="File:Kromeriz - Kvetna zahrada - vyhled z promenad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815" y="1052736"/>
            <a:ext cx="5603776" cy="4202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3356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005" y="275875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852829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900" dirty="0"/>
              <a:t>URBAN, Tomáš. </a:t>
            </a:r>
            <a:r>
              <a:rPr lang="cs-CZ" sz="900" i="1" dirty="0"/>
              <a:t>Wikipedia.org</a:t>
            </a:r>
            <a:r>
              <a:rPr lang="cs-CZ" sz="900" dirty="0"/>
              <a:t> [online]. [cit. 18.5.2013]. Dostupný na WWW: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cs.wikipedia.org/wiki/Soubor:Zlin_Region_CoA_CZ.svg</a:t>
            </a:r>
            <a:endParaRPr lang="cs-CZ" sz="900" dirty="0" smtClean="0"/>
          </a:p>
          <a:p>
            <a:r>
              <a:rPr lang="cs-CZ" sz="900" dirty="0" smtClean="0"/>
              <a:t>Obr. 2: </a:t>
            </a:r>
            <a:r>
              <a:rPr lang="cs-CZ" sz="900" dirty="0"/>
              <a:t>URBAN, Tomáš. </a:t>
            </a:r>
            <a:r>
              <a:rPr lang="cs-CZ" sz="900" i="1" dirty="0"/>
              <a:t>Wikipedia.org</a:t>
            </a:r>
            <a:r>
              <a:rPr lang="cs-CZ" sz="900" dirty="0"/>
              <a:t> [online]. [cit. 18.5.2013]. Dostupný na WWW: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cs.wikipedia.org/wiki/Soubor:Flag_of_Zlin_Region.svg</a:t>
            </a:r>
            <a:endParaRPr lang="cs-CZ" sz="900" dirty="0" smtClean="0"/>
          </a:p>
          <a:p>
            <a:r>
              <a:rPr lang="cs-CZ" sz="900" dirty="0" smtClean="0"/>
              <a:t>Obr. 3: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18.5.2013]. Dostupný na WWW: </a:t>
            </a: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cs.wikipedia.org/wiki/Soubor:2004_Zlinsky_kraj.PNG</a:t>
            </a:r>
            <a:endParaRPr lang="cs-CZ" sz="900" dirty="0" smtClean="0"/>
          </a:p>
          <a:p>
            <a:r>
              <a:rPr lang="cs-CZ" sz="900" dirty="0" smtClean="0"/>
              <a:t>Obr. 4: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18.5.2013]. Dostupný na WWW: </a:t>
            </a:r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cs.wikipedia.org/wiki/Soubor:Vr%C5%A1ateck%C3%A1_bradl%C3%A11.jpg</a:t>
            </a:r>
            <a:endParaRPr lang="cs-CZ" sz="900" dirty="0" smtClean="0"/>
          </a:p>
          <a:p>
            <a:r>
              <a:rPr lang="cs-CZ" sz="900" dirty="0" smtClean="0"/>
              <a:t>Obr. 5: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18.5.2013]. Dostupný na WWW: </a:t>
            </a:r>
            <a:r>
              <a:rPr lang="cs-CZ" sz="900" dirty="0">
                <a:hlinkClick r:id="rId6"/>
              </a:rPr>
              <a:t>http://</a:t>
            </a:r>
            <a:r>
              <a:rPr lang="cs-CZ" sz="900" dirty="0" smtClean="0">
                <a:hlinkClick r:id="rId6"/>
              </a:rPr>
              <a:t>cs.wikipedia.org/wiki/Soubor:Morava_meet_Danube_2.jpg</a:t>
            </a:r>
            <a:endParaRPr lang="cs-CZ" sz="900" dirty="0" smtClean="0"/>
          </a:p>
          <a:p>
            <a:r>
              <a:rPr lang="cs-CZ" sz="900" dirty="0" smtClean="0"/>
              <a:t>Obr. 6: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18.5.2013]. Dostupný na WWW: </a:t>
            </a:r>
            <a:r>
              <a:rPr lang="cs-CZ" sz="900" dirty="0">
                <a:hlinkClick r:id="rId7"/>
              </a:rPr>
              <a:t>http://</a:t>
            </a:r>
            <a:r>
              <a:rPr lang="cs-CZ" sz="900" dirty="0" smtClean="0">
                <a:hlinkClick r:id="rId7"/>
              </a:rPr>
              <a:t>en.wikipedia.org/wiki/File:Zlin_districts.png</a:t>
            </a:r>
            <a:endParaRPr lang="cs-CZ" sz="900" dirty="0" smtClean="0"/>
          </a:p>
          <a:p>
            <a:r>
              <a:rPr lang="cs-CZ" sz="900" dirty="0" smtClean="0"/>
              <a:t>Obr. 7: </a:t>
            </a:r>
            <a:r>
              <a:rPr lang="cs-CZ" sz="800" dirty="0"/>
              <a:t>AUTOR NEUVEDEN. </a:t>
            </a:r>
            <a:r>
              <a:rPr lang="cs-CZ" sz="800" i="1" dirty="0"/>
              <a:t>Wikipedia.org</a:t>
            </a:r>
            <a:r>
              <a:rPr lang="cs-CZ" sz="800" dirty="0"/>
              <a:t> [online]. [cit. 18.5.2013]. Dostupný na WWW: http://commons.wikimedia.org/wiki/File:Kromeriz_-_Kvetna_zahrada_-_vyhled_z_promenady.JPG?uselang=cs</a:t>
            </a:r>
            <a:endParaRPr lang="cs-CZ" sz="800" dirty="0" smtClean="0"/>
          </a:p>
        </p:txBody>
      </p:sp>
    </p:spTree>
    <p:extLst>
      <p:ext uri="{BB962C8B-B14F-4D97-AF65-F5344CB8AC3E}">
        <p14:creationId xmlns:p14="http://schemas.microsoft.com/office/powerpoint/2010/main" val="195156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1172</TotalTime>
  <Words>254</Words>
  <Application>Microsoft Office PowerPoint</Application>
  <PresentationFormat>Předvádění na obrazovce (4:3)</PresentationFormat>
  <Paragraphs>99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Zlínský kraj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Středočeský kraj</dc:title>
  <dc:creator>LukášD</dc:creator>
  <cp:lastModifiedBy>verča</cp:lastModifiedBy>
  <cp:revision>34</cp:revision>
  <dcterms:created xsi:type="dcterms:W3CDTF">2013-05-25T08:13:53Z</dcterms:created>
  <dcterms:modified xsi:type="dcterms:W3CDTF">2013-05-18T19:29:19Z</dcterms:modified>
</cp:coreProperties>
</file>