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6" r:id="rId4"/>
    <p:sldId id="265" r:id="rId5"/>
    <p:sldId id="257" r:id="rId6"/>
    <p:sldId id="259" r:id="rId7"/>
    <p:sldId id="260" r:id="rId8"/>
    <p:sldId id="261" r:id="rId9"/>
    <p:sldId id="262" r:id="rId10"/>
    <p:sldId id="263" r:id="rId11"/>
    <p:sldId id="264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216" y="-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2120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35223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37688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80535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88659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18822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0670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62008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56365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29328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43996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CE1B78-2F3C-40FE-8385-A746DEE3A521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4861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20050111_Nova_hut_Ostrava.jpg" TargetMode="External"/><Relationship Id="rId3" Type="http://schemas.openxmlformats.org/officeDocument/2006/relationships/hyperlink" Target="http://cs.wikipedia.org/wiki/Soubor:Flag_of_Moravian-Silesian_Region.svg" TargetMode="External"/><Relationship Id="rId7" Type="http://schemas.openxmlformats.org/officeDocument/2006/relationships/hyperlink" Target="http://en.wikipedia.org/wiki/File:Moravia-Silesia_districts.png" TargetMode="External"/><Relationship Id="rId2" Type="http://schemas.openxmlformats.org/officeDocument/2006/relationships/hyperlink" Target="http://cs.wikipedia.org/wiki/Soubor:Moravian-Silesian_Region_CoA_CZ.sv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Odra,_Ostrava-Koblov.jpg" TargetMode="External"/><Relationship Id="rId5" Type="http://schemas.openxmlformats.org/officeDocument/2006/relationships/hyperlink" Target="http://cs.wikipedia.org/wiki/Soubor:Altvater_-_OT.JPG" TargetMode="External"/><Relationship Id="rId4" Type="http://schemas.openxmlformats.org/officeDocument/2006/relationships/hyperlink" Target="http://cs.wikipedia.org/wiki/Soubor:2004_Moravskoslezsky_kraj.PNG" TargetMode="External"/><Relationship Id="rId9" Type="http://schemas.openxmlformats.org/officeDocument/2006/relationships/hyperlink" Target="http://cs.wikipedia.org/wiki/Soubor:Socha_Radegast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2844280"/>
              </p:ext>
            </p:extLst>
          </p:nvPr>
        </p:nvGraphicFramePr>
        <p:xfrm>
          <a:off x="1043608" y="2078856"/>
          <a:ext cx="6936432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8884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VY_32_INOVACE_20_03A_Moravskoslezský kraj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Zeměpis České republiky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73718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92696"/>
            <a:ext cx="9040360" cy="39703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 Moravskoslezským krajem.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Moravskoslezský kraj z hlediska povrchu, vodstva, měst, průmyslu a</a:t>
            </a:r>
          </a:p>
          <a:p>
            <a:r>
              <a:rPr lang="cs-CZ" dirty="0" smtClean="0"/>
              <a:t>hospodářství. Bude znát nejvýznamnější turistické lokality. Dokáže popsat polohu kraje v</a:t>
            </a:r>
          </a:p>
          <a:p>
            <a:r>
              <a:rPr lang="cs-CZ" dirty="0" smtClean="0"/>
              <a:t>rámci České republiky.</a:t>
            </a:r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26. </a:t>
            </a:r>
            <a:r>
              <a:rPr lang="cs-CZ" dirty="0"/>
              <a:t>5</a:t>
            </a:r>
            <a:r>
              <a:rPr lang="cs-CZ" dirty="0" smtClean="0"/>
              <a:t>. 2013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/>
              <a:t>3</a:t>
            </a:r>
            <a:r>
              <a:rPr lang="cs-CZ" dirty="0" smtClean="0"/>
              <a:t>. </a:t>
            </a:r>
            <a:r>
              <a:rPr lang="cs-CZ" dirty="0"/>
              <a:t>6</a:t>
            </a:r>
            <a:r>
              <a:rPr lang="cs-CZ" dirty="0" smtClean="0"/>
              <a:t>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2063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234679"/>
          </a:xfrm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cs-CZ" sz="8000" dirty="0" smtClean="0"/>
              <a:t>Moravskoslezský kraj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2620827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8374" y="434535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</a:t>
            </a:r>
            <a:r>
              <a:rPr lang="cs-CZ" sz="1400" dirty="0"/>
              <a:t>1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707904" y="6361583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pic>
        <p:nvPicPr>
          <p:cNvPr id="5130" name="Picture 10" descr="Soubor:Moravian-Silesian Region CoA CZ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88060"/>
            <a:ext cx="3616962" cy="4349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Soubor:Flag of Moravian-Silesian Region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0650" y="2924944"/>
            <a:ext cx="5172997" cy="3446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1937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Soubor:2004 Moravskoslezsky kraj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8640960" cy="4969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08953" y="4869160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65736" y="5376118"/>
            <a:ext cx="5567101" cy="10772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Poloha: </a:t>
            </a:r>
            <a:r>
              <a:rPr lang="cs-CZ" sz="3200" dirty="0" smtClean="0"/>
              <a:t>Slezsko, severní Morava</a:t>
            </a:r>
          </a:p>
          <a:p>
            <a:r>
              <a:rPr lang="cs-CZ" sz="3200" b="1" dirty="0" smtClean="0"/>
              <a:t>Sídlo krajského úřadu: </a:t>
            </a:r>
            <a:r>
              <a:rPr lang="cs-CZ" sz="3200" dirty="0" smtClean="0"/>
              <a:t>Ostrava</a:t>
            </a:r>
          </a:p>
        </p:txBody>
      </p:sp>
    </p:spTree>
    <p:extLst>
      <p:ext uri="{BB962C8B-B14F-4D97-AF65-F5344CB8AC3E}">
        <p14:creationId xmlns:p14="http://schemas.microsoft.com/office/powerpoint/2010/main" val="3333656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6968511" cy="535531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Základní údaje:</a:t>
            </a:r>
          </a:p>
          <a:p>
            <a:endParaRPr lang="cs-CZ" sz="3600" dirty="0"/>
          </a:p>
          <a:p>
            <a:r>
              <a:rPr lang="cs-CZ" sz="3600" u="sng" dirty="0" smtClean="0"/>
              <a:t>Rozloha:</a:t>
            </a:r>
            <a:r>
              <a:rPr lang="cs-CZ" sz="3600" dirty="0" smtClean="0"/>
              <a:t> 5 427 km</a:t>
            </a:r>
            <a:r>
              <a:rPr lang="cs-CZ" sz="3600" baseline="30000" dirty="0" smtClean="0"/>
              <a:t>2</a:t>
            </a:r>
          </a:p>
          <a:p>
            <a:endParaRPr lang="cs-CZ" sz="3600" dirty="0"/>
          </a:p>
          <a:p>
            <a:r>
              <a:rPr lang="cs-CZ" sz="3600" u="sng" dirty="0" smtClean="0"/>
              <a:t>Počet obyvatel:</a:t>
            </a:r>
            <a:r>
              <a:rPr lang="cs-CZ" sz="3600" dirty="0" smtClean="0"/>
              <a:t> 1 230 613</a:t>
            </a:r>
          </a:p>
          <a:p>
            <a:endParaRPr lang="cs-CZ" sz="3600" dirty="0"/>
          </a:p>
          <a:p>
            <a:r>
              <a:rPr lang="cs-CZ" sz="3600" u="sng" dirty="0" smtClean="0"/>
              <a:t>Hustota zalidnění:</a:t>
            </a:r>
            <a:r>
              <a:rPr lang="cs-CZ" sz="3600" dirty="0" smtClean="0"/>
              <a:t> 227 </a:t>
            </a:r>
            <a:r>
              <a:rPr lang="en-US" sz="3600" dirty="0" err="1" smtClean="0"/>
              <a:t>obyvatel</a:t>
            </a:r>
            <a:r>
              <a:rPr lang="en-US" sz="3600" dirty="0" smtClean="0"/>
              <a:t>/km</a:t>
            </a:r>
            <a:r>
              <a:rPr lang="en-US" sz="3600" baseline="30000" dirty="0" smtClean="0"/>
              <a:t>2</a:t>
            </a:r>
          </a:p>
          <a:p>
            <a:endParaRPr lang="en-US" sz="3600" dirty="0"/>
          </a:p>
          <a:p>
            <a:r>
              <a:rPr lang="en-US" sz="3600" u="sng" dirty="0" err="1" smtClean="0"/>
              <a:t>Nejv</a:t>
            </a:r>
            <a:r>
              <a:rPr lang="cs-CZ" sz="3600" u="sng" dirty="0" err="1" smtClean="0"/>
              <a:t>yšší</a:t>
            </a:r>
            <a:r>
              <a:rPr lang="cs-CZ" sz="3600" u="sng" dirty="0" smtClean="0"/>
              <a:t> bod</a:t>
            </a:r>
            <a:r>
              <a:rPr lang="cs-CZ" sz="3600" dirty="0" smtClean="0"/>
              <a:t>: Praděd, 1 491 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6398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1739964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Povrch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268760"/>
            <a:ext cx="5050485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u="sng" dirty="0" smtClean="0"/>
              <a:t>sever :</a:t>
            </a:r>
            <a:r>
              <a:rPr lang="cs-CZ" sz="2800" dirty="0" smtClean="0"/>
              <a:t> </a:t>
            </a:r>
            <a:r>
              <a:rPr lang="cs-CZ" sz="2800" i="1" dirty="0" smtClean="0"/>
              <a:t>Jeseníky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  </a:t>
            </a:r>
            <a:r>
              <a:rPr lang="cs-CZ" sz="2800" u="sng" dirty="0" smtClean="0"/>
              <a:t>jihovýchod:</a:t>
            </a:r>
            <a:r>
              <a:rPr lang="cs-CZ" sz="2800" dirty="0" smtClean="0"/>
              <a:t> </a:t>
            </a:r>
            <a:r>
              <a:rPr lang="cs-CZ" sz="2800" i="1" dirty="0" smtClean="0"/>
              <a:t>Moravskoslezské</a:t>
            </a:r>
          </a:p>
          <a:p>
            <a:pPr lvl="1"/>
            <a:r>
              <a:rPr lang="cs-CZ" sz="2800" i="1" dirty="0"/>
              <a:t>	</a:t>
            </a:r>
            <a:r>
              <a:rPr lang="cs-CZ" sz="2800" i="1" dirty="0" smtClean="0"/>
              <a:t>	    Beskydy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u="sng" dirty="0" smtClean="0"/>
              <a:t>severovýchod:</a:t>
            </a:r>
            <a:r>
              <a:rPr lang="cs-CZ" sz="2800" dirty="0" smtClean="0"/>
              <a:t> </a:t>
            </a:r>
            <a:r>
              <a:rPr lang="cs-CZ" sz="2800" i="1" dirty="0" smtClean="0"/>
              <a:t>Ostravská pánev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r>
              <a:rPr lang="cs-CZ" sz="2800" b="1" dirty="0" smtClean="0"/>
              <a:t>Významné přírodní památky: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CHKO </a:t>
            </a:r>
            <a:r>
              <a:rPr lang="cs-CZ" sz="2800" dirty="0"/>
              <a:t>B</a:t>
            </a:r>
            <a:r>
              <a:rPr lang="cs-CZ" sz="2800" dirty="0" smtClean="0"/>
              <a:t>eskydy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CHKO Jeseníky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CHKO Poodří</a:t>
            </a:r>
            <a:endParaRPr lang="cs-CZ" sz="2800" dirty="0"/>
          </a:p>
        </p:txBody>
      </p:sp>
      <p:pic>
        <p:nvPicPr>
          <p:cNvPr id="6146" name="Picture 2" descr="Soubor:Altvater - O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6110" y="114300"/>
            <a:ext cx="3728163" cy="4970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46110" y="5106532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70021" y="5661153"/>
            <a:ext cx="2880340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vysílač na Pradědu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744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2028056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Vodstvo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340768"/>
            <a:ext cx="3947812" cy="360098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571500" indent="-571500">
              <a:buFontTx/>
              <a:buChar char="-"/>
            </a:pPr>
            <a:r>
              <a:rPr lang="cs-CZ" sz="3600" b="1" dirty="0" smtClean="0"/>
              <a:t>Odra</a:t>
            </a:r>
          </a:p>
          <a:p>
            <a:pPr marL="571500" indent="-571500">
              <a:buFontTx/>
              <a:buChar char="-"/>
            </a:pPr>
            <a:r>
              <a:rPr lang="cs-CZ" sz="3600" dirty="0" smtClean="0"/>
              <a:t>Opava</a:t>
            </a:r>
          </a:p>
          <a:p>
            <a:pPr marL="571500" indent="-571500">
              <a:buFontTx/>
              <a:buChar char="-"/>
            </a:pPr>
            <a:r>
              <a:rPr lang="cs-CZ" sz="3600" dirty="0" smtClean="0"/>
              <a:t>Ostravice</a:t>
            </a:r>
          </a:p>
          <a:p>
            <a:pPr marL="571500" indent="-571500">
              <a:buFontTx/>
              <a:buChar char="-"/>
            </a:pPr>
            <a:r>
              <a:rPr lang="cs-CZ" sz="3600" dirty="0" smtClean="0"/>
              <a:t>Olše</a:t>
            </a:r>
          </a:p>
          <a:p>
            <a:endParaRPr lang="cs-CZ" sz="2800" dirty="0" smtClean="0"/>
          </a:p>
          <a:p>
            <a:pPr marL="571500" indent="-571500">
              <a:buFontTx/>
              <a:buChar char="-"/>
            </a:pPr>
            <a:r>
              <a:rPr lang="cs-CZ" sz="2800" dirty="0" smtClean="0"/>
              <a:t>v</a:t>
            </a:r>
            <a:r>
              <a:rPr lang="cs-CZ" sz="2800" dirty="0"/>
              <a:t>ě</a:t>
            </a:r>
            <a:r>
              <a:rPr lang="cs-CZ" sz="2800" dirty="0" smtClean="0"/>
              <a:t>tšina území v úmoří</a:t>
            </a:r>
          </a:p>
          <a:p>
            <a:r>
              <a:rPr lang="cs-CZ" sz="2800" dirty="0" smtClean="0"/>
              <a:t>       Baltského moře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51257" y="3645024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96026" y="4009284"/>
            <a:ext cx="1814984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řeka Odra</a:t>
            </a:r>
            <a:endParaRPr lang="cs-CZ" sz="3200" dirty="0"/>
          </a:p>
        </p:txBody>
      </p:sp>
      <p:pic>
        <p:nvPicPr>
          <p:cNvPr id="2054" name="Picture 6" descr="Soubor:Odra, Ostrava-Koblov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1257" y="116632"/>
            <a:ext cx="4704523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578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1615763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Města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635896" y="4201343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6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196752"/>
            <a:ext cx="2554867" cy="550920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Ostrava</a:t>
            </a:r>
          </a:p>
          <a:p>
            <a:r>
              <a:rPr lang="cs-CZ" sz="3200" dirty="0" smtClean="0"/>
              <a:t>Opava</a:t>
            </a:r>
          </a:p>
          <a:p>
            <a:r>
              <a:rPr lang="cs-CZ" sz="3200" dirty="0" smtClean="0"/>
              <a:t>Nový Jičín</a:t>
            </a:r>
          </a:p>
          <a:p>
            <a:r>
              <a:rPr lang="cs-CZ" sz="3200" dirty="0" smtClean="0"/>
              <a:t>Bruntál</a:t>
            </a:r>
          </a:p>
          <a:p>
            <a:r>
              <a:rPr lang="cs-CZ" sz="3200" dirty="0" smtClean="0"/>
              <a:t>Karviná</a:t>
            </a:r>
          </a:p>
          <a:p>
            <a:r>
              <a:rPr lang="cs-CZ" sz="3200" dirty="0" smtClean="0"/>
              <a:t>Frýdek-Místek</a:t>
            </a:r>
          </a:p>
          <a:p>
            <a:r>
              <a:rPr lang="cs-CZ" sz="3200" dirty="0" smtClean="0"/>
              <a:t>Bohumín</a:t>
            </a:r>
          </a:p>
          <a:p>
            <a:r>
              <a:rPr lang="cs-CZ" sz="3200" dirty="0" smtClean="0"/>
              <a:t>Český Těšín</a:t>
            </a:r>
          </a:p>
          <a:p>
            <a:r>
              <a:rPr lang="cs-CZ" sz="3200" dirty="0" smtClean="0"/>
              <a:t>Havířov</a:t>
            </a:r>
          </a:p>
          <a:p>
            <a:r>
              <a:rPr lang="cs-CZ" sz="3200" dirty="0" smtClean="0"/>
              <a:t>Krnov</a:t>
            </a:r>
          </a:p>
          <a:p>
            <a:r>
              <a:rPr lang="cs-CZ" sz="3200" dirty="0" smtClean="0"/>
              <a:t>Třinec</a:t>
            </a:r>
          </a:p>
        </p:txBody>
      </p:sp>
      <p:pic>
        <p:nvPicPr>
          <p:cNvPr id="3078" name="Picture 6" descr="File:Moravia-Silesia district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9188" y="116536"/>
            <a:ext cx="5281884" cy="4083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2157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2010807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Průmysl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268760"/>
            <a:ext cx="640162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dirty="0" smtClean="0"/>
              <a:t>těžký průmysl (těžba uhlí, hutnictví)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strojírenství (Brno, Blansko)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79512" y="2545281"/>
            <a:ext cx="2947795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Zemědělství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504" y="3587532"/>
            <a:ext cx="337547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dirty="0" smtClean="0"/>
              <a:t>obilniny, kukuřice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skot, prasata</a:t>
            </a:r>
          </a:p>
        </p:txBody>
      </p:sp>
      <p:pic>
        <p:nvPicPr>
          <p:cNvPr id="8194" name="Picture 2" descr="Soubor:20050111 Nova hut Ostrav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2980" y="3029734"/>
            <a:ext cx="5661020" cy="3828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864349" y="6550223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</a:t>
            </a:r>
            <a:r>
              <a:rPr lang="cs-CZ" sz="1400" dirty="0"/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1467832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3895" y="67271"/>
            <a:ext cx="3716017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Turistická místa</a:t>
            </a:r>
            <a:endParaRPr lang="cs-CZ" sz="4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7504" y="908720"/>
            <a:ext cx="4648260" cy="147732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000" dirty="0" smtClean="0"/>
              <a:t>Jeseníky, Beskydy, Poodří</a:t>
            </a:r>
          </a:p>
          <a:p>
            <a:r>
              <a:rPr lang="cs-CZ" sz="3000" dirty="0" smtClean="0"/>
              <a:t>Radhoš</a:t>
            </a:r>
            <a:r>
              <a:rPr lang="cs-CZ" sz="3000" dirty="0"/>
              <a:t>ť</a:t>
            </a:r>
            <a:endParaRPr lang="cs-CZ" sz="3000" dirty="0" smtClean="0"/>
          </a:p>
          <a:p>
            <a:r>
              <a:rPr lang="cs-CZ" sz="3000" dirty="0" smtClean="0"/>
              <a:t>technické památky v Ostravě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004048" y="541802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8</a:t>
            </a:r>
            <a:endParaRPr lang="cs-CZ" sz="1400" dirty="0"/>
          </a:p>
        </p:txBody>
      </p:sp>
      <p:pic>
        <p:nvPicPr>
          <p:cNvPr id="4104" name="Picture 8" descr="Soubor:Socha Radegast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17475"/>
            <a:ext cx="3982049" cy="5300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860136" y="313492"/>
            <a:ext cx="4423134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Socha Radegasta na Radhošti</a:t>
            </a:r>
            <a:endParaRPr lang="cs-CZ" sz="2800" dirty="0"/>
          </a:p>
        </p:txBody>
      </p:sp>
      <p:pic>
        <p:nvPicPr>
          <p:cNvPr id="4106" name="Picture 10" descr="Soubor:Vysoke pece vitkovice - 26.7.200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421502"/>
            <a:ext cx="2880320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3774300" y="6434205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</a:t>
            </a:r>
            <a:r>
              <a:rPr lang="cs-CZ" sz="1400" dirty="0"/>
              <a:t>9</a:t>
            </a:r>
          </a:p>
        </p:txBody>
      </p:sp>
      <p:sp>
        <p:nvSpPr>
          <p:cNvPr id="11" name="Šipka dolů 10"/>
          <p:cNvSpPr/>
          <p:nvPr/>
        </p:nvSpPr>
        <p:spPr>
          <a:xfrm>
            <a:off x="1835696" y="2327218"/>
            <a:ext cx="1008112" cy="381702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3356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2" grpId="0"/>
      <p:bldP spid="10" grpId="0" animBg="1"/>
      <p:bldP spid="20" grpId="0"/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005" y="275875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4098" y="1155857"/>
            <a:ext cx="8913017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URBAN, Tomáš. </a:t>
            </a:r>
            <a:r>
              <a:rPr lang="cs-CZ" sz="1050" i="1" dirty="0"/>
              <a:t>Wikipedia.org</a:t>
            </a:r>
            <a:r>
              <a:rPr lang="cs-CZ" sz="1050" dirty="0"/>
              <a:t> [online]. [cit. 26.5.2013].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cs.wikipedia.org/wiki/Soubor:Moravian-Silesian_Region_CoA_CZ.svg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900" dirty="0"/>
              <a:t>URBAN, Tomáš. </a:t>
            </a:r>
            <a:r>
              <a:rPr lang="cs-CZ" sz="900" i="1" dirty="0"/>
              <a:t>Wikipedia.org</a:t>
            </a:r>
            <a:r>
              <a:rPr lang="cs-CZ" sz="900" dirty="0"/>
              <a:t> [online]. [cit. 26.5.2013]. Dostupný na WWW: </a:t>
            </a:r>
            <a:r>
              <a:rPr lang="cs-CZ" sz="900" dirty="0">
                <a:hlinkClick r:id="rId3"/>
              </a:rPr>
              <a:t>http://</a:t>
            </a:r>
            <a:r>
              <a:rPr lang="cs-CZ" sz="900" dirty="0" smtClean="0">
                <a:hlinkClick r:id="rId3"/>
              </a:rPr>
              <a:t>cs.wikipedia.org/wiki/Soubor:Flag_of_Moravian-Silesian_Region.svg</a:t>
            </a:r>
            <a:endParaRPr lang="cs-CZ" sz="900" dirty="0" smtClean="0"/>
          </a:p>
          <a:p>
            <a:r>
              <a:rPr lang="cs-CZ" sz="900" dirty="0" smtClean="0"/>
              <a:t>Obr. 3: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26.5.2013]. Dostupný na WWW: </a:t>
            </a:r>
            <a:r>
              <a:rPr lang="cs-CZ" sz="900" dirty="0">
                <a:hlinkClick r:id="rId4"/>
              </a:rPr>
              <a:t>http://</a:t>
            </a:r>
            <a:r>
              <a:rPr lang="cs-CZ" sz="900" dirty="0" smtClean="0">
                <a:hlinkClick r:id="rId4"/>
              </a:rPr>
              <a:t>cs.wikipedia.org/wiki/Soubor:2004_Moravskoslezsky_kraj.PNG</a:t>
            </a:r>
            <a:endParaRPr lang="cs-CZ" sz="900" dirty="0" smtClean="0"/>
          </a:p>
          <a:p>
            <a:r>
              <a:rPr lang="cs-CZ" sz="900" dirty="0" smtClean="0"/>
              <a:t>Obr. 4: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26.5.2013]. Dostupný na WWW: </a:t>
            </a:r>
            <a:r>
              <a:rPr lang="cs-CZ" sz="900" dirty="0">
                <a:hlinkClick r:id="rId5"/>
              </a:rPr>
              <a:t>http://cs.wikipedia.org/wiki/Soubor:Altvater_-_</a:t>
            </a:r>
            <a:r>
              <a:rPr lang="cs-CZ" sz="900" dirty="0" smtClean="0">
                <a:hlinkClick r:id="rId5"/>
              </a:rPr>
              <a:t>OT.JPG</a:t>
            </a:r>
            <a:endParaRPr lang="cs-CZ" sz="900" dirty="0" smtClean="0"/>
          </a:p>
          <a:p>
            <a:r>
              <a:rPr lang="cs-CZ" sz="900" dirty="0" smtClean="0"/>
              <a:t>Obr. 5: </a:t>
            </a:r>
            <a:r>
              <a:rPr lang="cs-CZ" sz="900" dirty="0"/>
              <a:t>MIŽOCH, Lukáš. </a:t>
            </a:r>
            <a:r>
              <a:rPr lang="cs-CZ" sz="900" i="1" dirty="0"/>
              <a:t>Wikipedia.org</a:t>
            </a:r>
            <a:r>
              <a:rPr lang="cs-CZ" sz="900" dirty="0"/>
              <a:t> [online]. [cit. 26.5.2013]. Dostupný na WWW: </a:t>
            </a:r>
            <a:r>
              <a:rPr lang="cs-CZ" sz="900" dirty="0">
                <a:hlinkClick r:id="rId6"/>
              </a:rPr>
              <a:t>http://cs.wikipedia.org/wiki/Soubor:Odra,_</a:t>
            </a:r>
            <a:r>
              <a:rPr lang="cs-CZ" sz="900" dirty="0" smtClean="0">
                <a:hlinkClick r:id="rId6"/>
              </a:rPr>
              <a:t>Ostrava-Koblov.jpg</a:t>
            </a:r>
            <a:endParaRPr lang="cs-CZ" sz="900" dirty="0" smtClean="0"/>
          </a:p>
          <a:p>
            <a:r>
              <a:rPr lang="cs-CZ" sz="900" dirty="0" smtClean="0"/>
              <a:t>Obr. 6: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26.5.2013]. Dostupný na WWW: </a:t>
            </a:r>
            <a:r>
              <a:rPr lang="cs-CZ" sz="900" dirty="0">
                <a:hlinkClick r:id="rId7"/>
              </a:rPr>
              <a:t>http://</a:t>
            </a:r>
            <a:r>
              <a:rPr lang="cs-CZ" sz="900" dirty="0" smtClean="0">
                <a:hlinkClick r:id="rId7"/>
              </a:rPr>
              <a:t>en.wikipedia.org/wiki/File:Moravia-Silesia_districts.png</a:t>
            </a:r>
            <a:endParaRPr lang="cs-CZ" sz="900" dirty="0" smtClean="0"/>
          </a:p>
          <a:p>
            <a:r>
              <a:rPr lang="cs-CZ" sz="900" dirty="0" smtClean="0"/>
              <a:t>Obr. 7: </a:t>
            </a:r>
            <a:r>
              <a:rPr lang="cs-CZ" sz="900" dirty="0"/>
              <a:t>ŠTEFEK, Petr. </a:t>
            </a:r>
            <a:r>
              <a:rPr lang="cs-CZ" sz="900" i="1" dirty="0"/>
              <a:t>Wikipedia.org</a:t>
            </a:r>
            <a:r>
              <a:rPr lang="cs-CZ" sz="900" dirty="0"/>
              <a:t> [online]. [cit. 26.5.2013]. Dostupný na WWW: </a:t>
            </a:r>
            <a:r>
              <a:rPr lang="cs-CZ" sz="900" dirty="0">
                <a:hlinkClick r:id="rId8"/>
              </a:rPr>
              <a:t>http://</a:t>
            </a:r>
            <a:r>
              <a:rPr lang="cs-CZ" sz="900" dirty="0" smtClean="0">
                <a:hlinkClick r:id="rId8"/>
              </a:rPr>
              <a:t>cs.wikipedia.org/wiki/Soubor:20050111_Nova_hut_Ostrava.jpg</a:t>
            </a:r>
            <a:endParaRPr lang="cs-CZ" sz="900" dirty="0" smtClean="0"/>
          </a:p>
          <a:p>
            <a:r>
              <a:rPr lang="cs-CZ" sz="900" dirty="0" smtClean="0"/>
              <a:t>Obr. 8: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26.5.2013]. Dostupný na WWW: </a:t>
            </a:r>
            <a:r>
              <a:rPr lang="cs-CZ" sz="900" dirty="0">
                <a:hlinkClick r:id="rId9"/>
              </a:rPr>
              <a:t>http://</a:t>
            </a:r>
            <a:r>
              <a:rPr lang="cs-CZ" sz="900" dirty="0" smtClean="0">
                <a:hlinkClick r:id="rId9"/>
              </a:rPr>
              <a:t>cs.wikipedia.org/wiki/Soubor:Socha_Radegasta.jpg</a:t>
            </a:r>
            <a:endParaRPr lang="cs-CZ" sz="900" dirty="0" smtClean="0"/>
          </a:p>
          <a:p>
            <a:r>
              <a:rPr lang="cs-CZ" sz="900" dirty="0" smtClean="0"/>
              <a:t>Obr. 9: </a:t>
            </a:r>
            <a:r>
              <a:rPr lang="cs-CZ" sz="900" dirty="0"/>
              <a:t>RENNER, Boris. </a:t>
            </a:r>
            <a:r>
              <a:rPr lang="cs-CZ" sz="900" i="1" dirty="0"/>
              <a:t>Wikipedia.org</a:t>
            </a:r>
            <a:r>
              <a:rPr lang="cs-CZ" sz="900" dirty="0"/>
              <a:t> [online]. [cit. 26.5.2013]. Dostupný na WWW: http://cs.wikipedia.org/wiki/Soubor:Vysoke_pece_vitkovice_-_26.7.2007.jpg</a:t>
            </a: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1951565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2592</TotalTime>
  <Words>257</Words>
  <Application>Microsoft Office PowerPoint</Application>
  <PresentationFormat>Předvádění na obrazovce (4:3)</PresentationFormat>
  <Paragraphs>100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Moravskoslezský kraj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Středočeský kraj</dc:title>
  <dc:creator>LukášD</dc:creator>
  <cp:lastModifiedBy>verča</cp:lastModifiedBy>
  <cp:revision>30</cp:revision>
  <dcterms:created xsi:type="dcterms:W3CDTF">2013-05-25T08:13:53Z</dcterms:created>
  <dcterms:modified xsi:type="dcterms:W3CDTF">2013-05-26T19:32:54Z</dcterms:modified>
</cp:coreProperties>
</file>