
<file path=[Content_Types].xml><?xml version="1.0" encoding="utf-8"?>
<Types xmlns="http://schemas.openxmlformats.org/package/2006/content-types"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Default Extension="png" ContentType="image/png"/>
  <Override PartName="/ppt/slideMasters/slideMaster1.xml" ContentType="application/vnd.openxmlformats-officedocument.presentationml.slideMaster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presProps.xml" ContentType="application/vnd.openxmlformats-officedocument.presentationml.presProps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theme/theme1.xml" ContentType="application/vnd.openxmlformats-officedocument.theme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Layouts/slideLayout1.xml" ContentType="application/vnd.openxmlformats-officedocument.presentationml.slideLayout+xml"/>
  <Override PartName="/docProps/app.xml" ContentType="application/vnd.openxmlformats-officedocument.extended-properties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s/slide7.xml" ContentType="application/vnd.openxmlformats-officedocument.presentationml.slide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docProps/core.xml" ContentType="application/vnd.openxmlformats-package.core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sldIdLst>
    <p:sldId id="257" r:id="rId2"/>
    <p:sldId id="258" r:id="rId3"/>
    <p:sldId id="260" r:id="rId4"/>
    <p:sldId id="261" r:id="rId5"/>
    <p:sldId id="262" r:id="rId6"/>
    <p:sldId id="263" r:id="rId7"/>
    <p:sldId id="259" r:id="rId8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xmlns="" val="0"/>
    </p:ext>
    <p:ext uri="{D31A062A-798A-4329-ABDD-BBA856620510}">
      <p14:defaultImageDpi xmlns:p14="http://schemas.microsoft.com/office/powerpoint/2010/main" xmlns="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103" d="100"/>
          <a:sy n="103" d="100"/>
        </p:scale>
        <p:origin x="-204" y="-96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tableStyles" Target="tableStyle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theme" Target="theme/theme1.xml"/><Relationship Id="rId5" Type="http://schemas.openxmlformats.org/officeDocument/2006/relationships/slide" Target="slides/slide4.xml"/><Relationship Id="rId10" Type="http://schemas.openxmlformats.org/officeDocument/2006/relationships/viewProps" Target="viewProps.xml"/><Relationship Id="rId4" Type="http://schemas.openxmlformats.org/officeDocument/2006/relationships/slide" Target="slides/slide3.xml"/><Relationship Id="rId9" Type="http://schemas.openxmlformats.org/officeDocument/2006/relationships/presProps" Target="presProps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Klepnutím lze upravit styl předlohy podnadpisů.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8BBCE23-9DF4-47D0-B8C0-8E4E7DDA4CB3}" type="datetimeFigureOut">
              <a:rPr lang="cs-CZ" smtClean="0"/>
              <a:pPr/>
              <a:t>15.3.2012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215DFF8-DFB7-458C-B622-3B15A2DAD187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8BBCE23-9DF4-47D0-B8C0-8E4E7DDA4CB3}" type="datetimeFigureOut">
              <a:rPr lang="cs-CZ" smtClean="0"/>
              <a:pPr/>
              <a:t>15.3.2012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215DFF8-DFB7-458C-B622-3B15A2DAD187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8BBCE23-9DF4-47D0-B8C0-8E4E7DDA4CB3}" type="datetimeFigureOut">
              <a:rPr lang="cs-CZ" smtClean="0"/>
              <a:pPr/>
              <a:t>15.3.2012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215DFF8-DFB7-458C-B622-3B15A2DAD187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8BBCE23-9DF4-47D0-B8C0-8E4E7DDA4CB3}" type="datetimeFigureOut">
              <a:rPr lang="cs-CZ" smtClean="0"/>
              <a:pPr/>
              <a:t>15.3.2012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215DFF8-DFB7-458C-B622-3B15A2DAD187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8BBCE23-9DF4-47D0-B8C0-8E4E7DDA4CB3}" type="datetimeFigureOut">
              <a:rPr lang="cs-CZ" smtClean="0"/>
              <a:pPr/>
              <a:t>15.3.2012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215DFF8-DFB7-458C-B622-3B15A2DAD187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8BBCE23-9DF4-47D0-B8C0-8E4E7DDA4CB3}" type="datetimeFigureOut">
              <a:rPr lang="cs-CZ" smtClean="0"/>
              <a:pPr/>
              <a:t>15.3.2012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215DFF8-DFB7-458C-B622-3B15A2DAD187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8BBCE23-9DF4-47D0-B8C0-8E4E7DDA4CB3}" type="datetimeFigureOut">
              <a:rPr lang="cs-CZ" smtClean="0"/>
              <a:pPr/>
              <a:t>15.3.2012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215DFF8-DFB7-458C-B622-3B15A2DAD187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8BBCE23-9DF4-47D0-B8C0-8E4E7DDA4CB3}" type="datetimeFigureOut">
              <a:rPr lang="cs-CZ" smtClean="0"/>
              <a:pPr/>
              <a:t>15.3.2012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215DFF8-DFB7-458C-B622-3B15A2DAD187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8BBCE23-9DF4-47D0-B8C0-8E4E7DDA4CB3}" type="datetimeFigureOut">
              <a:rPr lang="cs-CZ" smtClean="0"/>
              <a:pPr/>
              <a:t>15.3.2012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215DFF8-DFB7-458C-B622-3B15A2DAD187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8BBCE23-9DF4-47D0-B8C0-8E4E7DDA4CB3}" type="datetimeFigureOut">
              <a:rPr lang="cs-CZ" smtClean="0"/>
              <a:pPr/>
              <a:t>15.3.2012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215DFF8-DFB7-458C-B622-3B15A2DAD187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8BBCE23-9DF4-47D0-B8C0-8E4E7DDA4CB3}" type="datetimeFigureOut">
              <a:rPr lang="cs-CZ" smtClean="0"/>
              <a:pPr/>
              <a:t>15.3.2012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215DFF8-DFB7-458C-B622-3B15A2DAD187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8BBCE23-9DF4-47D0-B8C0-8E4E7DDA4CB3}" type="datetimeFigureOut">
              <a:rPr lang="cs-CZ" smtClean="0"/>
              <a:pPr/>
              <a:t>15.3.2012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215DFF8-DFB7-458C-B622-3B15A2DAD187}" type="slidenum">
              <a:rPr lang="cs-CZ" smtClean="0"/>
              <a:pPr/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png"/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2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jpeg"/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6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6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6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6.xml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png"/><Relationship Id="rId2" Type="http://schemas.openxmlformats.org/officeDocument/2006/relationships/image" Target="../media/image4.jpeg"/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blipFill>
          <a:blip r:embed="rId2" cstate="print"/>
          <a:tile tx="0" ty="0" sx="100000" sy="100000" flip="none" algn="tl"/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pPr>
              <a:buNone/>
            </a:pPr>
            <a:endParaRPr lang="cs-CZ" dirty="0" smtClean="0"/>
          </a:p>
          <a:p>
            <a:pPr>
              <a:buNone/>
            </a:pPr>
            <a:endParaRPr lang="cs-CZ" dirty="0" smtClean="0"/>
          </a:p>
          <a:p>
            <a:pPr>
              <a:buNone/>
            </a:pPr>
            <a:endParaRPr lang="cs-CZ" dirty="0" smtClean="0"/>
          </a:p>
          <a:p>
            <a:pPr>
              <a:buNone/>
            </a:pPr>
            <a:endParaRPr lang="cs-CZ" dirty="0" smtClean="0"/>
          </a:p>
          <a:p>
            <a:pPr>
              <a:buNone/>
            </a:pPr>
            <a:endParaRPr lang="cs-CZ" dirty="0" smtClean="0"/>
          </a:p>
          <a:p>
            <a:pPr algn="ctr">
              <a:buNone/>
            </a:pPr>
            <a:endParaRPr lang="cs-CZ" sz="2400" dirty="0" smtClean="0"/>
          </a:p>
          <a:p>
            <a:pPr algn="ctr">
              <a:buNone/>
            </a:pPr>
            <a:r>
              <a:rPr lang="cs-CZ" sz="1800" b="1" smtClean="0">
                <a:latin typeface="Arial" pitchFamily="34" charset="0"/>
                <a:cs typeface="Arial" pitchFamily="34" charset="0"/>
              </a:rPr>
              <a:t>VY_32_INOVACE_15_08_bezpečnost </a:t>
            </a:r>
            <a:r>
              <a:rPr lang="cs-CZ" sz="1800" b="1" dirty="0" smtClean="0">
                <a:latin typeface="Arial" pitchFamily="34" charset="0"/>
                <a:cs typeface="Arial" pitchFamily="34" charset="0"/>
              </a:rPr>
              <a:t>a hygiena provozu domácnosti, údržba, úklid</a:t>
            </a:r>
          </a:p>
        </p:txBody>
      </p:sp>
      <p:sp>
        <p:nvSpPr>
          <p:cNvPr id="4" name="Obdélník 3"/>
          <p:cNvSpPr/>
          <p:nvPr/>
        </p:nvSpPr>
        <p:spPr>
          <a:xfrm>
            <a:off x="323528" y="908721"/>
            <a:ext cx="8424936" cy="1938992"/>
          </a:xfrm>
          <a:prstGeom prst="rect">
            <a:avLst/>
          </a:prstGeom>
          <a:noFill/>
        </p:spPr>
        <p:txBody>
          <a:bodyPr wrap="square" lIns="91440" tIns="45720" rIns="91440" bIns="45720">
            <a:spAutoFit/>
          </a:bodyPr>
          <a:lstStyle/>
          <a:p>
            <a:pPr algn="ctr"/>
            <a:r>
              <a:rPr lang="cs-CZ" sz="6600" b="1" dirty="0" smtClean="0">
                <a:ln w="1905"/>
                <a:solidFill>
                  <a:srgbClr val="660066"/>
                </a:solidFill>
                <a:effectLst>
                  <a:innerShdw blurRad="69850" dist="43180" dir="5400000">
                    <a:srgbClr val="000000">
                      <a:alpha val="65000"/>
                    </a:srgbClr>
                  </a:innerShdw>
                </a:effectLst>
              </a:rPr>
              <a:t>Pracovní činnosti</a:t>
            </a:r>
          </a:p>
          <a:p>
            <a:pPr algn="ctr"/>
            <a:endParaRPr lang="cs-CZ" sz="5400" b="1" cap="none" spc="0" dirty="0">
              <a:ln w="19050">
                <a:solidFill>
                  <a:schemeClr val="tx2">
                    <a:tint val="1000"/>
                  </a:schemeClr>
                </a:solidFill>
                <a:prstDash val="solid"/>
              </a:ln>
              <a:solidFill>
                <a:schemeClr val="accent3"/>
              </a:solidFill>
              <a:effectLst>
                <a:outerShdw blurRad="50000" dist="50800" dir="7500000" algn="tl">
                  <a:srgbClr val="000000">
                    <a:shade val="5000"/>
                    <a:alpha val="35000"/>
                  </a:srgbClr>
                </a:outerShdw>
              </a:effectLst>
            </a:endParaRPr>
          </a:p>
        </p:txBody>
      </p:sp>
      <p:pic>
        <p:nvPicPr>
          <p:cNvPr id="5" name="Picture 3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>
          <a:xfrm>
            <a:off x="1475656" y="3212976"/>
            <a:ext cx="5976937" cy="990600"/>
          </a:xfrm>
          <a:prstGeom prst="rect">
            <a:avLst/>
          </a:prstGeom>
        </p:spPr>
      </p:pic>
    </p:spTree>
  </p:cSld>
  <p:clrMapOvr>
    <a:masterClrMapping/>
  </p:clrMapOvr>
  <p:transition spd="slow"/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blipFill>
          <a:blip r:embed="rId2" cstate="print"/>
          <a:tile tx="0" ty="0" sx="100000" sy="100000" flip="none" algn="tl"/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cs-CZ" sz="2200" dirty="0" smtClean="0"/>
              <a:t/>
            </a:r>
            <a:br>
              <a:rPr lang="cs-CZ" sz="2200" dirty="0" smtClean="0"/>
            </a:br>
            <a:r>
              <a:rPr lang="cs-CZ" sz="2200" dirty="0" smtClean="0"/>
              <a:t/>
            </a:r>
            <a:br>
              <a:rPr lang="cs-CZ" sz="2200" dirty="0" smtClean="0"/>
            </a:br>
            <a:r>
              <a:rPr lang="cs-CZ" sz="2200" dirty="0" smtClean="0"/>
              <a:t/>
            </a:r>
            <a:br>
              <a:rPr lang="cs-CZ" sz="2200" dirty="0" smtClean="0"/>
            </a:br>
            <a:r>
              <a:rPr lang="cs-CZ" sz="2200" dirty="0" smtClean="0"/>
              <a:t/>
            </a:r>
            <a:br>
              <a:rPr lang="cs-CZ" sz="2200" dirty="0" smtClean="0"/>
            </a:br>
            <a:r>
              <a:rPr lang="cs-CZ" sz="2200" dirty="0" smtClean="0"/>
              <a:t/>
            </a:r>
            <a:br>
              <a:rPr lang="cs-CZ" sz="2200" dirty="0" smtClean="0"/>
            </a:br>
            <a:r>
              <a:rPr lang="cs-CZ" sz="2200" dirty="0" smtClean="0"/>
              <a:t/>
            </a:r>
            <a:br>
              <a:rPr lang="cs-CZ" sz="2200" dirty="0" smtClean="0"/>
            </a:br>
            <a:r>
              <a:rPr lang="cs-CZ" sz="2200" dirty="0" smtClean="0"/>
              <a:t/>
            </a:r>
            <a:br>
              <a:rPr lang="cs-CZ" sz="2200" dirty="0" smtClean="0"/>
            </a:br>
            <a:r>
              <a:rPr lang="cs-CZ" sz="2400" b="1" dirty="0" smtClean="0">
                <a:solidFill>
                  <a:schemeClr val="tx1"/>
                </a:solidFill>
              </a:rPr>
              <a:t> Popis prezentace </a:t>
            </a:r>
            <a:r>
              <a:rPr lang="cs-CZ" sz="2200" dirty="0" smtClean="0"/>
              <a:t/>
            </a:r>
            <a:br>
              <a:rPr lang="cs-CZ" sz="2200" dirty="0" smtClean="0"/>
            </a:br>
            <a:r>
              <a:rPr lang="cs-CZ" sz="2200" dirty="0" smtClean="0"/>
              <a:t/>
            </a:r>
            <a:br>
              <a:rPr lang="cs-CZ" sz="2200" dirty="0" smtClean="0"/>
            </a:br>
            <a:r>
              <a:rPr lang="cs-CZ" sz="2200" dirty="0" smtClean="0"/>
              <a:t/>
            </a:r>
            <a:br>
              <a:rPr lang="cs-CZ" sz="2200" dirty="0" smtClean="0"/>
            </a:br>
            <a:r>
              <a:rPr lang="cs-CZ" sz="2200" dirty="0" smtClean="0"/>
              <a:t/>
            </a:r>
            <a:br>
              <a:rPr lang="cs-CZ" sz="2200" dirty="0" smtClean="0"/>
            </a:br>
            <a:r>
              <a:rPr lang="cs-CZ" sz="2700" b="1" dirty="0" smtClean="0">
                <a:solidFill>
                  <a:srgbClr val="C00000"/>
                </a:solidFill>
              </a:rPr>
              <a:t/>
            </a:r>
            <a:br>
              <a:rPr lang="cs-CZ" sz="2700" b="1" dirty="0" smtClean="0">
                <a:solidFill>
                  <a:srgbClr val="C00000"/>
                </a:solidFill>
              </a:rPr>
            </a:br>
            <a:endParaRPr lang="cs-CZ" sz="2700" b="1" dirty="0">
              <a:solidFill>
                <a:srgbClr val="C00000"/>
              </a:solidFill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95536" y="1412776"/>
            <a:ext cx="8229600" cy="4641379"/>
          </a:xfrm>
        </p:spPr>
        <p:txBody>
          <a:bodyPr/>
          <a:lstStyle/>
          <a:p>
            <a:pPr marL="514350" indent="-514350">
              <a:buNone/>
            </a:pPr>
            <a:r>
              <a:rPr lang="cs-CZ" dirty="0" smtClean="0"/>
              <a:t>Jak zacházet s chemickými čistícími prostředky</a:t>
            </a:r>
          </a:p>
          <a:p>
            <a:pPr marL="514350" indent="-514350">
              <a:buNone/>
            </a:pPr>
            <a:r>
              <a:rPr lang="cs-CZ" dirty="0" smtClean="0"/>
              <a:t> (výklad)</a:t>
            </a:r>
            <a:endParaRPr lang="cs-CZ" dirty="0"/>
          </a:p>
        </p:txBody>
      </p:sp>
    </p:spTree>
  </p:cSld>
  <p:clrMapOvr>
    <a:masterClrMapping/>
  </p:clrMapOvr>
  <p:transition/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gradFill>
          <a:gsLst>
            <a:gs pos="0">
              <a:srgbClr val="000000"/>
            </a:gs>
            <a:gs pos="20000">
              <a:srgbClr val="000040"/>
            </a:gs>
            <a:gs pos="50000">
              <a:srgbClr val="400040"/>
            </a:gs>
            <a:gs pos="75000">
              <a:srgbClr val="8F0040"/>
            </a:gs>
            <a:gs pos="89999">
              <a:srgbClr val="F27300"/>
            </a:gs>
            <a:gs pos="100000">
              <a:srgbClr val="FFBF00"/>
            </a:gs>
          </a:gsLst>
          <a:lin ang="5400000" scaled="0"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cs-CZ" dirty="0" smtClean="0"/>
              <a:t/>
            </a:r>
            <a:br>
              <a:rPr lang="cs-CZ" dirty="0" smtClean="0"/>
            </a:br>
            <a:r>
              <a:rPr lang="cs-CZ" dirty="0"/>
              <a:t/>
            </a:r>
            <a:br>
              <a:rPr lang="cs-CZ" dirty="0"/>
            </a:br>
            <a:r>
              <a:rPr lang="cs-CZ" dirty="0" smtClean="0"/>
              <a:t/>
            </a:r>
            <a:br>
              <a:rPr lang="cs-CZ" dirty="0" smtClean="0"/>
            </a:br>
            <a:r>
              <a:rPr lang="cs-CZ" dirty="0"/>
              <a:t/>
            </a:r>
            <a:br>
              <a:rPr lang="cs-CZ" dirty="0"/>
            </a:br>
            <a:r>
              <a:rPr lang="cs-CZ" dirty="0" smtClean="0"/>
              <a:t/>
            </a:r>
            <a:br>
              <a:rPr lang="cs-CZ" dirty="0" smtClean="0"/>
            </a:br>
            <a:r>
              <a:rPr lang="cs-CZ" dirty="0"/>
              <a:t/>
            </a:r>
            <a:br>
              <a:rPr lang="cs-CZ" dirty="0"/>
            </a:br>
            <a:r>
              <a:rPr lang="cs-CZ" dirty="0" smtClean="0"/>
              <a:t/>
            </a:r>
            <a:br>
              <a:rPr lang="cs-CZ" dirty="0" smtClean="0"/>
            </a:br>
            <a:r>
              <a:rPr lang="cs-CZ" sz="6700" b="1" dirty="0" smtClean="0">
                <a:solidFill>
                  <a:schemeClr val="tx2">
                    <a:lumMod val="60000"/>
                    <a:lumOff val="40000"/>
                  </a:schemeClr>
                </a:solidFill>
              </a:rPr>
              <a:t>Při práci s </a:t>
            </a:r>
            <a:r>
              <a:rPr lang="cs-CZ" sz="6700" b="1" dirty="0" smtClean="0">
                <a:solidFill>
                  <a:srgbClr val="FF0000"/>
                </a:solidFill>
              </a:rPr>
              <a:t>chemickými čistícími prostředky </a:t>
            </a:r>
            <a:r>
              <a:rPr lang="cs-CZ" sz="6700" b="1" dirty="0" smtClean="0">
                <a:solidFill>
                  <a:schemeClr val="tx2">
                    <a:lumMod val="60000"/>
                    <a:lumOff val="40000"/>
                  </a:schemeClr>
                </a:solidFill>
              </a:rPr>
              <a:t>si vždy nejprve </a:t>
            </a:r>
            <a:r>
              <a:rPr lang="cs-CZ" sz="6700" b="1" u="sng" dirty="0" smtClean="0">
                <a:solidFill>
                  <a:schemeClr val="tx2">
                    <a:lumMod val="60000"/>
                    <a:lumOff val="40000"/>
                  </a:schemeClr>
                </a:solidFill>
              </a:rPr>
              <a:t>pozorně přečtěte </a:t>
            </a:r>
            <a:r>
              <a:rPr lang="cs-CZ" sz="6700" b="1" u="sng" smtClean="0">
                <a:solidFill>
                  <a:schemeClr val="tx2">
                    <a:lumMod val="60000"/>
                    <a:lumOff val="40000"/>
                  </a:schemeClr>
                </a:solidFill>
              </a:rPr>
              <a:t>informace </a:t>
            </a:r>
            <a:r>
              <a:rPr lang="cs-CZ" sz="6700" b="1" u="sng" smtClean="0">
                <a:solidFill>
                  <a:schemeClr val="tx2">
                    <a:lumMod val="60000"/>
                    <a:lumOff val="40000"/>
                  </a:schemeClr>
                </a:solidFill>
              </a:rPr>
              <a:t>          o </a:t>
            </a:r>
            <a:r>
              <a:rPr lang="cs-CZ" sz="6700" b="1" u="sng" dirty="0" smtClean="0">
                <a:solidFill>
                  <a:schemeClr val="tx2">
                    <a:lumMod val="60000"/>
                    <a:lumOff val="40000"/>
                  </a:schemeClr>
                </a:solidFill>
              </a:rPr>
              <a:t>jejich použití!</a:t>
            </a:r>
            <a:endParaRPr lang="cs-CZ" sz="6700" b="1" u="sng" dirty="0">
              <a:solidFill>
                <a:schemeClr val="tx2">
                  <a:lumMod val="60000"/>
                  <a:lumOff val="40000"/>
                </a:schemeClr>
              </a:solidFill>
            </a:endParaRPr>
          </a:p>
        </p:txBody>
      </p:sp>
    </p:spTree>
  </p:cSld>
  <p:clrMapOvr>
    <a:masterClrMapping/>
  </p:clrMapOvr>
  <p:transition spd="slow"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plus(in)">
                                      <p:cBhvr>
                                        <p:cTn id="7" dur="20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</p:bld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gradFill>
          <a:gsLst>
            <a:gs pos="0">
              <a:srgbClr val="000082"/>
            </a:gs>
            <a:gs pos="30000">
              <a:srgbClr val="66008F"/>
            </a:gs>
            <a:gs pos="64999">
              <a:srgbClr val="BA0066"/>
            </a:gs>
            <a:gs pos="89999">
              <a:srgbClr val="FF0000"/>
            </a:gs>
            <a:gs pos="100000">
              <a:srgbClr val="FF8200"/>
            </a:gs>
          </a:gsLst>
          <a:lin ang="5400000" scaled="0"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cs-CZ" dirty="0" smtClean="0"/>
              <a:t/>
            </a:r>
            <a:br>
              <a:rPr lang="cs-CZ" dirty="0" smtClean="0"/>
            </a:br>
            <a:r>
              <a:rPr lang="cs-CZ" dirty="0"/>
              <a:t/>
            </a:r>
            <a:br>
              <a:rPr lang="cs-CZ" dirty="0"/>
            </a:br>
            <a:r>
              <a:rPr lang="cs-CZ" dirty="0" smtClean="0"/>
              <a:t/>
            </a:r>
            <a:br>
              <a:rPr lang="cs-CZ" dirty="0" smtClean="0"/>
            </a:br>
            <a:r>
              <a:rPr lang="cs-CZ" dirty="0"/>
              <a:t/>
            </a:r>
            <a:br>
              <a:rPr lang="cs-CZ" dirty="0"/>
            </a:br>
            <a:r>
              <a:rPr lang="cs-CZ" dirty="0" smtClean="0"/>
              <a:t/>
            </a:r>
            <a:br>
              <a:rPr lang="cs-CZ" dirty="0" smtClean="0"/>
            </a:br>
            <a:r>
              <a:rPr lang="cs-CZ" dirty="0"/>
              <a:t/>
            </a:r>
            <a:br>
              <a:rPr lang="cs-CZ" dirty="0"/>
            </a:br>
            <a:r>
              <a:rPr lang="cs-CZ" dirty="0" smtClean="0"/>
              <a:t/>
            </a:r>
            <a:br>
              <a:rPr lang="cs-CZ" dirty="0" smtClean="0"/>
            </a:br>
            <a:r>
              <a:rPr lang="cs-CZ" sz="6700" b="1" dirty="0" smtClean="0">
                <a:solidFill>
                  <a:schemeClr val="tx2">
                    <a:lumMod val="40000"/>
                    <a:lumOff val="60000"/>
                  </a:schemeClr>
                </a:solidFill>
              </a:rPr>
              <a:t>Chemické čistící prostředky </a:t>
            </a:r>
            <a:r>
              <a:rPr lang="cs-CZ" sz="6700" b="1" dirty="0" smtClean="0">
                <a:solidFill>
                  <a:srgbClr val="FFFF00"/>
                </a:solidFill>
              </a:rPr>
              <a:t>skladujeme vždy na jiném místě než potraviny</a:t>
            </a:r>
            <a:r>
              <a:rPr lang="cs-CZ" sz="6700" b="1" dirty="0" smtClean="0">
                <a:solidFill>
                  <a:schemeClr val="tx2">
                    <a:lumMod val="40000"/>
                    <a:lumOff val="60000"/>
                  </a:schemeClr>
                </a:solidFill>
              </a:rPr>
              <a:t>. </a:t>
            </a:r>
            <a:br>
              <a:rPr lang="cs-CZ" sz="6700" b="1" dirty="0" smtClean="0">
                <a:solidFill>
                  <a:schemeClr val="tx2">
                    <a:lumMod val="40000"/>
                    <a:lumOff val="60000"/>
                  </a:schemeClr>
                </a:solidFill>
              </a:rPr>
            </a:br>
            <a:r>
              <a:rPr lang="cs-CZ" sz="6700" b="1" u="sng" dirty="0" smtClean="0">
                <a:solidFill>
                  <a:schemeClr val="tx2">
                    <a:lumMod val="40000"/>
                    <a:lumOff val="60000"/>
                  </a:schemeClr>
                </a:solidFill>
              </a:rPr>
              <a:t>Zamykejte je před dětmi a domácími zvířaty!</a:t>
            </a:r>
            <a:endParaRPr lang="cs-CZ" sz="6700" b="1" u="sng" dirty="0">
              <a:solidFill>
                <a:schemeClr val="tx2">
                  <a:lumMod val="40000"/>
                  <a:lumOff val="60000"/>
                </a:schemeClr>
              </a:solidFill>
            </a:endParaRPr>
          </a:p>
        </p:txBody>
      </p:sp>
    </p:spTree>
  </p:cSld>
  <p:clrMapOvr>
    <a:masterClrMapping/>
  </p:clrMapOvr>
  <p:transition spd="slow"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7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</p:bld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gradFill>
          <a:gsLst>
            <a:gs pos="0">
              <a:srgbClr val="FBE4AE"/>
            </a:gs>
            <a:gs pos="13000">
              <a:srgbClr val="BD922A"/>
            </a:gs>
            <a:gs pos="21001">
              <a:srgbClr val="BD922A"/>
            </a:gs>
            <a:gs pos="63000">
              <a:srgbClr val="FBE4AE"/>
            </a:gs>
            <a:gs pos="67000">
              <a:srgbClr val="BD922A"/>
            </a:gs>
            <a:gs pos="69000">
              <a:srgbClr val="835E17"/>
            </a:gs>
            <a:gs pos="82001">
              <a:srgbClr val="A28949"/>
            </a:gs>
            <a:gs pos="100000">
              <a:srgbClr val="FAE3B7"/>
            </a:gs>
          </a:gsLst>
          <a:lin ang="5400000" scaled="0"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cs-CZ" dirty="0" smtClean="0"/>
              <a:t/>
            </a:r>
            <a:br>
              <a:rPr lang="cs-CZ" dirty="0" smtClean="0"/>
            </a:br>
            <a:r>
              <a:rPr lang="cs-CZ" dirty="0"/>
              <a:t/>
            </a:r>
            <a:br>
              <a:rPr lang="cs-CZ" dirty="0"/>
            </a:br>
            <a:r>
              <a:rPr lang="cs-CZ" dirty="0" smtClean="0"/>
              <a:t/>
            </a:r>
            <a:br>
              <a:rPr lang="cs-CZ" dirty="0" smtClean="0"/>
            </a:br>
            <a:r>
              <a:rPr lang="cs-CZ" dirty="0"/>
              <a:t/>
            </a:r>
            <a:br>
              <a:rPr lang="cs-CZ" dirty="0"/>
            </a:br>
            <a:r>
              <a:rPr lang="cs-CZ" dirty="0" smtClean="0"/>
              <a:t/>
            </a:r>
            <a:br>
              <a:rPr lang="cs-CZ" dirty="0" smtClean="0"/>
            </a:br>
            <a:r>
              <a:rPr lang="cs-CZ" dirty="0"/>
              <a:t/>
            </a:r>
            <a:br>
              <a:rPr lang="cs-CZ" dirty="0"/>
            </a:br>
            <a:r>
              <a:rPr lang="cs-CZ" dirty="0" smtClean="0"/>
              <a:t/>
            </a:r>
            <a:br>
              <a:rPr lang="cs-CZ" dirty="0" smtClean="0"/>
            </a:br>
            <a:r>
              <a:rPr lang="cs-CZ" sz="8900" b="1" dirty="0" smtClean="0">
                <a:solidFill>
                  <a:srgbClr val="0070C0"/>
                </a:solidFill>
              </a:rPr>
              <a:t>Nebezpečné látky by </a:t>
            </a:r>
            <a:r>
              <a:rPr lang="cs-CZ" sz="8900" b="1" dirty="0">
                <a:solidFill>
                  <a:srgbClr val="0070C0"/>
                </a:solidFill>
              </a:rPr>
              <a:t>s</a:t>
            </a:r>
            <a:r>
              <a:rPr lang="cs-CZ" sz="8900" b="1" dirty="0" smtClean="0">
                <a:solidFill>
                  <a:srgbClr val="0070C0"/>
                </a:solidFill>
              </a:rPr>
              <a:t>e neměly dostat do půdy!</a:t>
            </a:r>
            <a:endParaRPr lang="cs-CZ" sz="8900" b="1" dirty="0">
              <a:solidFill>
                <a:srgbClr val="0070C0"/>
              </a:solidFill>
            </a:endParaRPr>
          </a:p>
        </p:txBody>
      </p:sp>
    </p:spTree>
  </p:cSld>
  <p:clrMapOvr>
    <a:masterClrMapping/>
  </p:clrMapOvr>
  <p:transition spd="slow"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plus(in)">
                                      <p:cBhvr>
                                        <p:cTn id="7" dur="20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</p:bld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gradFill>
          <a:gsLst>
            <a:gs pos="0">
              <a:srgbClr val="FF3399"/>
            </a:gs>
            <a:gs pos="25000">
              <a:srgbClr val="FF6633"/>
            </a:gs>
            <a:gs pos="50000">
              <a:srgbClr val="FFFF00"/>
            </a:gs>
            <a:gs pos="75000">
              <a:srgbClr val="01A78F"/>
            </a:gs>
            <a:gs pos="100000">
              <a:srgbClr val="3366FF"/>
            </a:gs>
          </a:gsLst>
          <a:lin ang="5400000" scaled="0"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cs-CZ" dirty="0" smtClean="0"/>
              <a:t/>
            </a:r>
            <a:br>
              <a:rPr lang="cs-CZ" dirty="0" smtClean="0"/>
            </a:br>
            <a:r>
              <a:rPr lang="cs-CZ" dirty="0"/>
              <a:t/>
            </a:r>
            <a:br>
              <a:rPr lang="cs-CZ" dirty="0"/>
            </a:br>
            <a:r>
              <a:rPr lang="cs-CZ" dirty="0" smtClean="0"/>
              <a:t/>
            </a:r>
            <a:br>
              <a:rPr lang="cs-CZ" dirty="0" smtClean="0"/>
            </a:br>
            <a:r>
              <a:rPr lang="cs-CZ" dirty="0"/>
              <a:t/>
            </a:r>
            <a:br>
              <a:rPr lang="cs-CZ" dirty="0"/>
            </a:br>
            <a:r>
              <a:rPr lang="cs-CZ" dirty="0" smtClean="0"/>
              <a:t/>
            </a:r>
            <a:br>
              <a:rPr lang="cs-CZ" dirty="0" smtClean="0"/>
            </a:br>
            <a:r>
              <a:rPr lang="cs-CZ" dirty="0"/>
              <a:t/>
            </a:r>
            <a:br>
              <a:rPr lang="cs-CZ" dirty="0"/>
            </a:br>
            <a:r>
              <a:rPr lang="cs-CZ" dirty="0" smtClean="0"/>
              <a:t/>
            </a:r>
            <a:br>
              <a:rPr lang="cs-CZ" dirty="0" smtClean="0"/>
            </a:br>
            <a:r>
              <a:rPr lang="cs-CZ" sz="7300" b="1" dirty="0" smtClean="0"/>
              <a:t>Saponáty, které obsahují nebezpečné látky, jsou </a:t>
            </a:r>
            <a:r>
              <a:rPr lang="cs-CZ" sz="7300" b="1" u="sng" dirty="0" smtClean="0"/>
              <a:t>škodlivé nejen pro lidi, ale také pro životní prostředí</a:t>
            </a:r>
            <a:r>
              <a:rPr lang="cs-CZ" sz="7300" b="1" dirty="0" smtClean="0"/>
              <a:t>!</a:t>
            </a:r>
            <a:endParaRPr lang="cs-CZ" sz="7300" b="1" dirty="0"/>
          </a:p>
        </p:txBody>
      </p:sp>
    </p:spTree>
  </p:cSld>
  <p:clrMapOvr>
    <a:masterClrMapping/>
  </p:clrMapOvr>
  <p:transition spd="slow"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</p:bld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blipFill>
          <a:blip r:embed="rId2" cstate="print"/>
          <a:tile tx="0" ty="0" sx="100000" sy="100000" flip="none" algn="tl"/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pPr algn="ctr"/>
            <a:endParaRPr lang="cs-CZ" sz="4000" b="1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251520" y="1600201"/>
            <a:ext cx="8435280" cy="1756792"/>
          </a:xfrm>
        </p:spPr>
        <p:txBody>
          <a:bodyPr>
            <a:normAutofit/>
          </a:bodyPr>
          <a:lstStyle/>
          <a:p>
            <a:pPr>
              <a:buNone/>
            </a:pPr>
            <a:endParaRPr lang="cs-CZ" sz="1200" dirty="0" smtClean="0"/>
          </a:p>
        </p:txBody>
      </p:sp>
      <p:pic>
        <p:nvPicPr>
          <p:cNvPr id="4" name="Picture 4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1691680" y="4509120"/>
            <a:ext cx="5976938" cy="9906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</p:pic>
      <p:sp>
        <p:nvSpPr>
          <p:cNvPr id="5" name="Obdélník 4"/>
          <p:cNvSpPr/>
          <p:nvPr/>
        </p:nvSpPr>
        <p:spPr>
          <a:xfrm>
            <a:off x="179512" y="5877272"/>
            <a:ext cx="8964488" cy="369332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i="1" dirty="0" smtClean="0"/>
              <a:t>Autorem materiálu a všech jeho částí, není-li uvedeno jinak, je Bc. Radka Doubková.</a:t>
            </a:r>
            <a:endParaRPr lang="cs-CZ" i="1" dirty="0"/>
          </a:p>
        </p:txBody>
      </p:sp>
    </p:spTree>
  </p:cSld>
  <p:clrMapOvr>
    <a:masterClrMapping/>
  </p:clrMapOvr>
  <p:transition/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Motiv sady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18</TotalTime>
  <Words>38</Words>
  <Application>Microsoft Office PowerPoint</Application>
  <PresentationFormat>Předvádění na obrazovce (4:3)</PresentationFormat>
  <Paragraphs>16</Paragraphs>
  <Slides>7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7</vt:i4>
      </vt:variant>
    </vt:vector>
  </HeadingPairs>
  <TitlesOfParts>
    <vt:vector size="8" baseType="lpstr">
      <vt:lpstr>Motiv sady Office</vt:lpstr>
      <vt:lpstr>Snímek 1</vt:lpstr>
      <vt:lpstr>        Popis prezentace      </vt:lpstr>
      <vt:lpstr>       Při práci s chemickými čistícími prostředky si vždy nejprve pozorně přečtěte informace           o jejich použití!</vt:lpstr>
      <vt:lpstr>       Chemické čistící prostředky skladujeme vždy na jiném místě než potraviny.  Zamykejte je před dětmi a domácími zvířaty!</vt:lpstr>
      <vt:lpstr>       Nebezpečné látky by se neměly dostat do půdy!</vt:lpstr>
      <vt:lpstr>       Saponáty, které obsahují nebezpečné látky, jsou škodlivé nejen pro lidi, ale také pro životní prostředí!</vt:lpstr>
      <vt:lpstr>Snímek 7</vt:lpstr>
    </vt:vector>
  </TitlesOfParts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Snímek 1</dc:title>
  <dc:creator>Monika Nováková</dc:creator>
  <cp:lastModifiedBy>Dum</cp:lastModifiedBy>
  <cp:revision>9</cp:revision>
  <dcterms:created xsi:type="dcterms:W3CDTF">2011-12-14T23:22:20Z</dcterms:created>
  <dcterms:modified xsi:type="dcterms:W3CDTF">2012-03-15T13:11:59Z</dcterms:modified>
</cp:coreProperties>
</file>