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9" r:id="rId9"/>
    <p:sldId id="270" r:id="rId10"/>
    <p:sldId id="268" r:id="rId11"/>
    <p:sldId id="271" r:id="rId12"/>
    <p:sldId id="265" r:id="rId13"/>
    <p:sldId id="264" r:id="rId14"/>
    <p:sldId id="263" r:id="rId15"/>
    <p:sldId id="272" r:id="rId16"/>
    <p:sldId id="273" r:id="rId17"/>
    <p:sldId id="274" r:id="rId18"/>
    <p:sldId id="277" r:id="rId19"/>
    <p:sldId id="27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660"/>
  </p:normalViewPr>
  <p:slideViewPr>
    <p:cSldViewPr>
      <p:cViewPr varScale="1">
        <p:scale>
          <a:sx n="62" d="100"/>
          <a:sy n="62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4" Type="http://schemas.openxmlformats.org/officeDocument/2006/relationships/image" Target="../media/image2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E4B3DB54-CF2B-43CD-8548-F12BB0B9B86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1256D950-CE96-44F8-856D-D4B13EA59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8DD1DBD-8DC7-42AB-A14D-158F106C6F5B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EDDCEC-8DA6-49CA-B931-BDE36A84E40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885868-3936-4EB6-98CE-58B0BAA16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78B7C-EF3D-44F6-807C-61E1BE845FD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5631D-041C-40AF-A779-8A599AEC7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159E259-1604-4F03-9EF8-9C423399BF4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C99E6E-9D3E-4E72-90B8-53C438FE4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9D14B-1253-4F93-B6D1-DEDF0D94355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36D7F-CD7D-478A-824D-AE19129A6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EA9E1C-4A0E-43EF-AD24-B66C1A3E738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0242E6-BE24-4610-9AA3-626989EFC3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8222A-5E98-4F19-A909-E2154710CDE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5AAB-BA16-47A4-884B-C6DDA9D85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3AA279-13BC-485A-B017-F63276F7AD7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05DF30-7B19-4715-A1D1-E891B04D0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50C199-7493-4EBA-B85F-5B4CFFDDFB3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342428-C52C-458C-AE7C-4FED5E792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CDE1374-621C-4D1F-AB15-7A1695C3A0B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5626A0-8106-4DA9-8321-F1A8135EE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FD0EB-7940-4C9F-8E0E-082927EEF1F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E80C7-16C0-4AF9-98F8-1BD6E6F03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EA24C-7255-4D97-8625-3CAC5FB3A15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98F2D-4923-4400-B5C0-296F38ADF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139449-81A2-4C47-8801-F3EB966F7A9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A29D7-8025-4054-AD38-C92B72FAC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DA25F19-7EA9-4B96-A513-772F4990D27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B23955AD-02CC-46A3-868D-644B8EF30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10" Type="http://schemas.openxmlformats.org/officeDocument/2006/relationships/oleObject" Target="../embeddings/oleObject11.bin"/><Relationship Id="rId4" Type="http://schemas.openxmlformats.org/officeDocument/2006/relationships/oleObject" Target="../embeddings/oleObject5.bin"/><Relationship Id="rId9" Type="http://schemas.openxmlformats.org/officeDocument/2006/relationships/oleObject" Target="../embeddings/oleObject10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defRPr/>
                      </a:pPr>
                      <a:r>
                        <a:rPr lang="cs-CZ" sz="1800" dirty="0" smtClean="0"/>
                        <a:t>DUM 2-Orientovaná úsečka.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Vektor. 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vysvětlí pojmy orientovaná úsečka a vektor,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definuje souřadnice vektoru 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definuje velikost vektoru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z="32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Orientovaná úsečka.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Vektor.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 Orientovaná úsečka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 úsečka, která má určený počáteční a koncový bod,  značíme ji </a:t>
            </a:r>
            <a:r>
              <a:rPr lang="cs-CZ" dirty="0" smtClean="0">
                <a:sym typeface="Symbol" pitchFamily="18" charset="2"/>
              </a:rPr>
              <a:t>AB.</a:t>
            </a:r>
          </a:p>
          <a:p>
            <a:pPr eaLnBrk="1" hangingPunct="1"/>
            <a:r>
              <a:rPr lang="cs-CZ" dirty="0" smtClean="0">
                <a:sym typeface="Symbol" pitchFamily="18" charset="2"/>
              </a:rPr>
              <a:t>Její velikost je definovaná jako vzdálenost jejích krajních bodů.</a:t>
            </a:r>
          </a:p>
          <a:p>
            <a:pPr eaLnBrk="1" hangingPunct="1"/>
            <a:endParaRPr lang="cs-CZ" dirty="0" smtClean="0">
              <a:sym typeface="Symbol" pitchFamily="18" charset="2"/>
            </a:endParaRPr>
          </a:p>
          <a:p>
            <a:pPr eaLnBrk="1" hangingPunct="1"/>
            <a:r>
              <a:rPr lang="cs-CZ" u="sng" dirty="0" smtClean="0">
                <a:sym typeface="Symbol" pitchFamily="18" charset="2"/>
              </a:rPr>
              <a:t>Nulová orientovaná úsečka </a:t>
            </a:r>
            <a:r>
              <a:rPr lang="cs-CZ" dirty="0" smtClean="0">
                <a:sym typeface="Symbol" pitchFamily="18" charset="2"/>
              </a:rPr>
              <a:t>je úsečka,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	u níž počáteční a koncový bod splývají</a:t>
            </a:r>
          </a:p>
          <a:p>
            <a:pPr eaLnBrk="1" hangingPunct="1"/>
            <a:r>
              <a:rPr lang="cs-CZ" dirty="0" smtClean="0">
                <a:sym typeface="Symbol" pitchFamily="18" charset="2"/>
              </a:rPr>
              <a:t>Její velikost je 0.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Vektor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je množina všech orientovaných úseček,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které mají stejný směr, velikost a orientaci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19459" name="Obrázek 6" descr="vektor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2857500"/>
            <a:ext cx="5572125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Zástupný symbol pro obsah 2"/>
          <p:cNvSpPr>
            <a:spLocks noGrp="1"/>
          </p:cNvSpPr>
          <p:nvPr>
            <p:ph idx="1"/>
          </p:nvPr>
        </p:nvSpPr>
        <p:spPr>
          <a:xfrm>
            <a:off x="1285875" y="500063"/>
            <a:ext cx="7499350" cy="5729287"/>
          </a:xfrm>
        </p:spPr>
        <p:txBody>
          <a:bodyPr/>
          <a:lstStyle/>
          <a:p>
            <a:pPr eaLnBrk="1" hangingPunct="1"/>
            <a:r>
              <a:rPr lang="cs-CZ" sz="3000" b="1" u="sng" dirty="0" smtClean="0"/>
              <a:t>Nulový vektor </a:t>
            </a:r>
            <a:r>
              <a:rPr lang="cs-CZ" sz="3000" dirty="0" smtClean="0"/>
              <a:t>je množina všech nulových orientovaných úseček,  značíme ho </a:t>
            </a:r>
            <a:endParaRPr lang="cs-CZ" dirty="0" smtClean="0"/>
          </a:p>
          <a:p>
            <a:pPr eaLnBrk="1" hangingPunct="1"/>
            <a:endParaRPr lang="cs-CZ" sz="3000" dirty="0" smtClean="0"/>
          </a:p>
          <a:p>
            <a:pPr eaLnBrk="1" hangingPunct="1"/>
            <a:r>
              <a:rPr lang="cs-CZ" sz="3000" dirty="0" smtClean="0"/>
              <a:t>Každá orientovaná úsečka ze všech </a:t>
            </a:r>
            <a:r>
              <a:rPr lang="cs-CZ" sz="3000" dirty="0" err="1" smtClean="0"/>
              <a:t>orien</a:t>
            </a:r>
            <a:r>
              <a:rPr lang="cs-CZ" sz="3000" dirty="0" smtClean="0"/>
              <a:t>-</a:t>
            </a:r>
            <a:r>
              <a:rPr lang="cs-CZ" sz="3000" dirty="0" err="1" smtClean="0"/>
              <a:t>tovaných</a:t>
            </a:r>
            <a:r>
              <a:rPr lang="cs-CZ" sz="3000" dirty="0" smtClean="0"/>
              <a:t> úseček určujících týž vektor, se nazývá </a:t>
            </a:r>
            <a:r>
              <a:rPr lang="cs-CZ" sz="3000" b="1" u="sng" dirty="0" smtClean="0"/>
              <a:t>umístění vektoru</a:t>
            </a:r>
          </a:p>
          <a:p>
            <a:pPr eaLnBrk="1" hangingPunct="1"/>
            <a:endParaRPr lang="cs-CZ" sz="3000" b="1" u="sng" dirty="0" smtClean="0"/>
          </a:p>
          <a:p>
            <a:pPr eaLnBrk="1" hangingPunct="1"/>
            <a:r>
              <a:rPr lang="cs-CZ" sz="3000" b="1" u="sng" dirty="0" smtClean="0"/>
              <a:t>Opačný vektor k vektoru </a:t>
            </a:r>
            <a:r>
              <a:rPr lang="cs-CZ" sz="3000" dirty="0" smtClean="0"/>
              <a:t>    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	jehož umístěním je úsečka </a:t>
            </a:r>
            <a:r>
              <a:rPr lang="cs-CZ" sz="3000" dirty="0" smtClean="0">
                <a:sym typeface="Symbol" pitchFamily="18" charset="2"/>
              </a:rPr>
              <a:t></a:t>
            </a:r>
            <a:r>
              <a:rPr lang="cs-CZ" sz="3000" dirty="0" smtClean="0"/>
              <a:t>AB, je vek-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	tor         , jehož umístěním je úsečka </a:t>
            </a:r>
            <a:r>
              <a:rPr lang="cs-CZ" sz="3000" dirty="0" smtClean="0">
                <a:sym typeface="Symbol" pitchFamily="18" charset="2"/>
              </a:rPr>
              <a:t></a:t>
            </a:r>
            <a:r>
              <a:rPr lang="cs-CZ" sz="3000" dirty="0" smtClean="0"/>
              <a:t>BA    </a:t>
            </a:r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7358063" y="1000125"/>
          <a:ext cx="500062" cy="428625"/>
        </p:xfrm>
        <a:graphic>
          <a:graphicData uri="http://schemas.openxmlformats.org/presentationml/2006/ole">
            <p:oleObj spid="_x0000_s2051" name="Rovnice" r:id="rId3" imgW="126720" imgH="17748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6357938" y="4000500"/>
          <a:ext cx="500062" cy="500063"/>
        </p:xfrm>
        <a:graphic>
          <a:graphicData uri="http://schemas.openxmlformats.org/presentationml/2006/ole">
            <p:oleObj spid="_x0000_s2052" name="Rovnice" r:id="rId4" imgW="126720" imgH="17748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286000" y="5143500"/>
          <a:ext cx="1109663" cy="500063"/>
        </p:xfrm>
        <a:graphic>
          <a:graphicData uri="http://schemas.openxmlformats.org/presentationml/2006/ole">
            <p:oleObj spid="_x0000_s2053" name="Rovnice" r:id="rId5" imgW="2412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3083" name="Zástupný symbol pro obsah 2"/>
          <p:cNvSpPr>
            <a:spLocks noGrp="1"/>
          </p:cNvSpPr>
          <p:nvPr>
            <p:ph idx="1"/>
          </p:nvPr>
        </p:nvSpPr>
        <p:spPr>
          <a:xfrm>
            <a:off x="1357313" y="1285875"/>
            <a:ext cx="7577137" cy="49625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600" smtClean="0"/>
              <a:t>orientované úsečky </a:t>
            </a:r>
            <a:r>
              <a:rPr lang="cs-CZ" sz="2600" smtClean="0">
                <a:sym typeface="Symbol" pitchFamily="18" charset="2"/>
              </a:rPr>
              <a:t>AB a CD určují týž vektor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600" smtClean="0">
                <a:sym typeface="Symbol" pitchFamily="18" charset="2"/>
              </a:rPr>
              <a:t>právě tehdy, když středy úseček AD a BC splývají,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600" smtClean="0">
                <a:sym typeface="Symbol" pitchFamily="18" charset="2"/>
              </a:rPr>
              <a:t>tj. pro krajní body úseček platí</a:t>
            </a:r>
          </a:p>
          <a:p>
            <a:pPr eaLnBrk="1" hangingPunct="1">
              <a:buFont typeface="Wingdings 2" pitchFamily="18" charset="2"/>
              <a:buNone/>
            </a:pPr>
            <a:endParaRPr lang="cs-CZ" sz="2600" smtClean="0"/>
          </a:p>
          <a:p>
            <a:pPr eaLnBrk="1" hangingPunct="1">
              <a:buFont typeface="Wingdings 2" pitchFamily="18" charset="2"/>
              <a:buNone/>
            </a:pPr>
            <a:endParaRPr lang="cs-CZ" sz="2600" smtClean="0"/>
          </a:p>
          <a:p>
            <a:pPr eaLnBrk="1" hangingPunct="1">
              <a:buFont typeface="Wingdings 2" pitchFamily="18" charset="2"/>
              <a:buNone/>
            </a:pPr>
            <a:endParaRPr lang="cs-CZ" sz="2600" smtClean="0"/>
          </a:p>
          <a:p>
            <a:pPr eaLnBrk="1" hangingPunct="1">
              <a:buFont typeface="Wingdings 2" pitchFamily="18" charset="2"/>
              <a:buNone/>
            </a:pPr>
            <a:endParaRPr lang="cs-CZ" sz="2600" smtClean="0"/>
          </a:p>
          <a:p>
            <a:pPr eaLnBrk="1" hangingPunct="1">
              <a:buFont typeface="Wingdings 2" pitchFamily="18" charset="2"/>
              <a:buNone/>
            </a:pPr>
            <a:endParaRPr lang="cs-CZ" sz="26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600" smtClean="0"/>
              <a:t>		   každý vektor je určen rozdíly příslušných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600" smtClean="0"/>
              <a:t>souřadnic krajních bodů jeho libovolného umístění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429000" y="2714625"/>
          <a:ext cx="1673225" cy="536575"/>
        </p:xfrm>
        <a:graphic>
          <a:graphicData uri="http://schemas.openxmlformats.org/presentationml/2006/ole">
            <p:oleObj spid="_x0000_s3074" name="Rovnice" r:id="rId3" imgW="672840" imgH="21564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571625" y="2714625"/>
          <a:ext cx="1736725" cy="536575"/>
        </p:xfrm>
        <a:graphic>
          <a:graphicData uri="http://schemas.openxmlformats.org/presentationml/2006/ole">
            <p:oleObj spid="_x0000_s3075" name="Rovnice" r:id="rId4" imgW="698400" imgH="21564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7000875" y="2714625"/>
          <a:ext cx="1798638" cy="536575"/>
        </p:xfrm>
        <a:graphic>
          <a:graphicData uri="http://schemas.openxmlformats.org/presentationml/2006/ole">
            <p:oleObj spid="_x0000_s3076" name="Rovnice" r:id="rId5" imgW="723600" imgH="21564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143500" y="2714625"/>
          <a:ext cx="1674813" cy="536575"/>
        </p:xfrm>
        <a:graphic>
          <a:graphicData uri="http://schemas.openxmlformats.org/presentationml/2006/ole">
            <p:oleObj spid="_x0000_s3077" name="Rovnice" r:id="rId6" imgW="672840" imgH="21564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2286000" y="3357563"/>
          <a:ext cx="2366963" cy="928687"/>
        </p:xfrm>
        <a:graphic>
          <a:graphicData uri="http://schemas.openxmlformats.org/presentationml/2006/ole">
            <p:oleObj spid="_x0000_s3078" name="Rovnice" r:id="rId7" imgW="100296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5643563" y="3357563"/>
          <a:ext cx="2322512" cy="857250"/>
        </p:xfrm>
        <a:graphic>
          <a:graphicData uri="http://schemas.openxmlformats.org/presentationml/2006/ole">
            <p:oleObj spid="_x0000_s3079" name="Rovnice" r:id="rId8" imgW="106668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2286000" y="4286250"/>
          <a:ext cx="2500313" cy="582613"/>
        </p:xfrm>
        <a:graphic>
          <a:graphicData uri="http://schemas.openxmlformats.org/presentationml/2006/ole">
            <p:oleObj spid="_x0000_s3080" name="Rovnice" r:id="rId9" imgW="927000" imgH="21564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5572125" y="4357688"/>
          <a:ext cx="2671763" cy="582612"/>
        </p:xfrm>
        <a:graphic>
          <a:graphicData uri="http://schemas.openxmlformats.org/presentationml/2006/ole">
            <p:oleObj spid="_x0000_s3081" name="Rovnice" r:id="rId10" imgW="990360" imgH="215640" progId="Equation.3">
              <p:embed/>
            </p:oleObj>
          </a:graphicData>
        </a:graphic>
      </p:graphicFrame>
      <p:sp>
        <p:nvSpPr>
          <p:cNvPr id="12" name="Šipka doprava 11"/>
          <p:cNvSpPr/>
          <p:nvPr/>
        </p:nvSpPr>
        <p:spPr>
          <a:xfrm>
            <a:off x="1643063" y="5214938"/>
            <a:ext cx="642937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1-zadání: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Je dán pravidelný šestiúhelník ABCDEF se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středem S. Napište všechny orientované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úsečky s krajními body v jeho vrcholech a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středu,  které určují vektor    , jehož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umístěním  je orientovaná úsečka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dirty="0" smtClean="0">
                <a:sym typeface="Symbol"/>
              </a:rPr>
              <a:t>AB 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dirty="0" smtClean="0">
                <a:sym typeface="Symbol"/>
              </a:rPr>
              <a:t>DS</a:t>
            </a:r>
            <a:endParaRPr lang="cs-CZ" dirty="0"/>
          </a:p>
        </p:txBody>
      </p:sp>
      <p:graphicFrame>
        <p:nvGraphicFramePr>
          <p:cNvPr id="22531" name="Object 3"/>
          <p:cNvGraphicFramePr>
            <a:graphicFrameLocks noChangeAspect="1"/>
          </p:cNvGraphicFramePr>
          <p:nvPr/>
        </p:nvGraphicFramePr>
        <p:xfrm>
          <a:off x="6072188" y="3214688"/>
          <a:ext cx="500062" cy="500062"/>
        </p:xfrm>
        <a:graphic>
          <a:graphicData uri="http://schemas.openxmlformats.org/presentationml/2006/ole">
            <p:oleObj spid="_x0000_s22531" name="Rovnice" r:id="rId3" imgW="12672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1-řešení: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a)</a:t>
            </a:r>
            <a:r>
              <a:rPr lang="cs-CZ" u="sng" dirty="0" smtClean="0">
                <a:sym typeface="Symbol" pitchFamily="18" charset="2"/>
              </a:rPr>
              <a:t> AB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FS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	 SC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ED 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b) </a:t>
            </a:r>
            <a:r>
              <a:rPr lang="cs-CZ" u="sng" dirty="0" smtClean="0">
                <a:sym typeface="Symbol" pitchFamily="18" charset="2"/>
              </a:rPr>
              <a:t>DS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SA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EF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   CB 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25603" name="Zástupný symbol pro obsah 6" descr="Výstřižek-ABCDEF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14813" y="1857375"/>
            <a:ext cx="3609975" cy="34385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2-zadání:</a:t>
            </a:r>
            <a:endParaRPr lang="cs-CZ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Jsou dány body A=</a:t>
            </a:r>
            <a:r>
              <a:rPr lang="cs-CZ" smtClean="0">
                <a:sym typeface="Symbol" pitchFamily="18" charset="2"/>
              </a:rPr>
              <a:t>3, -5;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-2,1; C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2,1;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D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7, -5.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Zjistěte, zda orientované  úsečky AB  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CD jsou umístěním  téhož vektoru.</a:t>
            </a: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2-řešení:</a:t>
            </a:r>
            <a:endParaRPr lang="cs-CZ" dirty="0"/>
          </a:p>
        </p:txBody>
      </p:sp>
      <p:sp>
        <p:nvSpPr>
          <p:cNvPr id="23559" name="Zástupný symbol pro obsah 5"/>
          <p:cNvSpPr>
            <a:spLocks noGrp="1"/>
          </p:cNvSpPr>
          <p:nvPr>
            <p:ph idx="1"/>
          </p:nvPr>
        </p:nvSpPr>
        <p:spPr>
          <a:xfrm>
            <a:off x="1143000" y="1428750"/>
            <a:ext cx="7648575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Zjistíme, zda </a:t>
            </a:r>
            <a:r>
              <a:rPr lang="cs-CZ" sz="2800" dirty="0" smtClean="0">
                <a:sym typeface="Symbol" pitchFamily="18" charset="2"/>
              </a:rPr>
              <a:t>středy úseček AD a BC splývají</a:t>
            </a:r>
            <a:r>
              <a:rPr lang="cs-CZ" dirty="0" smtClean="0">
                <a:sym typeface="Symbol" pitchFamily="18" charset="2"/>
              </a:rPr>
              <a:t>: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				  </a:t>
            </a:r>
            <a:r>
              <a:rPr lang="cs-CZ" sz="2800" dirty="0" smtClean="0">
                <a:sym typeface="Symbol" pitchFamily="18" charset="2"/>
              </a:rPr>
              <a:t>orientované  úsečky AB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    a CD nejsou umístěním  téhož vektoru.</a:t>
            </a: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				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23554" name="Object 2"/>
          <p:cNvGraphicFramePr>
            <a:graphicFrameLocks noChangeAspect="1"/>
          </p:cNvGraphicFramePr>
          <p:nvPr/>
        </p:nvGraphicFramePr>
        <p:xfrm>
          <a:off x="1500188" y="2286000"/>
          <a:ext cx="3933825" cy="928688"/>
        </p:xfrm>
        <a:graphic>
          <a:graphicData uri="http://schemas.openxmlformats.org/presentationml/2006/ole">
            <p:oleObj spid="_x0000_s23554" name="Rovnice" r:id="rId3" imgW="1828800" imgH="431640" progId="Equation.3">
              <p:embed/>
            </p:oleObj>
          </a:graphicData>
        </a:graphic>
      </p:graphicFrame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3555" name="Rovnice" r:id="rId4" imgW="114120" imgH="215640" progId="Equation.3">
              <p:embed/>
            </p:oleObj>
          </a:graphicData>
        </a:graphic>
      </p:graphicFrame>
      <p:graphicFrame>
        <p:nvGraphicFramePr>
          <p:cNvPr id="23556" name="Object 4"/>
          <p:cNvGraphicFramePr>
            <a:graphicFrameLocks noChangeAspect="1"/>
          </p:cNvGraphicFramePr>
          <p:nvPr/>
        </p:nvGraphicFramePr>
        <p:xfrm>
          <a:off x="1500188" y="3429000"/>
          <a:ext cx="3911600" cy="1000125"/>
        </p:xfrm>
        <a:graphic>
          <a:graphicData uri="http://schemas.openxmlformats.org/presentationml/2006/ole">
            <p:oleObj spid="_x0000_s23556" name="Rovnice" r:id="rId5" imgW="1688760" imgH="431640" progId="Equation.3">
              <p:embed/>
            </p:oleObj>
          </a:graphicData>
        </a:graphic>
      </p:graphicFrame>
      <p:graphicFrame>
        <p:nvGraphicFramePr>
          <p:cNvPr id="23557" name="Object 5"/>
          <p:cNvGraphicFramePr>
            <a:graphicFrameLocks noChangeAspect="1"/>
          </p:cNvGraphicFramePr>
          <p:nvPr/>
        </p:nvGraphicFramePr>
        <p:xfrm>
          <a:off x="1500188" y="4857750"/>
          <a:ext cx="1857375" cy="655638"/>
        </p:xfrm>
        <a:graphic>
          <a:graphicData uri="http://schemas.openxmlformats.org/presentationml/2006/ole">
            <p:oleObj spid="_x0000_s23557" name="Rovnice" r:id="rId6" imgW="647640" imgH="228600" progId="Equation.3">
              <p:embed/>
            </p:oleObj>
          </a:graphicData>
        </a:graphic>
      </p:graphicFrame>
      <p:sp>
        <p:nvSpPr>
          <p:cNvPr id="11" name="Šipka doprava 10"/>
          <p:cNvSpPr/>
          <p:nvPr/>
        </p:nvSpPr>
        <p:spPr>
          <a:xfrm>
            <a:off x="3500438" y="5072063"/>
            <a:ext cx="571500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5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5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35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35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35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35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Souřadnice a velikost vektoru:</a:t>
            </a:r>
            <a:endParaRPr lang="cs-CZ" dirty="0"/>
          </a:p>
        </p:txBody>
      </p:sp>
      <p:sp>
        <p:nvSpPr>
          <p:cNvPr id="2663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Souřadnice vektoru    , jehož umístěním je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orientovaná úsečka s počátečním bodem 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 a koncovým bodem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jsou čísla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Symbolicky zapisujeme  </a:t>
            </a:r>
          </a:p>
        </p:txBody>
      </p:sp>
      <p:graphicFrame>
        <p:nvGraphicFramePr>
          <p:cNvPr id="26626" name="Object 2"/>
          <p:cNvGraphicFramePr>
            <a:graphicFrameLocks noChangeAspect="1"/>
          </p:cNvGraphicFramePr>
          <p:nvPr/>
        </p:nvGraphicFramePr>
        <p:xfrm>
          <a:off x="4857750" y="1500188"/>
          <a:ext cx="500063" cy="500062"/>
        </p:xfrm>
        <a:graphic>
          <a:graphicData uri="http://schemas.openxmlformats.org/presentationml/2006/ole">
            <p:oleObj spid="_x0000_s26626" name="Rovnice" r:id="rId3" imgW="126720" imgH="177480" progId="Equation.3">
              <p:embed/>
            </p:oleObj>
          </a:graphicData>
        </a:graphic>
      </p:graphicFrame>
      <p:graphicFrame>
        <p:nvGraphicFramePr>
          <p:cNvPr id="26628" name="Object 4"/>
          <p:cNvGraphicFramePr>
            <a:graphicFrameLocks noChangeAspect="1"/>
          </p:cNvGraphicFramePr>
          <p:nvPr/>
        </p:nvGraphicFramePr>
        <p:xfrm>
          <a:off x="1500188" y="2571750"/>
          <a:ext cx="1870075" cy="571500"/>
        </p:xfrm>
        <a:graphic>
          <a:graphicData uri="http://schemas.openxmlformats.org/presentationml/2006/ole">
            <p:oleObj spid="_x0000_s26628" name="Rovnice" r:id="rId4" imgW="698400" imgH="215640" progId="Equation.3">
              <p:embed/>
            </p:oleObj>
          </a:graphicData>
        </a:graphic>
      </p:graphicFrame>
      <p:graphicFrame>
        <p:nvGraphicFramePr>
          <p:cNvPr id="26629" name="Object 5"/>
          <p:cNvGraphicFramePr>
            <a:graphicFrameLocks noChangeAspect="1"/>
          </p:cNvGraphicFramePr>
          <p:nvPr/>
        </p:nvGraphicFramePr>
        <p:xfrm>
          <a:off x="6786563" y="2571750"/>
          <a:ext cx="1781175" cy="571500"/>
        </p:xfrm>
        <a:graphic>
          <a:graphicData uri="http://schemas.openxmlformats.org/presentationml/2006/ole">
            <p:oleObj spid="_x0000_s26629" name="Rovnice" r:id="rId5" imgW="672840" imgH="215640" progId="Equation.3">
              <p:embed/>
            </p:oleObj>
          </a:graphicData>
        </a:graphic>
      </p:graphicFrame>
      <p:graphicFrame>
        <p:nvGraphicFramePr>
          <p:cNvPr id="26630" name="Object 6"/>
          <p:cNvGraphicFramePr>
            <a:graphicFrameLocks noChangeAspect="1"/>
          </p:cNvGraphicFramePr>
          <p:nvPr/>
        </p:nvGraphicFramePr>
        <p:xfrm>
          <a:off x="3500438" y="3214688"/>
          <a:ext cx="1693862" cy="542925"/>
        </p:xfrm>
        <a:graphic>
          <a:graphicData uri="http://schemas.openxmlformats.org/presentationml/2006/ole">
            <p:oleObj spid="_x0000_s26630" name="Rovnice" r:id="rId6" imgW="672840" imgH="215640" progId="Equation.3">
              <p:embed/>
            </p:oleObj>
          </a:graphicData>
        </a:graphic>
      </p:graphicFrame>
      <p:graphicFrame>
        <p:nvGraphicFramePr>
          <p:cNvPr id="26631" name="Object 7"/>
          <p:cNvGraphicFramePr>
            <a:graphicFrameLocks noChangeAspect="1"/>
          </p:cNvGraphicFramePr>
          <p:nvPr/>
        </p:nvGraphicFramePr>
        <p:xfrm>
          <a:off x="5786438" y="3214688"/>
          <a:ext cx="1916112" cy="571500"/>
        </p:xfrm>
        <a:graphic>
          <a:graphicData uri="http://schemas.openxmlformats.org/presentationml/2006/ole">
            <p:oleObj spid="_x0000_s26631" name="Rovnice" r:id="rId7" imgW="723600" imgH="215640" progId="Equation.3">
              <p:embed/>
            </p:oleObj>
          </a:graphicData>
        </a:graphic>
      </p:graphicFrame>
      <p:graphicFrame>
        <p:nvGraphicFramePr>
          <p:cNvPr id="26632" name="Object 8"/>
          <p:cNvGraphicFramePr>
            <a:graphicFrameLocks noChangeAspect="1"/>
          </p:cNvGraphicFramePr>
          <p:nvPr/>
        </p:nvGraphicFramePr>
        <p:xfrm>
          <a:off x="1571625" y="5072063"/>
          <a:ext cx="6656388" cy="642937"/>
        </p:xfrm>
        <a:graphic>
          <a:graphicData uri="http://schemas.openxmlformats.org/presentationml/2006/ole">
            <p:oleObj spid="_x0000_s26632" name="Rovnice" r:id="rId8" imgW="22348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3-zadání:</a:t>
            </a:r>
            <a:endParaRPr lang="cs-CZ" dirty="0"/>
          </a:p>
        </p:txBody>
      </p:sp>
      <p:sp>
        <p:nvSpPr>
          <p:cNvPr id="2765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Jsou dány body A=</a:t>
            </a:r>
            <a:r>
              <a:rPr lang="cs-CZ" smtClean="0">
                <a:sym typeface="Symbol" pitchFamily="18" charset="2"/>
              </a:rPr>
              <a:t>3, -5;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-2,1; C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2,1;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D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7, -4.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souřadnice vektorů </a:t>
            </a:r>
          </a:p>
        </p:txBody>
      </p:sp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1714500" y="3929063"/>
          <a:ext cx="5756275" cy="692150"/>
        </p:xfrm>
        <a:graphic>
          <a:graphicData uri="http://schemas.openxmlformats.org/presentationml/2006/ole">
            <p:oleObj spid="_x0000_s27650" name="Rovnice" r:id="rId3" imgW="200628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3-řešení:</a:t>
            </a:r>
            <a:endParaRPr lang="cs-CZ" dirty="0"/>
          </a:p>
        </p:txBody>
      </p:sp>
      <p:graphicFrame>
        <p:nvGraphicFramePr>
          <p:cNvPr id="29698" name="Zástupný symbol pro obsah 7"/>
          <p:cNvGraphicFramePr>
            <a:graphicFrameLocks noChangeAspect="1"/>
          </p:cNvGraphicFramePr>
          <p:nvPr>
            <p:ph idx="1"/>
          </p:nvPr>
        </p:nvGraphicFramePr>
        <p:xfrm>
          <a:off x="1428750" y="2643188"/>
          <a:ext cx="7215188" cy="3286125"/>
        </p:xfrm>
        <a:graphic>
          <a:graphicData uri="http://schemas.openxmlformats.org/presentationml/2006/ole">
            <p:oleObj spid="_x0000_s29698" name="Rovnice" r:id="rId3" imgW="2628720" imgH="1015920" progId="Equation.3">
              <p:embed/>
            </p:oleObj>
          </a:graphicData>
        </a:graphic>
      </p:graphicFrame>
      <p:sp>
        <p:nvSpPr>
          <p:cNvPr id="29700" name="Obdélník 8"/>
          <p:cNvSpPr>
            <a:spLocks noChangeArrowheads="1"/>
          </p:cNvSpPr>
          <p:nvPr/>
        </p:nvSpPr>
        <p:spPr bwMode="auto">
          <a:xfrm>
            <a:off x="1428750" y="1500188"/>
            <a:ext cx="7358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 A=</a:t>
            </a:r>
            <a:r>
              <a:rPr lang="cs-CZ" sz="3200">
                <a:sym typeface="Symbol" pitchFamily="18" charset="2"/>
              </a:rPr>
              <a:t>3, -5; B</a:t>
            </a:r>
            <a:r>
              <a:rPr lang="cs-CZ" sz="3200"/>
              <a:t>=</a:t>
            </a:r>
            <a:r>
              <a:rPr lang="cs-CZ" sz="3200">
                <a:sym typeface="Symbol" pitchFamily="18" charset="2"/>
              </a:rPr>
              <a:t>-2,1; C</a:t>
            </a:r>
            <a:r>
              <a:rPr lang="cs-CZ" sz="3200"/>
              <a:t>=</a:t>
            </a:r>
            <a:r>
              <a:rPr lang="cs-CZ" sz="3200">
                <a:sym typeface="Symbol" pitchFamily="18" charset="2"/>
              </a:rPr>
              <a:t>2,1; D</a:t>
            </a:r>
            <a:r>
              <a:rPr lang="cs-CZ" sz="3200"/>
              <a:t>=</a:t>
            </a:r>
            <a:r>
              <a:rPr lang="cs-CZ" sz="3200">
                <a:sym typeface="Symbol" pitchFamily="18" charset="2"/>
              </a:rPr>
              <a:t>7, -4.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Velikost vektoru:</a:t>
            </a:r>
            <a:endParaRPr lang="cs-CZ" dirty="0"/>
          </a:p>
        </p:txBody>
      </p:sp>
      <p:sp>
        <p:nvSpPr>
          <p:cNvPr id="286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Velikost vektoru je rovna délce orientované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úsečky,  která je jeho umístěním , tj.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28674" name="Object 2"/>
          <p:cNvGraphicFramePr>
            <a:graphicFrameLocks noChangeAspect="1"/>
          </p:cNvGraphicFramePr>
          <p:nvPr/>
        </p:nvGraphicFramePr>
        <p:xfrm>
          <a:off x="1785938" y="3500438"/>
          <a:ext cx="6637337" cy="714375"/>
        </p:xfrm>
        <a:graphic>
          <a:graphicData uri="http://schemas.openxmlformats.org/presentationml/2006/ole">
            <p:oleObj spid="_x0000_s28674" name="Rovnice" r:id="rId3" imgW="2831760" imgH="304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4-zadání:</a:t>
            </a:r>
            <a:endParaRPr lang="cs-CZ" dirty="0"/>
          </a:p>
        </p:txBody>
      </p:sp>
      <p:sp>
        <p:nvSpPr>
          <p:cNvPr id="3072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Jsou dány body A=</a:t>
            </a:r>
            <a:r>
              <a:rPr lang="cs-CZ" smtClean="0">
                <a:sym typeface="Symbol" pitchFamily="18" charset="2"/>
              </a:rPr>
              <a:t>3, -5;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-2,1; C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2,1;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D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7, -4.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velikosti vektorů 	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z příkladu 3.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graphicFrame>
        <p:nvGraphicFramePr>
          <p:cNvPr id="30723" name="Object 3"/>
          <p:cNvGraphicFramePr>
            <a:graphicFrameLocks noChangeAspect="1"/>
          </p:cNvGraphicFramePr>
          <p:nvPr/>
        </p:nvGraphicFramePr>
        <p:xfrm>
          <a:off x="5857875" y="3143250"/>
          <a:ext cx="1768475" cy="642938"/>
        </p:xfrm>
        <a:graphic>
          <a:graphicData uri="http://schemas.openxmlformats.org/presentationml/2006/ole">
            <p:oleObj spid="_x0000_s30723" name="Rovnice" r:id="rId3" imgW="5587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4-řešení:</a:t>
            </a:r>
            <a:endParaRPr lang="cs-CZ" dirty="0"/>
          </a:p>
        </p:txBody>
      </p:sp>
      <p:graphicFrame>
        <p:nvGraphicFramePr>
          <p:cNvPr id="31746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500188" y="2143125"/>
          <a:ext cx="6788150" cy="2714625"/>
        </p:xfrm>
        <a:graphic>
          <a:graphicData uri="http://schemas.openxmlformats.org/presentationml/2006/ole">
            <p:oleObj spid="_x0000_s31746" name="Rovnice" r:id="rId3" imgW="2730240" imgH="1091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505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4929198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1447</TotalTime>
  <Words>556</Words>
  <Application>Microsoft Office PowerPoint</Application>
  <PresentationFormat>Předvádění na obrazovce (4:3)</PresentationFormat>
  <Paragraphs>123</Paragraphs>
  <Slides>19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Slunovrat</vt:lpstr>
      <vt:lpstr>Rovnice</vt:lpstr>
      <vt:lpstr>Snímek 1</vt:lpstr>
      <vt:lpstr>Snímek 2</vt:lpstr>
      <vt:lpstr>Analytická geometrie</vt:lpstr>
      <vt:lpstr> Orientovaná úsečka</vt:lpstr>
      <vt:lpstr>Vektor</vt:lpstr>
      <vt:lpstr>Snímek 6</vt:lpstr>
      <vt:lpstr>Poznámka:</vt:lpstr>
      <vt:lpstr>Příklad 1-zadání:</vt:lpstr>
      <vt:lpstr>Příklad 1-řešení:</vt:lpstr>
      <vt:lpstr>Příklad 2-zadání:</vt:lpstr>
      <vt:lpstr>Příklad 2-řešení:</vt:lpstr>
      <vt:lpstr>Souřadnice a velikost vektoru:</vt:lpstr>
      <vt:lpstr>Příklad 3-zadání:</vt:lpstr>
      <vt:lpstr>Příklad 3-řešení:</vt:lpstr>
      <vt:lpstr>Velikost vektoru:</vt:lpstr>
      <vt:lpstr>Příklad 4-zadání:</vt:lpstr>
      <vt:lpstr>Příklad 4-řešení: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170</cp:revision>
  <dcterms:created xsi:type="dcterms:W3CDTF">2012-11-26T18:55:09Z</dcterms:created>
  <dcterms:modified xsi:type="dcterms:W3CDTF">2013-04-22T04:57:27Z</dcterms:modified>
</cp:coreProperties>
</file>