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73" r:id="rId2"/>
    <p:sldId id="274" r:id="rId3"/>
    <p:sldId id="256" r:id="rId4"/>
    <p:sldId id="262" r:id="rId5"/>
    <p:sldId id="267" r:id="rId6"/>
    <p:sldId id="264" r:id="rId7"/>
    <p:sldId id="266" r:id="rId8"/>
    <p:sldId id="263" r:id="rId9"/>
    <p:sldId id="265" r:id="rId10"/>
    <p:sldId id="259" r:id="rId11"/>
    <p:sldId id="272" r:id="rId12"/>
    <p:sldId id="268" r:id="rId13"/>
    <p:sldId id="270" r:id="rId14"/>
    <p:sldId id="261" r:id="rId15"/>
    <p:sldId id="271" r:id="rId16"/>
    <p:sldId id="275" r:id="rId17"/>
    <p:sldId id="276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85" autoAdjust="0"/>
    <p:restoredTop sz="94660"/>
  </p:normalViewPr>
  <p:slideViewPr>
    <p:cSldViewPr>
      <p:cViewPr varScale="1">
        <p:scale>
          <a:sx n="62" d="100"/>
          <a:sy n="62" d="100"/>
        </p:scale>
        <p:origin x="-6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3.wmf"/><Relationship Id="rId1" Type="http://schemas.openxmlformats.org/officeDocument/2006/relationships/image" Target="../media/image6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6.wmf"/><Relationship Id="rId1" Type="http://schemas.openxmlformats.org/officeDocument/2006/relationships/image" Target="../media/image12.wmf"/><Relationship Id="rId4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6.wmf"/><Relationship Id="rId1" Type="http://schemas.openxmlformats.org/officeDocument/2006/relationships/image" Target="../media/image12.wmf"/><Relationship Id="rId4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image" Target="../media/image15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3.wmf"/><Relationship Id="rId1" Type="http://schemas.openxmlformats.org/officeDocument/2006/relationships/image" Target="../media/image15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ADA6B3A-DD8B-4C54-A6CB-58820E38CA4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83D323B-D9BC-4E6F-BC4F-E9B7DDA6C2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2678660-D30A-45A0-B19F-C4083E309A7F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F09367-DA7C-4F4E-8A97-F4333319F9EA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75BD7F-B355-4A06-994F-074252C3E9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98E76-3CAE-4740-8F58-BF81A28807C9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8ECFF-B33B-460A-97EE-EE59C83CE0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E358DE-32E6-487B-805B-6C119B00DD5D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8ABB1F-E344-4952-93DF-6254DEB0EE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5AB6D-2B81-49EF-9A73-950990A1BFC6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5EBB6-3B78-4A2B-B026-48EC0E49E4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68C444B-5AC2-485A-A9BA-81DA1A1A14F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9846E5-075B-414F-881D-B021F3FE97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E9671-53D2-4F99-ADCD-903E6D8AFCB6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93B7B-B3CA-409B-AE07-E7702B46CA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18F8853-6082-4690-9FB0-9304E975C6F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E9F731-2E76-4B55-B376-61D9DD070D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E962BE-3434-4B99-B486-DBAC344195C8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FA9A6C-87AA-4727-A1C4-38916AAD57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5F6F0E-1D51-40A4-A436-BEE96EF213A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2451BD-6346-4584-BE57-AE71AB7990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CB2D3-89E9-4799-B24F-EA06199C8C6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1C35F-5961-4A8A-99BA-DD5BA3C724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0B528-A9C6-477B-BD33-7650AB67D8D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6B7BB-EB28-4E85-80C2-5AE2801C51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A53B1-9150-4369-B2F2-8299BD49D862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19443-AC6E-4E30-9023-9EB11AB33D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9465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A1B0644-1E0A-4569-841B-FDFEC8B3900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D47F85F0-8C3A-4B86-B461-756F294E6B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3" r:id="rId2"/>
    <p:sldLayoutId id="2147483710" r:id="rId3"/>
    <p:sldLayoutId id="2147483704" r:id="rId4"/>
    <p:sldLayoutId id="2147483711" r:id="rId5"/>
    <p:sldLayoutId id="2147483705" r:id="rId6"/>
    <p:sldLayoutId id="2147483712" r:id="rId7"/>
    <p:sldLayoutId id="2147483713" r:id="rId8"/>
    <p:sldLayoutId id="2147483714" r:id="rId9"/>
    <p:sldLayoutId id="2147483706" r:id="rId10"/>
    <p:sldLayoutId id="2147483707" r:id="rId11"/>
    <p:sldLayoutId id="214748370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5.bin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50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8063" y="2924175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auto">
                        <a:spcAft>
                          <a:spcPts val="0"/>
                        </a:spcAft>
                        <a:defRPr/>
                      </a:pPr>
                      <a:r>
                        <a:rPr lang="cs-CZ" sz="1800" dirty="0" smtClean="0"/>
                        <a:t>DUM 3a -Vektory a operace s nimi - výklad+příklady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PaedDr. Alena Chalupová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Analytická geometrie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2.-nástavbové</a:t>
                      </a:r>
                      <a:r>
                        <a:rPr lang="cs-CZ" baseline="0" dirty="0" smtClean="0"/>
                        <a:t> studium, 4.-HŠ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Říjen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29600" cy="6192837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cs-CZ" dirty="0" smtClean="0"/>
              <a:t>Anotace: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sz="2800" dirty="0" smtClean="0">
              <a:solidFill>
                <a:srgbClr val="000000"/>
              </a:solidFill>
              <a:cs typeface="Arial" charset="0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Prezentace</a:t>
            </a:r>
          </a:p>
          <a:p>
            <a:pPr marL="0" indent="0" eaLnBrk="1" hangingPunct="1">
              <a:defRPr/>
            </a:pP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vysvětlí pojmy nulový, jednotkový a opačný vektor</a:t>
            </a:r>
          </a:p>
          <a:p>
            <a:pPr marL="0" indent="0" eaLnBrk="1" hangingPunct="1">
              <a:defRPr/>
            </a:pPr>
            <a:r>
              <a:rPr lang="cs-CZ" sz="2800" dirty="0" smtClean="0">
                <a:solidFill>
                  <a:srgbClr val="000000"/>
                </a:solidFill>
                <a:cs typeface="Arial" charset="0"/>
              </a:rPr>
              <a:t>definuje operace s vektory (součet, rozdíl, k-násobek)</a:t>
            </a:r>
          </a:p>
          <a:p>
            <a:pPr marL="0" indent="0" eaLnBrk="1" hangingPunct="1">
              <a:defRPr/>
            </a:pPr>
            <a:r>
              <a:rPr lang="cs-CZ" sz="2800" dirty="0" smtClean="0"/>
              <a:t>obsahuje ukázkově řešené příklady k procvičení daného učiva</a:t>
            </a:r>
            <a:endParaRPr lang="cs-CZ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sz="2800" dirty="0" smtClean="0"/>
              <a:t>Metodické pokyny</a:t>
            </a:r>
            <a:r>
              <a:rPr lang="cs-CZ" dirty="0" smtClean="0"/>
              <a:t>: </a:t>
            </a:r>
            <a:r>
              <a:rPr lang="cs-CZ" sz="2800" dirty="0" smtClean="0"/>
              <a:t>výukový materiál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Analytická geometrie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sz="32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Vektory a operace s nimi – výklad+příklady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Operace s vektory:</a:t>
            </a:r>
            <a:endParaRPr lang="cs-CZ" dirty="0"/>
          </a:p>
        </p:txBody>
      </p:sp>
      <p:sp>
        <p:nvSpPr>
          <p:cNvPr id="1042" name="Zástupný symbol pro obsah 4"/>
          <p:cNvSpPr>
            <a:spLocks noGrp="1"/>
          </p:cNvSpPr>
          <p:nvPr>
            <p:ph idx="1"/>
          </p:nvPr>
        </p:nvSpPr>
        <p:spPr>
          <a:xfrm>
            <a:off x="1214438" y="1500188"/>
            <a:ext cx="7499350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u="sng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u="sng" dirty="0" smtClean="0"/>
              <a:t>Jednotkový vektor je vektor</a:t>
            </a:r>
            <a:r>
              <a:rPr lang="cs-CZ" dirty="0" smtClean="0"/>
              <a:t>,  který má </a:t>
            </a:r>
            <a:r>
              <a:rPr lang="cs-CZ" sz="2800" dirty="0" smtClean="0"/>
              <a:t>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velikost rovnou jedné,  tj.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u="sng" dirty="0" smtClean="0"/>
              <a:t>Nulový vektor je vektor</a:t>
            </a:r>
            <a:r>
              <a:rPr lang="cs-CZ" dirty="0" smtClean="0"/>
              <a:t>,  který má </a:t>
            </a:r>
            <a:r>
              <a:rPr lang="cs-CZ" sz="2800" dirty="0" smtClean="0"/>
              <a:t>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velikost rovnou nule,  tj.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030" name="Rovnice" r:id="rId3" imgW="114120" imgH="215640" progId="Equation.3">
              <p:embed/>
            </p:oleObj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031" name="Rovnice" r:id="rId4" imgW="114120" imgH="215640" progId="Equation.3">
              <p:embed/>
            </p:oleObj>
          </a:graphicData>
        </a:graphic>
      </p:graphicFrame>
      <p:graphicFrame>
        <p:nvGraphicFramePr>
          <p:cNvPr id="1038" name="Object 14"/>
          <p:cNvGraphicFramePr>
            <a:graphicFrameLocks noChangeAspect="1"/>
          </p:cNvGraphicFramePr>
          <p:nvPr/>
        </p:nvGraphicFramePr>
        <p:xfrm>
          <a:off x="6072188" y="2857500"/>
          <a:ext cx="1357312" cy="674688"/>
        </p:xfrm>
        <a:graphic>
          <a:graphicData uri="http://schemas.openxmlformats.org/presentationml/2006/ole">
            <p:oleObj spid="_x0000_s1038" name="Rovnice" r:id="rId5" imgW="368280" imgH="253800" progId="Equation.3">
              <p:embed/>
            </p:oleObj>
          </a:graphicData>
        </a:graphic>
      </p:graphicFrame>
      <p:graphicFrame>
        <p:nvGraphicFramePr>
          <p:cNvPr id="1040" name="Object 16"/>
          <p:cNvGraphicFramePr>
            <a:graphicFrameLocks noChangeAspect="1"/>
          </p:cNvGraphicFramePr>
          <p:nvPr/>
        </p:nvGraphicFramePr>
        <p:xfrm>
          <a:off x="6072188" y="4500563"/>
          <a:ext cx="1357312" cy="738187"/>
        </p:xfrm>
        <a:graphic>
          <a:graphicData uri="http://schemas.openxmlformats.org/presentationml/2006/ole">
            <p:oleObj spid="_x0000_s1040" name="Rovnice" r:id="rId6" imgW="3934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Operace s vektory:</a:t>
            </a:r>
            <a:endParaRPr lang="cs-CZ" dirty="0"/>
          </a:p>
        </p:txBody>
      </p:sp>
      <p:sp>
        <p:nvSpPr>
          <p:cNvPr id="6155" name="Zástupný symbol pro obsah 4"/>
          <p:cNvSpPr>
            <a:spLocks noGrp="1"/>
          </p:cNvSpPr>
          <p:nvPr>
            <p:ph idx="1"/>
          </p:nvPr>
        </p:nvSpPr>
        <p:spPr>
          <a:xfrm>
            <a:off x="1214438" y="1500188"/>
            <a:ext cx="7499350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u="sng" dirty="0" smtClean="0"/>
              <a:t>Vektor opačný k vektoru</a:t>
            </a:r>
            <a:r>
              <a:rPr lang="cs-CZ" dirty="0" smtClean="0"/>
              <a:t>      je vektor      ,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800" dirty="0" smtClean="0"/>
              <a:t>který má :	</a:t>
            </a:r>
          </a:p>
          <a:p>
            <a:pPr eaLnBrk="1" hangingPunct="1"/>
            <a:r>
              <a:rPr lang="cs-CZ" sz="2800" dirty="0" smtClean="0"/>
              <a:t>stejnou velikost</a:t>
            </a:r>
          </a:p>
          <a:p>
            <a:pPr eaLnBrk="1" hangingPunct="1"/>
            <a:r>
              <a:rPr lang="cs-CZ" sz="2800" dirty="0" smtClean="0"/>
              <a:t>stejný směr</a:t>
            </a:r>
          </a:p>
          <a:p>
            <a:pPr eaLnBrk="1" hangingPunct="1"/>
            <a:r>
              <a:rPr lang="cs-CZ" sz="2800" dirty="0" smtClean="0"/>
              <a:t>ale opačnou orientaci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Platí: 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graphicFrame>
        <p:nvGraphicFramePr>
          <p:cNvPr id="6146" name="Object 3"/>
          <p:cNvGraphicFramePr>
            <a:graphicFrameLocks noChangeAspect="1"/>
          </p:cNvGraphicFramePr>
          <p:nvPr/>
        </p:nvGraphicFramePr>
        <p:xfrm>
          <a:off x="1857375" y="4143375"/>
          <a:ext cx="1857375" cy="608013"/>
        </p:xfrm>
        <a:graphic>
          <a:graphicData uri="http://schemas.openxmlformats.org/presentationml/2006/ole">
            <p:oleObj spid="_x0000_s6146" name="Rovnice" r:id="rId3" imgW="660240" imgH="215640" progId="Equation.3">
              <p:embed/>
            </p:oleObj>
          </a:graphicData>
        </a:graphic>
      </p:graphicFrame>
      <p:graphicFrame>
        <p:nvGraphicFramePr>
          <p:cNvPr id="6147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6147" name="Rovnice" r:id="rId4" imgW="114120" imgH="215640" progId="Equation.3">
              <p:embed/>
            </p:oleObj>
          </a:graphicData>
        </a:graphic>
      </p:graphicFrame>
      <p:graphicFrame>
        <p:nvGraphicFramePr>
          <p:cNvPr id="6148" name="Object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6148" name="Rovnice" r:id="rId5" imgW="114120" imgH="215640" progId="Equation.3">
              <p:embed/>
            </p:oleObj>
          </a:graphicData>
        </a:graphic>
      </p:graphicFrame>
      <p:graphicFrame>
        <p:nvGraphicFramePr>
          <p:cNvPr id="6149" name="Object 11"/>
          <p:cNvGraphicFramePr>
            <a:graphicFrameLocks noChangeAspect="1"/>
          </p:cNvGraphicFramePr>
          <p:nvPr/>
        </p:nvGraphicFramePr>
        <p:xfrm>
          <a:off x="5643563" y="1571625"/>
          <a:ext cx="492125" cy="500063"/>
        </p:xfrm>
        <a:graphic>
          <a:graphicData uri="http://schemas.openxmlformats.org/presentationml/2006/ole">
            <p:oleObj spid="_x0000_s6149" name="Rovnice" r:id="rId6" imgW="126720" imgH="177480" progId="Equation.3">
              <p:embed/>
            </p:oleObj>
          </a:graphicData>
        </a:graphic>
      </p:graphicFrame>
      <p:graphicFrame>
        <p:nvGraphicFramePr>
          <p:cNvPr id="6150" name="Object 12"/>
          <p:cNvGraphicFramePr>
            <a:graphicFrameLocks noChangeAspect="1"/>
          </p:cNvGraphicFramePr>
          <p:nvPr/>
        </p:nvGraphicFramePr>
        <p:xfrm>
          <a:off x="7786688" y="1500188"/>
          <a:ext cx="428625" cy="528637"/>
        </p:xfrm>
        <a:graphic>
          <a:graphicData uri="http://schemas.openxmlformats.org/presentationml/2006/ole">
            <p:oleObj spid="_x0000_s6150" name="Rovnice" r:id="rId7" imgW="241200" imgH="177480" progId="Equation.3">
              <p:embed/>
            </p:oleObj>
          </a:graphicData>
        </a:graphic>
      </p:graphicFrame>
      <p:sp>
        <p:nvSpPr>
          <p:cNvPr id="16" name="Šipka doprava 15"/>
          <p:cNvSpPr/>
          <p:nvPr/>
        </p:nvSpPr>
        <p:spPr>
          <a:xfrm>
            <a:off x="4500563" y="4357688"/>
            <a:ext cx="57150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6151" name="Object 13"/>
          <p:cNvGraphicFramePr>
            <a:graphicFrameLocks noChangeAspect="1"/>
          </p:cNvGraphicFramePr>
          <p:nvPr/>
        </p:nvGraphicFramePr>
        <p:xfrm>
          <a:off x="5500688" y="4143375"/>
          <a:ext cx="2836862" cy="642938"/>
        </p:xfrm>
        <a:graphic>
          <a:graphicData uri="http://schemas.openxmlformats.org/presentationml/2006/ole">
            <p:oleObj spid="_x0000_s6151" name="Rovnice" r:id="rId8" imgW="952200" imgH="215640" progId="Equation.3">
              <p:embed/>
            </p:oleObj>
          </a:graphicData>
        </a:graphic>
      </p:graphicFrame>
      <p:graphicFrame>
        <p:nvGraphicFramePr>
          <p:cNvPr id="6152" name="Object 14"/>
          <p:cNvGraphicFramePr>
            <a:graphicFrameLocks noChangeAspect="1"/>
          </p:cNvGraphicFramePr>
          <p:nvPr/>
        </p:nvGraphicFramePr>
        <p:xfrm>
          <a:off x="2928938" y="5143500"/>
          <a:ext cx="1643062" cy="746125"/>
        </p:xfrm>
        <a:graphic>
          <a:graphicData uri="http://schemas.openxmlformats.org/presentationml/2006/ole">
            <p:oleObj spid="_x0000_s6152" name="Rovnice" r:id="rId9" imgW="558720" imgH="253800" progId="Equation.3">
              <p:embed/>
            </p:oleObj>
          </a:graphicData>
        </a:graphic>
      </p:graphicFrame>
      <p:graphicFrame>
        <p:nvGraphicFramePr>
          <p:cNvPr id="6153" name="Object 15"/>
          <p:cNvGraphicFramePr>
            <a:graphicFrameLocks noChangeAspect="1"/>
          </p:cNvGraphicFramePr>
          <p:nvPr/>
        </p:nvGraphicFramePr>
        <p:xfrm>
          <a:off x="5429250" y="5143500"/>
          <a:ext cx="2306638" cy="642938"/>
        </p:xfrm>
        <a:graphic>
          <a:graphicData uri="http://schemas.openxmlformats.org/presentationml/2006/ole">
            <p:oleObj spid="_x0000_s6153" name="Rovnice" r:id="rId10" imgW="77436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6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Operace s vektory:</a:t>
            </a:r>
            <a:endParaRPr lang="cs-CZ" dirty="0"/>
          </a:p>
        </p:txBody>
      </p:sp>
      <p:sp>
        <p:nvSpPr>
          <p:cNvPr id="3080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u="sng" smtClean="0"/>
          </a:p>
          <a:p>
            <a:pPr eaLnBrk="1" hangingPunct="1">
              <a:buFont typeface="Wingdings 2" pitchFamily="18" charset="2"/>
              <a:buNone/>
            </a:pPr>
            <a:r>
              <a:rPr lang="cs-CZ" u="sng" smtClean="0"/>
              <a:t>Rovnost vektorů: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Nechť</a:t>
            </a:r>
            <a:r>
              <a:rPr lang="cs-CZ" sz="2800" smtClean="0"/>
              <a:t>		      a 		      . 	</a:t>
            </a:r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Potom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928938" y="2643188"/>
          <a:ext cx="1704975" cy="536575"/>
        </p:xfrm>
        <a:graphic>
          <a:graphicData uri="http://schemas.openxmlformats.org/presentationml/2006/ole">
            <p:oleObj spid="_x0000_s3074" name="Rovnice" r:id="rId3" imgW="685800" imgH="21564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5357813" y="2643188"/>
          <a:ext cx="1643062" cy="536575"/>
        </p:xfrm>
        <a:graphic>
          <a:graphicData uri="http://schemas.openxmlformats.org/presentationml/2006/ole">
            <p:oleObj spid="_x0000_s3075" name="Rovnice" r:id="rId4" imgW="660240" imgH="215640" progId="Equation.3">
              <p:embed/>
            </p:oleObj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3071813" y="3571875"/>
          <a:ext cx="4941887" cy="700088"/>
        </p:xfrm>
        <a:graphic>
          <a:graphicData uri="http://schemas.openxmlformats.org/presentationml/2006/ole">
            <p:oleObj spid="_x0000_s3076" name="Rovnice" r:id="rId5" imgW="1523880" imgH="215640" progId="Equation.3">
              <p:embed/>
            </p:oleObj>
          </a:graphicData>
        </a:graphic>
      </p:graphicFrame>
      <p:graphicFrame>
        <p:nvGraphicFramePr>
          <p:cNvPr id="3077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3077" name="Rovnice" r:id="rId6" imgW="114120" imgH="215640" progId="Equation.3">
              <p:embed/>
            </p:oleObj>
          </a:graphicData>
        </a:graphic>
      </p:graphicFrame>
      <p:graphicFrame>
        <p:nvGraphicFramePr>
          <p:cNvPr id="3078" name="Object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3078" name="Rovnice" r:id="rId7" imgW="11412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Operace s vektory:</a:t>
            </a:r>
            <a:endParaRPr lang="cs-CZ" dirty="0"/>
          </a:p>
        </p:txBody>
      </p:sp>
      <p:sp>
        <p:nvSpPr>
          <p:cNvPr id="5128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u="sng" smtClean="0"/>
          </a:p>
          <a:p>
            <a:pPr eaLnBrk="1" hangingPunct="1">
              <a:buFont typeface="Wingdings 2" pitchFamily="18" charset="2"/>
              <a:buNone/>
            </a:pPr>
            <a:r>
              <a:rPr lang="cs-CZ" u="sng" smtClean="0"/>
              <a:t>Součet vektorů: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Nechť</a:t>
            </a:r>
            <a:r>
              <a:rPr lang="cs-CZ" sz="2800" smtClean="0"/>
              <a:t>		      a 		           . 	</a:t>
            </a:r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Potom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2928938" y="2643188"/>
          <a:ext cx="1704975" cy="536575"/>
        </p:xfrm>
        <a:graphic>
          <a:graphicData uri="http://schemas.openxmlformats.org/presentationml/2006/ole">
            <p:oleObj spid="_x0000_s5122" name="Rovnice" r:id="rId3" imgW="685800" imgH="215640" progId="Equation.3">
              <p:embed/>
            </p:oleObj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5357813" y="2643188"/>
          <a:ext cx="1747837" cy="571500"/>
        </p:xfrm>
        <a:graphic>
          <a:graphicData uri="http://schemas.openxmlformats.org/presentationml/2006/ole">
            <p:oleObj spid="_x0000_s5123" name="Rovnice" r:id="rId4" imgW="660240" imgH="215640" progId="Equation.3">
              <p:embed/>
            </p:oleObj>
          </a:graphicData>
        </a:graphic>
      </p:graphicFrame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3143250" y="3571875"/>
          <a:ext cx="5395913" cy="700088"/>
        </p:xfrm>
        <a:graphic>
          <a:graphicData uri="http://schemas.openxmlformats.org/presentationml/2006/ole">
            <p:oleObj spid="_x0000_s5124" name="Rovnice" r:id="rId5" imgW="1663560" imgH="215640" progId="Equation.3">
              <p:embed/>
            </p:oleObj>
          </a:graphicData>
        </a:graphic>
      </p:graphicFrame>
      <p:graphicFrame>
        <p:nvGraphicFramePr>
          <p:cNvPr id="5125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5125" name="Rovnice" r:id="rId6" imgW="114120" imgH="215640" progId="Equation.3">
              <p:embed/>
            </p:oleObj>
          </a:graphicData>
        </a:graphic>
      </p:graphicFrame>
      <p:graphicFrame>
        <p:nvGraphicFramePr>
          <p:cNvPr id="5126" name="Object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5126" name="Rovnice" r:id="rId7" imgW="11412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Operace s vektory:</a:t>
            </a:r>
            <a:endParaRPr lang="cs-CZ" dirty="0"/>
          </a:p>
        </p:txBody>
      </p:sp>
      <p:sp>
        <p:nvSpPr>
          <p:cNvPr id="2059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u="sng" smtClean="0"/>
          </a:p>
          <a:p>
            <a:pPr eaLnBrk="1" hangingPunct="1">
              <a:buFont typeface="Wingdings 2" pitchFamily="18" charset="2"/>
              <a:buNone/>
            </a:pPr>
            <a:r>
              <a:rPr lang="cs-CZ" u="sng" smtClean="0"/>
              <a:t>Rozdíl vektorů: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Nechť</a:t>
            </a:r>
            <a:r>
              <a:rPr lang="cs-CZ" sz="2800" smtClean="0"/>
              <a:t>		      a 		       . 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Potom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			je vektor opačný k 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000375" y="2643188"/>
          <a:ext cx="1704975" cy="536575"/>
        </p:xfrm>
        <a:graphic>
          <a:graphicData uri="http://schemas.openxmlformats.org/presentationml/2006/ole">
            <p:oleObj spid="_x0000_s2050" name="Rovnice" r:id="rId3" imgW="685800" imgH="21564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5143500" y="2643188"/>
          <a:ext cx="1643063" cy="536575"/>
        </p:xfrm>
        <a:graphic>
          <a:graphicData uri="http://schemas.openxmlformats.org/presentationml/2006/ole">
            <p:oleObj spid="_x0000_s2051" name="Rovnice" r:id="rId4" imgW="660240" imgH="215640" progId="Equation.3">
              <p:embed/>
            </p:oleObj>
          </a:graphicData>
        </a:graphic>
      </p:graphicFrame>
      <p:graphicFrame>
        <p:nvGraphicFramePr>
          <p:cNvPr id="2053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2053" name="Rovnice" r:id="rId5" imgW="114120" imgH="215640" progId="Equation.3">
              <p:embed/>
            </p:oleObj>
          </a:graphicData>
        </a:graphic>
      </p:graphicFrame>
      <p:graphicFrame>
        <p:nvGraphicFramePr>
          <p:cNvPr id="2054" name="Object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2054" name="Rovnice" r:id="rId6" imgW="114120" imgH="215640" progId="Equation.3">
              <p:embed/>
            </p:oleObj>
          </a:graphicData>
        </a:graphic>
      </p:graphicFrame>
      <p:graphicFrame>
        <p:nvGraphicFramePr>
          <p:cNvPr id="2055" name="Object 8"/>
          <p:cNvGraphicFramePr>
            <a:graphicFrameLocks noChangeAspect="1"/>
          </p:cNvGraphicFramePr>
          <p:nvPr/>
        </p:nvGraphicFramePr>
        <p:xfrm>
          <a:off x="1571625" y="3714750"/>
          <a:ext cx="6881813" cy="642938"/>
        </p:xfrm>
        <a:graphic>
          <a:graphicData uri="http://schemas.openxmlformats.org/presentationml/2006/ole">
            <p:oleObj spid="_x0000_s2055" name="Rovnice" r:id="rId7" imgW="2311200" imgH="215640" progId="Equation.3">
              <p:embed/>
            </p:oleObj>
          </a:graphicData>
        </a:graphic>
      </p:graphicFrame>
      <p:graphicFrame>
        <p:nvGraphicFramePr>
          <p:cNvPr id="2056" name="Object 9"/>
          <p:cNvGraphicFramePr>
            <a:graphicFrameLocks noChangeAspect="1"/>
          </p:cNvGraphicFramePr>
          <p:nvPr/>
        </p:nvGraphicFramePr>
        <p:xfrm>
          <a:off x="1571625" y="5357813"/>
          <a:ext cx="2520950" cy="571500"/>
        </p:xfrm>
        <a:graphic>
          <a:graphicData uri="http://schemas.openxmlformats.org/presentationml/2006/ole">
            <p:oleObj spid="_x0000_s2056" name="Rovnice" r:id="rId8" imgW="952200" imgH="215640" progId="Equation.3">
              <p:embed/>
            </p:oleObj>
          </a:graphicData>
        </a:graphic>
      </p:graphicFrame>
      <p:graphicFrame>
        <p:nvGraphicFramePr>
          <p:cNvPr id="2057" name="Object 10"/>
          <p:cNvGraphicFramePr>
            <a:graphicFrameLocks noChangeAspect="1"/>
          </p:cNvGraphicFramePr>
          <p:nvPr/>
        </p:nvGraphicFramePr>
        <p:xfrm>
          <a:off x="7429500" y="5429250"/>
          <a:ext cx="500063" cy="508000"/>
        </p:xfrm>
        <a:graphic>
          <a:graphicData uri="http://schemas.openxmlformats.org/presentationml/2006/ole">
            <p:oleObj spid="_x0000_s2057" name="Rovnice" r:id="rId9" imgW="12672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Operace s vektory:</a:t>
            </a:r>
            <a:endParaRPr lang="cs-CZ" dirty="0"/>
          </a:p>
        </p:txBody>
      </p:sp>
      <p:sp>
        <p:nvSpPr>
          <p:cNvPr id="4110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u="sng" dirty="0" smtClean="0"/>
              <a:t>Součin vektoru a reálného čísla: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Nechť</a:t>
            </a:r>
            <a:r>
              <a:rPr lang="cs-CZ" sz="2800" dirty="0" smtClean="0"/>
              <a:t>		      a 		  . 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Potom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u="sng" dirty="0" smtClean="0"/>
              <a:t>Poznámka: </a:t>
            </a:r>
            <a:r>
              <a:rPr lang="cs-CZ" dirty="0" smtClean="0"/>
              <a:t>  o vektorech potom platí:	</a:t>
            </a:r>
          </a:p>
          <a:p>
            <a:pPr eaLnBrk="1" hangingPunct="1"/>
            <a:r>
              <a:rPr lang="cs-CZ" dirty="0" smtClean="0"/>
              <a:t> vektory	    a  	   jsou rovnoběžné   a</a:t>
            </a:r>
          </a:p>
          <a:p>
            <a:pPr eaLnBrk="1" hangingPunct="1"/>
            <a:r>
              <a:rPr lang="cs-CZ" dirty="0" smtClean="0"/>
              <a:t> 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				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2857500" y="2071688"/>
          <a:ext cx="1704975" cy="536575"/>
        </p:xfrm>
        <a:graphic>
          <a:graphicData uri="http://schemas.openxmlformats.org/presentationml/2006/ole">
            <p:oleObj spid="_x0000_s4098" name="Rovnice" r:id="rId3" imgW="685800" imgH="215640" progId="Equation.3">
              <p:embed/>
            </p:oleObj>
          </a:graphicData>
        </a:graphic>
      </p:graphicFrame>
      <p:graphicFrame>
        <p:nvGraphicFramePr>
          <p:cNvPr id="4100" name="Object 6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4100" name="Rovnice" r:id="rId4" imgW="114120" imgH="215640" progId="Equation.3">
              <p:embed/>
            </p:oleObj>
          </a:graphicData>
        </a:graphic>
      </p:graphicFrame>
      <p:graphicFrame>
        <p:nvGraphicFramePr>
          <p:cNvPr id="4101" name="Object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4101" name="Rovnice" r:id="rId5" imgW="114120" imgH="215640" progId="Equation.3">
              <p:embed/>
            </p:oleObj>
          </a:graphicData>
        </a:graphic>
      </p:graphicFrame>
      <p:graphicFrame>
        <p:nvGraphicFramePr>
          <p:cNvPr id="4102" name="Object 8"/>
          <p:cNvGraphicFramePr>
            <a:graphicFrameLocks noChangeAspect="1"/>
          </p:cNvGraphicFramePr>
          <p:nvPr/>
        </p:nvGraphicFramePr>
        <p:xfrm>
          <a:off x="3071813" y="2571750"/>
          <a:ext cx="4108450" cy="628650"/>
        </p:xfrm>
        <a:graphic>
          <a:graphicData uri="http://schemas.openxmlformats.org/presentationml/2006/ole">
            <p:oleObj spid="_x0000_s4102" name="Rovnice" r:id="rId6" imgW="1409400" imgH="215640" progId="Equation.3">
              <p:embed/>
            </p:oleObj>
          </a:graphicData>
        </a:graphic>
      </p:graphicFrame>
      <p:graphicFrame>
        <p:nvGraphicFramePr>
          <p:cNvPr id="4105" name="Object 9"/>
          <p:cNvGraphicFramePr>
            <a:graphicFrameLocks noChangeAspect="1"/>
          </p:cNvGraphicFramePr>
          <p:nvPr/>
        </p:nvGraphicFramePr>
        <p:xfrm>
          <a:off x="5357813" y="2071688"/>
          <a:ext cx="1071562" cy="500062"/>
        </p:xfrm>
        <a:graphic>
          <a:graphicData uri="http://schemas.openxmlformats.org/presentationml/2006/ole">
            <p:oleObj spid="_x0000_s4105" name="Rovnice" r:id="rId7" imgW="380880" imgH="177480" progId="Equation.3">
              <p:embed/>
            </p:oleObj>
          </a:graphicData>
        </a:graphic>
      </p:graphicFrame>
      <p:graphicFrame>
        <p:nvGraphicFramePr>
          <p:cNvPr id="4106" name="Object 10"/>
          <p:cNvGraphicFramePr>
            <a:graphicFrameLocks noChangeAspect="1"/>
          </p:cNvGraphicFramePr>
          <p:nvPr/>
        </p:nvGraphicFramePr>
        <p:xfrm>
          <a:off x="3357563" y="4357688"/>
          <a:ext cx="428625" cy="428625"/>
        </p:xfrm>
        <a:graphic>
          <a:graphicData uri="http://schemas.openxmlformats.org/presentationml/2006/ole">
            <p:oleObj spid="_x0000_s4106" name="Rovnice" r:id="rId8" imgW="126720" imgH="177480" progId="Equation.3">
              <p:embed/>
            </p:oleObj>
          </a:graphicData>
        </a:graphic>
      </p:graphicFrame>
      <p:graphicFrame>
        <p:nvGraphicFramePr>
          <p:cNvPr id="4107" name="Object 11"/>
          <p:cNvGraphicFramePr>
            <a:graphicFrameLocks noChangeAspect="1"/>
          </p:cNvGraphicFramePr>
          <p:nvPr/>
        </p:nvGraphicFramePr>
        <p:xfrm>
          <a:off x="4071938" y="4357688"/>
          <a:ext cx="428625" cy="387350"/>
        </p:xfrm>
        <a:graphic>
          <a:graphicData uri="http://schemas.openxmlformats.org/presentationml/2006/ole">
            <p:oleObj spid="_x0000_s4107" name="Rovnice" r:id="rId9" imgW="152280" imgH="177480" progId="Equation.3">
              <p:embed/>
            </p:oleObj>
          </a:graphicData>
        </a:graphic>
      </p:graphicFrame>
      <p:graphicFrame>
        <p:nvGraphicFramePr>
          <p:cNvPr id="4108" name="Object 12"/>
          <p:cNvGraphicFramePr>
            <a:graphicFrameLocks noChangeAspect="1"/>
          </p:cNvGraphicFramePr>
          <p:nvPr/>
        </p:nvGraphicFramePr>
        <p:xfrm>
          <a:off x="2000250" y="4857750"/>
          <a:ext cx="2428875" cy="685800"/>
        </p:xfrm>
        <a:graphic>
          <a:graphicData uri="http://schemas.openxmlformats.org/presentationml/2006/ole">
            <p:oleObj spid="_x0000_s4108" name="Rovnice" r:id="rId10" imgW="67284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1-zadání:</a:t>
            </a:r>
            <a:endParaRPr lang="cs-CZ" dirty="0"/>
          </a:p>
        </p:txBody>
      </p:sp>
      <p:sp>
        <p:nvSpPr>
          <p:cNvPr id="717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/>
              <a:t>Doplňte souřadnici vektoru tak, aby byl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jednotkový.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1714500" y="2857500"/>
          <a:ext cx="1916113" cy="1143000"/>
        </p:xfrm>
        <a:graphic>
          <a:graphicData uri="http://schemas.openxmlformats.org/presentationml/2006/ole">
            <p:oleObj spid="_x0000_s7170" name="Rovnice" r:id="rId3" imgW="7236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1-řešení:</a:t>
            </a:r>
            <a:endParaRPr lang="cs-CZ" dirty="0"/>
          </a:p>
        </p:txBody>
      </p:sp>
      <p:sp>
        <p:nvSpPr>
          <p:cNvPr id="922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dirty="0" smtClean="0"/>
              <a:t>				    velikost vektoru je</a:t>
            </a:r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</a:pPr>
            <a:endParaRPr lang="cs-CZ" dirty="0" smtClean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714500" y="1357313"/>
          <a:ext cx="1643063" cy="979487"/>
        </p:xfrm>
        <a:graphic>
          <a:graphicData uri="http://schemas.openxmlformats.org/presentationml/2006/ole">
            <p:oleObj spid="_x0000_s9218" name="Rovnice" r:id="rId3" imgW="723600" imgH="431640" progId="Equation.3">
              <p:embed/>
            </p:oleObj>
          </a:graphicData>
        </a:graphic>
      </p:graphicFrame>
      <p:sp>
        <p:nvSpPr>
          <p:cNvPr id="5" name="Šipka doprava 4"/>
          <p:cNvSpPr/>
          <p:nvPr/>
        </p:nvSpPr>
        <p:spPr>
          <a:xfrm>
            <a:off x="3786188" y="1714500"/>
            <a:ext cx="571500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1571625" y="2214563"/>
          <a:ext cx="4572000" cy="1136650"/>
        </p:xfrm>
        <a:graphic>
          <a:graphicData uri="http://schemas.openxmlformats.org/presentationml/2006/ole">
            <p:oleObj spid="_x0000_s9219" name="Rovnice" r:id="rId4" imgW="2044440" imgH="507960" progId="Equation.3">
              <p:embed/>
            </p:oleObj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1571625" y="3357563"/>
          <a:ext cx="4956175" cy="2819400"/>
        </p:xfrm>
        <a:graphic>
          <a:graphicData uri="http://schemas.openxmlformats.org/presentationml/2006/ole">
            <p:oleObj spid="_x0000_s9220" name="Rovnice" r:id="rId5" imgW="2298600" imgH="1307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2-zadání:</a:t>
            </a:r>
            <a:endParaRPr lang="cs-CZ" dirty="0"/>
          </a:p>
        </p:txBody>
      </p:sp>
      <p:sp>
        <p:nvSpPr>
          <p:cNvPr id="1024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/>
              <a:t>Jsou dány vektory		   						      .				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Určete: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							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	    </a:t>
            </a:r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4857750" y="1500188"/>
          <a:ext cx="1785938" cy="595312"/>
        </p:xfrm>
        <a:graphic>
          <a:graphicData uri="http://schemas.openxmlformats.org/presentationml/2006/ole">
            <p:oleObj spid="_x0000_s10242" name="Rovnice" r:id="rId3" imgW="647640" imgH="215640" progId="Equation.3">
              <p:embed/>
            </p:oleObj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6715125" y="1428750"/>
          <a:ext cx="1860550" cy="608013"/>
        </p:xfrm>
        <a:graphic>
          <a:graphicData uri="http://schemas.openxmlformats.org/presentationml/2006/ole">
            <p:oleObj spid="_x0000_s10243" name="Rovnice" r:id="rId4" imgW="660240" imgH="215640" progId="Equation.3">
              <p:embed/>
            </p:oleObj>
          </a:graphicData>
        </a:graphic>
      </p:graphicFrame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1643063" y="2000250"/>
          <a:ext cx="1428750" cy="565150"/>
        </p:xfrm>
        <a:graphic>
          <a:graphicData uri="http://schemas.openxmlformats.org/presentationml/2006/ole">
            <p:oleObj spid="_x0000_s10244" name="Rovnice" r:id="rId5" imgW="545760" imgH="215640" progId="Equation.3">
              <p:embed/>
            </p:oleObj>
          </a:graphicData>
        </a:graphic>
      </p:graphicFrame>
      <p:graphicFrame>
        <p:nvGraphicFramePr>
          <p:cNvPr id="10245" name="Object 5"/>
          <p:cNvGraphicFramePr>
            <a:graphicFrameLocks noChangeAspect="1"/>
          </p:cNvGraphicFramePr>
          <p:nvPr/>
        </p:nvGraphicFramePr>
        <p:xfrm>
          <a:off x="3286125" y="2000250"/>
          <a:ext cx="1428750" cy="577850"/>
        </p:xfrm>
        <a:graphic>
          <a:graphicData uri="http://schemas.openxmlformats.org/presentationml/2006/ole">
            <p:oleObj spid="_x0000_s10245" name="Rovnice" r:id="rId6" imgW="533160" imgH="215640" progId="Equation.3">
              <p:embed/>
            </p:oleObj>
          </a:graphicData>
        </a:graphic>
      </p:graphicFrame>
      <p:graphicFrame>
        <p:nvGraphicFramePr>
          <p:cNvPr id="10246" name="Object 6"/>
          <p:cNvGraphicFramePr>
            <a:graphicFrameLocks noChangeAspect="1"/>
          </p:cNvGraphicFramePr>
          <p:nvPr/>
        </p:nvGraphicFramePr>
        <p:xfrm>
          <a:off x="3643313" y="2786063"/>
          <a:ext cx="1535112" cy="3392487"/>
        </p:xfrm>
        <a:graphic>
          <a:graphicData uri="http://schemas.openxmlformats.org/presentationml/2006/ole">
            <p:oleObj spid="_x0000_s10246" name="Rovnice" r:id="rId7" imgW="609480" imgH="1346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2-řešení:</a:t>
            </a:r>
            <a:endParaRPr lang="cs-CZ" dirty="0"/>
          </a:p>
        </p:txBody>
      </p:sp>
      <p:graphicFrame>
        <p:nvGraphicFramePr>
          <p:cNvPr id="11266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1571625" y="1643063"/>
          <a:ext cx="7000875" cy="4122737"/>
        </p:xfrm>
        <a:graphic>
          <a:graphicData uri="http://schemas.openxmlformats.org/presentationml/2006/ole">
            <p:oleObj spid="_x0000_s11266" name="Rovnice" r:id="rId3" imgW="2286000" imgH="1346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3-zadání:</a:t>
            </a:r>
            <a:endParaRPr lang="cs-CZ" dirty="0"/>
          </a:p>
        </p:txBody>
      </p:sp>
      <p:sp>
        <p:nvSpPr>
          <p:cNvPr id="2867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Jsou 	dány vektory  					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Určete souřadnici v</a:t>
            </a:r>
            <a:r>
              <a:rPr lang="cs-CZ" baseline="-25000" smtClean="0"/>
              <a:t>2</a:t>
            </a:r>
            <a:r>
              <a:rPr lang="cs-CZ" smtClean="0"/>
              <a:t> tak, aby velikost  rozdílu vektorů byla roven 6.</a:t>
            </a:r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4786313" y="2071688"/>
          <a:ext cx="3440112" cy="536575"/>
        </p:xfrm>
        <a:graphic>
          <a:graphicData uri="http://schemas.openxmlformats.org/presentationml/2006/ole">
            <p:oleObj spid="_x0000_s28674" name="Rovnice" r:id="rId3" imgW="138420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3-řešení:</a:t>
            </a:r>
            <a:endParaRPr lang="cs-CZ" dirty="0"/>
          </a:p>
        </p:txBody>
      </p:sp>
      <p:graphicFrame>
        <p:nvGraphicFramePr>
          <p:cNvPr id="29699" name="Zástupný symbol pro obsah 4"/>
          <p:cNvGraphicFramePr>
            <a:graphicFrameLocks noChangeAspect="1"/>
          </p:cNvGraphicFramePr>
          <p:nvPr>
            <p:ph idx="1"/>
          </p:nvPr>
        </p:nvGraphicFramePr>
        <p:xfrm>
          <a:off x="1500188" y="1643063"/>
          <a:ext cx="4392612" cy="1285875"/>
        </p:xfrm>
        <a:graphic>
          <a:graphicData uri="http://schemas.openxmlformats.org/presentationml/2006/ole">
            <p:oleObj spid="_x0000_s29699" name="Rovnice" r:id="rId3" imgW="1562040" imgH="457200" progId="Equation.3">
              <p:embed/>
            </p:oleObj>
          </a:graphicData>
        </a:graphic>
      </p:graphicFrame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1428750" y="3214688"/>
          <a:ext cx="7215188" cy="2209800"/>
        </p:xfrm>
        <a:graphic>
          <a:graphicData uri="http://schemas.openxmlformats.org/presentationml/2006/ole">
            <p:oleObj spid="_x0000_s29700" name="Rovnice" r:id="rId4" imgW="2654280" imgH="8125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48131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z="2200" smtClean="0"/>
              <a:t>Vlastní archiv autora</a:t>
            </a:r>
          </a:p>
          <a:p>
            <a:pPr eaLnBrk="1" hangingPunct="1">
              <a:buFont typeface="Wingdings 2" pitchFamily="18" charset="2"/>
              <a:buNone/>
            </a:pPr>
            <a:endParaRPr lang="cs-CZ" sz="2200" smtClean="0"/>
          </a:p>
          <a:p>
            <a:pPr eaLnBrk="1" hangingPunct="1"/>
            <a:r>
              <a:rPr lang="cs-CZ" sz="2200" smtClean="0"/>
              <a:t>CALDA, Emil. </a:t>
            </a:r>
            <a:r>
              <a:rPr lang="cs-CZ" sz="2200" i="1" smtClean="0"/>
              <a:t>Matematika pro netechnické obory SOŠ a SOU</a:t>
            </a:r>
            <a:r>
              <a:rPr lang="cs-CZ" sz="2200" smtClean="0"/>
              <a:t>. 1. vyd. Praha: Prometheus, 1999, 208 s. Učebnice pro střední školy (Prometheus). ISBN 80-719-6139-6. </a:t>
            </a:r>
          </a:p>
          <a:p>
            <a:pPr eaLnBrk="1" hangingPunct="1">
              <a:buFont typeface="Wingdings 2" pitchFamily="18" charset="2"/>
              <a:buNone/>
            </a:pPr>
            <a:endParaRPr lang="cs-CZ" sz="2200" smtClean="0"/>
          </a:p>
          <a:p>
            <a:pPr eaLnBrk="1" hangingPunct="1"/>
            <a:r>
              <a:rPr lang="cs-CZ" sz="2200" smtClean="0"/>
              <a:t>JIRÁSEK, František. </a:t>
            </a:r>
            <a:r>
              <a:rPr lang="cs-CZ" sz="2200" i="1" smtClean="0"/>
              <a:t>Sbírka úloh z matematiky: pro SOŠ a studijní obory SOU</a:t>
            </a:r>
            <a:r>
              <a:rPr lang="cs-CZ" sz="2200" smtClean="0"/>
              <a:t>. 1. vyd. Praha: Státní pedagogické nakladatelství, 1989, 479 s. Učebnice pro střední školy (Státní pedagogické nakladatelství). ISBN 80-042-1341-3.</a:t>
            </a:r>
            <a:r>
              <a:rPr lang="cs-CZ" sz="24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4786322"/>
            <a:ext cx="7498080" cy="1143000"/>
          </a:xfrm>
        </p:spPr>
        <p:txBody>
          <a:bodyPr/>
          <a:lstStyle/>
          <a:p>
            <a:r>
              <a:rPr lang="cs-CZ" dirty="0" smtClean="0"/>
              <a:t>		Děkuji za pozornost.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1108</TotalTime>
  <Words>285</Words>
  <Application>Microsoft Office PowerPoint</Application>
  <PresentationFormat>Předvádění na obrazovce (4:3)</PresentationFormat>
  <Paragraphs>110</Paragraphs>
  <Slides>17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Slunovrat</vt:lpstr>
      <vt:lpstr>Rovnice</vt:lpstr>
      <vt:lpstr>Snímek 1</vt:lpstr>
      <vt:lpstr>Snímek 2</vt:lpstr>
      <vt:lpstr>Analytická geometrie</vt:lpstr>
      <vt:lpstr>Operace s vektory:</vt:lpstr>
      <vt:lpstr>Operace s vektory:</vt:lpstr>
      <vt:lpstr>Operace s vektory:</vt:lpstr>
      <vt:lpstr>Operace s vektory:</vt:lpstr>
      <vt:lpstr>Operace s vektory:</vt:lpstr>
      <vt:lpstr>Operace s vektory:</vt:lpstr>
      <vt:lpstr>Příklad 1-zadání:</vt:lpstr>
      <vt:lpstr>Příklad 1-řešení:</vt:lpstr>
      <vt:lpstr>Příklad 2-zadání:</vt:lpstr>
      <vt:lpstr>Příklad 2-řešení:</vt:lpstr>
      <vt:lpstr>Příklad 3-zadání:</vt:lpstr>
      <vt:lpstr>Příklad 3-řešení:</vt:lpstr>
      <vt:lpstr>Použitá literatura:</vt:lpstr>
      <vt:lpstr>  Děkuji za pozornost.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Parametrická rovnice přímky</dc:title>
  <dc:creator>Mamca</dc:creator>
  <cp:lastModifiedBy>Mamca</cp:lastModifiedBy>
  <cp:revision>146</cp:revision>
  <dcterms:created xsi:type="dcterms:W3CDTF">2012-11-26T18:55:09Z</dcterms:created>
  <dcterms:modified xsi:type="dcterms:W3CDTF">2013-04-22T04:58:13Z</dcterms:modified>
</cp:coreProperties>
</file>