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73" r:id="rId2"/>
    <p:sldId id="274" r:id="rId3"/>
    <p:sldId id="256" r:id="rId4"/>
    <p:sldId id="262" r:id="rId5"/>
    <p:sldId id="263" r:id="rId6"/>
    <p:sldId id="259" r:id="rId7"/>
    <p:sldId id="260" r:id="rId8"/>
    <p:sldId id="264" r:id="rId9"/>
    <p:sldId id="265" r:id="rId10"/>
    <p:sldId id="266" r:id="rId11"/>
    <p:sldId id="268" r:id="rId12"/>
    <p:sldId id="269" r:id="rId13"/>
    <p:sldId id="267" r:id="rId14"/>
    <p:sldId id="270" r:id="rId15"/>
    <p:sldId id="271" r:id="rId16"/>
    <p:sldId id="272" r:id="rId17"/>
    <p:sldId id="275" r:id="rId18"/>
    <p:sldId id="277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85" autoAdjust="0"/>
    <p:restoredTop sz="94660"/>
  </p:normalViewPr>
  <p:slideViewPr>
    <p:cSldViewPr>
      <p:cViewPr varScale="1">
        <p:scale>
          <a:sx n="62" d="100"/>
          <a:sy n="62" d="100"/>
        </p:scale>
        <p:origin x="-6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EC872C49-48DC-445B-B793-39AB6F8F2EB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17A90BE5-D324-44A6-AE32-1B917CBCC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76D947E-9CAA-484E-BBCF-ECB3ECBC050F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ED8CF0-9CC4-46D6-8CE7-D2F45CBA9F1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9CAE43-6EB0-43B7-8816-72D7C6A62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03E98-A8FB-4AC5-B0EA-48EE2B437C3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8CF22-2A38-4984-9FD9-8C84F18E9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DDF9AB-539E-4E3B-9F82-F549B9BCEEF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972749-C2AD-40B8-8FF1-93E415290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1578-76F5-4A68-87D4-CF404E3D1B7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76369-2F91-4CBF-BBF8-0F561742A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306FE7-0E7D-4F28-9C6A-03C8EC5F283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C2EBF3-D2F9-44AD-9096-B95E1E5D0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0A926-CC89-4527-AB06-D968AB78CB7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B75B-C508-485B-99C6-2A6C64352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B83D59-4334-417B-BAE3-B041F6D55DC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F8931C7-853E-4264-BFB0-7944DCBD5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8EF25D-79C6-4207-B5A4-FCE87A1B623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25D01E-96D7-475A-AF7F-363D5A1FE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E69301-4D98-4E3D-8581-9D90EE393F4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BEEDFB-FE9E-4519-8595-9221140E1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18DB7-19B6-4A56-9373-98A12E5B472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004E9-5D90-4B3B-85CA-F407EB81A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F5D15-D30A-4166-99B2-059FDF349C7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B2AB0-1197-4A2B-A318-A3EF7D49E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A828C9-F196-4785-B390-F39697ECA44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17B7C-6BD1-41B0-A9A9-169049ABC5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3801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FC3B40E-3160-4087-9A8F-85B2365520F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1F551DE2-D144-4509-B031-128D7275E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3b -</a:t>
                      </a:r>
                      <a:r>
                        <a:rPr lang="cs-CZ" dirty="0" smtClean="0"/>
                        <a:t>Úhel vektorů a s</a:t>
                      </a:r>
                      <a:r>
                        <a:rPr lang="cs-CZ" sz="1800" dirty="0" smtClean="0"/>
                        <a:t>kalární součin vektorů, výklad+příklady.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PaedDr. Alena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pojem úhel vektorů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definuje skalární součin vektorů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Metodické pokyny:  </a:t>
            </a:r>
            <a:r>
              <a:rPr lang="cs-CZ" sz="2800" dirty="0" smtClean="0"/>
              <a:t>Výkladová část hodiny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Úhel vektorů a skalární součin vektorů –  		výklad+příklady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Úhel vektorů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499350" cy="4714875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pro dva nenulové souhlasně rovnoběžné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vektory </a:t>
            </a:r>
            <a:r>
              <a:rPr lang="cs-CZ" b="1" smtClean="0"/>
              <a:t>AB</a:t>
            </a:r>
            <a:r>
              <a:rPr lang="cs-CZ" smtClean="0"/>
              <a:t> a</a:t>
            </a:r>
            <a:r>
              <a:rPr lang="cs-CZ" b="1" smtClean="0"/>
              <a:t> AC </a:t>
            </a:r>
            <a:r>
              <a:rPr lang="cs-CZ" smtClean="0"/>
              <a:t>definujeme jejich úhel  </a:t>
            </a:r>
            <a:r>
              <a:rPr lang="cs-CZ" smtClean="0">
                <a:sym typeface="Symbol" pitchFamily="18" charset="2"/>
              </a:rPr>
              <a:t>=0°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pro dva nenulové nesouhlasně rovnoběžné vektory </a:t>
            </a:r>
            <a:r>
              <a:rPr lang="cs-CZ" b="1" smtClean="0"/>
              <a:t>AB</a:t>
            </a:r>
            <a:r>
              <a:rPr lang="cs-CZ" smtClean="0"/>
              <a:t> a</a:t>
            </a:r>
            <a:r>
              <a:rPr lang="cs-CZ" b="1" smtClean="0"/>
              <a:t> AC </a:t>
            </a:r>
            <a:r>
              <a:rPr lang="cs-CZ" smtClean="0"/>
              <a:t>definujeme jejich úhel </a:t>
            </a:r>
            <a:r>
              <a:rPr lang="cs-CZ" smtClean="0">
                <a:sym typeface="Symbol" pitchFamily="18" charset="2"/>
              </a:rPr>
              <a:t>=180°</a:t>
            </a:r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Úhel vektorů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 dva nenulové různoběžné vektory </a:t>
            </a:r>
            <a:r>
              <a:rPr lang="cs-CZ" b="1" smtClean="0"/>
              <a:t>AB</a:t>
            </a:r>
            <a:r>
              <a:rPr lang="cs-CZ" smtClean="0"/>
              <a:t> a</a:t>
            </a:r>
            <a:r>
              <a:rPr lang="cs-CZ" b="1" smtClean="0"/>
              <a:t> AC </a:t>
            </a:r>
            <a:r>
              <a:rPr lang="cs-CZ" smtClean="0"/>
              <a:t>definujeme jejich úhel jako konvexní úhel CAB, tj.  </a:t>
            </a:r>
            <a:r>
              <a:rPr lang="cs-CZ" smtClean="0">
                <a:sym typeface="Symbol" pitchFamily="18" charset="2"/>
              </a:rPr>
              <a:t>°180°</a:t>
            </a:r>
            <a:endParaRPr lang="cs-CZ" smtClean="0"/>
          </a:p>
          <a:p>
            <a:pPr eaLnBrk="1" hangingPunct="1"/>
            <a:r>
              <a:rPr lang="cs-CZ" smtClean="0"/>
              <a:t>je-li </a:t>
            </a:r>
            <a:r>
              <a:rPr lang="cs-CZ" smtClean="0">
                <a:sym typeface="Symbol" pitchFamily="18" charset="2"/>
              </a:rPr>
              <a:t>=90°, potom jsou vektory na sebe kolmé</a:t>
            </a:r>
          </a:p>
          <a:p>
            <a:pPr eaLnBrk="1" hangingPunct="1"/>
            <a:r>
              <a:rPr lang="cs-CZ" smtClean="0">
                <a:sym typeface="Symbol" pitchFamily="18" charset="2"/>
              </a:rPr>
              <a:t>velikost úhlu vektorů nezávisí na jejich umístění a vypočítá se pomocí skalárního součinu vektorů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Skalární součin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definujeme mezi dvěma vektory a zachycuje vztah mezi velikostí vektorů a jejich úhlem.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značíme ho jako běžný součin u.v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výsledkem skalárního součinu je reálné číslo, není to vektor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Zástupný symbol pro obsah 2"/>
          <p:cNvSpPr>
            <a:spLocks noGrp="1"/>
          </p:cNvSpPr>
          <p:nvPr>
            <p:ph idx="1"/>
          </p:nvPr>
        </p:nvSpPr>
        <p:spPr>
          <a:xfrm>
            <a:off x="1435100" y="571500"/>
            <a:ext cx="7499350" cy="5676900"/>
          </a:xfrm>
        </p:spPr>
        <p:txBody>
          <a:bodyPr/>
          <a:lstStyle/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Jsou dány dva vektory </a:t>
            </a:r>
            <a:r>
              <a:rPr lang="cs-CZ" sz="2800" b="1" smtClean="0"/>
              <a:t>u</a:t>
            </a:r>
            <a:r>
              <a:rPr lang="cs-CZ" sz="2800" smtClean="0"/>
              <a:t> = (u</a:t>
            </a:r>
            <a:r>
              <a:rPr lang="cs-CZ" sz="2800" baseline="-25000" smtClean="0"/>
              <a:t>1</a:t>
            </a:r>
            <a:r>
              <a:rPr lang="cs-CZ" sz="2800" smtClean="0"/>
              <a:t>, u</a:t>
            </a:r>
            <a:r>
              <a:rPr lang="cs-CZ" sz="2800" baseline="-25000" smtClean="0"/>
              <a:t>2</a:t>
            </a:r>
            <a:r>
              <a:rPr lang="cs-CZ" sz="2800" smtClean="0"/>
              <a:t>) a</a:t>
            </a:r>
            <a:r>
              <a:rPr lang="cs-CZ" sz="2800" b="1" smtClean="0"/>
              <a:t> v </a:t>
            </a:r>
            <a:r>
              <a:rPr lang="cs-CZ" sz="2800" smtClean="0"/>
              <a:t>= (v</a:t>
            </a:r>
            <a:r>
              <a:rPr lang="cs-CZ" sz="2800" baseline="-25000" smtClean="0"/>
              <a:t>1</a:t>
            </a:r>
            <a:r>
              <a:rPr lang="cs-CZ" sz="2800" smtClean="0"/>
              <a:t>, v</a:t>
            </a:r>
            <a:r>
              <a:rPr lang="cs-CZ" sz="2800" baseline="-25000" smtClean="0"/>
              <a:t>2</a:t>
            </a:r>
            <a:r>
              <a:rPr lang="cs-CZ" sz="2800" smtClean="0"/>
              <a:t>),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	pak jejich skalární součin je roven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/>
            <a:r>
              <a:rPr lang="cs-CZ" sz="2800" smtClean="0"/>
              <a:t>Pro skalární součin dvou vektorů zároveň platí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   kde </a:t>
            </a:r>
            <a:r>
              <a:rPr lang="el-GR" sz="2800" smtClean="0">
                <a:sym typeface="Symbol" pitchFamily="18" charset="2"/>
              </a:rPr>
              <a:t></a:t>
            </a:r>
            <a:r>
              <a:rPr lang="el-GR" sz="2800" smtClean="0"/>
              <a:t> </a:t>
            </a:r>
            <a:r>
              <a:rPr lang="cs-CZ" sz="2800" smtClean="0"/>
              <a:t>je velikost úhlu těchto vektorů.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928938" y="2286000"/>
          <a:ext cx="3836987" cy="785813"/>
        </p:xfrm>
        <a:graphic>
          <a:graphicData uri="http://schemas.openxmlformats.org/presentationml/2006/ole">
            <p:oleObj spid="_x0000_s1026" name="Rovnice" r:id="rId3" imgW="1054080" imgH="21564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143250" y="4214813"/>
          <a:ext cx="3429000" cy="857250"/>
        </p:xfrm>
        <a:graphic>
          <a:graphicData uri="http://schemas.openxmlformats.org/presentationml/2006/ole">
            <p:oleObj spid="_x0000_s1029" name="Rovnice" r:id="rId4" imgW="101592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205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Skalární součin vektorů je roven 0,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když aspoň jeden z vektorů je nulový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nebo jsou vektory kolmé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Úhel vektorů je dán vzorcem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857375" y="4643438"/>
          <a:ext cx="5956300" cy="1285875"/>
        </p:xfrm>
        <a:graphic>
          <a:graphicData uri="http://schemas.openxmlformats.org/presentationml/2006/ole">
            <p:oleObj spid="_x0000_s2050" name="Rovnice" r:id="rId3" imgW="2234880" imgH="482400" progId="Equation.3">
              <p:embed/>
            </p:oleObj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1-zadání: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Určete skalární součin vektorů:</a:t>
            </a:r>
          </a:p>
          <a:p>
            <a:pPr eaLnBrk="1" hangingPunct="1"/>
            <a:r>
              <a:rPr lang="cs-CZ" smtClean="0"/>
              <a:t>(2,1).(-3,2)=</a:t>
            </a:r>
          </a:p>
          <a:p>
            <a:pPr eaLnBrk="1" hangingPunct="1"/>
            <a:r>
              <a:rPr lang="cs-CZ" smtClean="0"/>
              <a:t>(-1,-4).(-3,-2)=</a:t>
            </a:r>
          </a:p>
          <a:p>
            <a:pPr eaLnBrk="1" hangingPunct="1"/>
            <a:r>
              <a:rPr lang="cs-CZ" smtClean="0"/>
              <a:t>(4,5).(-10,8)=</a:t>
            </a:r>
          </a:p>
          <a:p>
            <a:pPr eaLnBrk="1" hangingPunct="1"/>
            <a:r>
              <a:rPr lang="cs-CZ" smtClean="0"/>
              <a:t>(-6,5).(0,5;0)=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(2,1).(-3, 2)=2.(-3)+1.2=-6+2= </a:t>
            </a:r>
            <a:r>
              <a:rPr lang="cs-CZ" u="sng" smtClean="0"/>
              <a:t>-4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(-1,-4).(-3,-2)=(-1).(-3)+(-4).(-2)=3+8=</a:t>
            </a:r>
            <a:r>
              <a:rPr lang="cs-CZ" u="sng" smtClean="0"/>
              <a:t>11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(4, 5).(-10, 8)=4.(-10)+5.8=-40+40= </a:t>
            </a:r>
            <a:r>
              <a:rPr lang="cs-CZ" u="sng" smtClean="0"/>
              <a:t>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…..vektory jsou kolmé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(-6, 5).(0,5; 0)=(-6).0,5+5.0=-3+0= </a:t>
            </a:r>
            <a:r>
              <a:rPr lang="cs-CZ" u="sng" smtClean="0"/>
              <a:t>-3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2-zadání: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Doplňte chybějící souřadnici tak, aby vektory byly kolmé: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(u</a:t>
            </a:r>
            <a:r>
              <a:rPr lang="cs-CZ" baseline="-25000" smtClean="0"/>
              <a:t>1</a:t>
            </a:r>
            <a:r>
              <a:rPr lang="cs-CZ" smtClean="0"/>
              <a:t>; 2);(4, 6)</a:t>
            </a:r>
          </a:p>
          <a:p>
            <a:pPr eaLnBrk="1" hangingPunct="1"/>
            <a:r>
              <a:rPr lang="cs-CZ" smtClean="0"/>
              <a:t>(1, 0); (3, v</a:t>
            </a:r>
            <a:r>
              <a:rPr lang="cs-CZ" baseline="-25000" smtClean="0"/>
              <a:t>2</a:t>
            </a:r>
            <a:r>
              <a:rPr lang="cs-CZ" smtClean="0"/>
              <a:t>)</a:t>
            </a:r>
          </a:p>
          <a:p>
            <a:pPr eaLnBrk="1" hangingPunct="1"/>
            <a:r>
              <a:rPr lang="cs-CZ" smtClean="0"/>
              <a:t>(-3, u</a:t>
            </a:r>
            <a:r>
              <a:rPr lang="cs-CZ" baseline="-25000" smtClean="0"/>
              <a:t>2</a:t>
            </a:r>
            <a:r>
              <a:rPr lang="cs-CZ" smtClean="0"/>
              <a:t>); (0, 5)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2-řešení: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(u</a:t>
            </a:r>
            <a:r>
              <a:rPr lang="cs-CZ" baseline="-25000" smtClean="0"/>
              <a:t>1</a:t>
            </a:r>
            <a:r>
              <a:rPr lang="cs-CZ" smtClean="0"/>
              <a:t>; 2).(4, 6)= 4u</a:t>
            </a:r>
            <a:r>
              <a:rPr lang="cs-CZ" baseline="-25000" smtClean="0"/>
              <a:t>1</a:t>
            </a:r>
            <a:r>
              <a:rPr lang="cs-CZ" smtClean="0"/>
              <a:t>+12= 0		   u</a:t>
            </a:r>
            <a:r>
              <a:rPr lang="cs-CZ" baseline="-25000" smtClean="0"/>
              <a:t>1 </a:t>
            </a:r>
            <a:r>
              <a:rPr lang="cs-CZ" smtClean="0"/>
              <a:t>= -3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(1, 0).(3, v</a:t>
            </a:r>
            <a:r>
              <a:rPr lang="cs-CZ" baseline="-25000" smtClean="0"/>
              <a:t>2</a:t>
            </a:r>
            <a:r>
              <a:rPr lang="cs-CZ" smtClean="0"/>
              <a:t>)=3+0. v</a:t>
            </a:r>
            <a:r>
              <a:rPr lang="cs-CZ" baseline="-25000" smtClean="0"/>
              <a:t>2 </a:t>
            </a:r>
            <a:r>
              <a:rPr lang="cs-CZ" smtClean="0"/>
              <a:t>= 0</a:t>
            </a:r>
            <a:r>
              <a:rPr lang="cs-CZ" baseline="-25000" smtClean="0"/>
              <a:t> 	 </a:t>
            </a:r>
            <a:r>
              <a:rPr lang="cs-CZ" smtClean="0"/>
              <a:t>           3</a:t>
            </a:r>
            <a:r>
              <a:rPr lang="cs-CZ" smtClean="0">
                <a:sym typeface="Symbol" pitchFamily="18" charset="2"/>
              </a:rPr>
              <a:t>0</a:t>
            </a:r>
            <a:r>
              <a:rPr lang="cs-CZ" baseline="-25000" smtClean="0"/>
              <a:t>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aseline="-25000" smtClean="0"/>
              <a:t>			</a:t>
            </a:r>
            <a:r>
              <a:rPr lang="cs-CZ" smtClean="0"/>
              <a:t>v</a:t>
            </a:r>
            <a:r>
              <a:rPr lang="cs-CZ" baseline="-25000" smtClean="0"/>
              <a:t>2  </a:t>
            </a:r>
            <a:r>
              <a:rPr lang="cs-CZ" smtClean="0"/>
              <a:t>neexistuje</a:t>
            </a:r>
            <a:r>
              <a:rPr lang="cs-CZ" baseline="-25000" smtClean="0"/>
              <a:t>	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(-3, u</a:t>
            </a:r>
            <a:r>
              <a:rPr lang="cs-CZ" baseline="-25000" smtClean="0"/>
              <a:t>2</a:t>
            </a:r>
            <a:r>
              <a:rPr lang="cs-CZ" smtClean="0"/>
              <a:t>).(0, 5)= 0+5u</a:t>
            </a:r>
            <a:r>
              <a:rPr lang="cs-CZ" baseline="-25000" smtClean="0"/>
              <a:t>2 </a:t>
            </a:r>
            <a:r>
              <a:rPr lang="cs-CZ" smtClean="0"/>
              <a:t>= 0		  u</a:t>
            </a:r>
            <a:r>
              <a:rPr lang="cs-CZ" baseline="-25000" smtClean="0"/>
              <a:t>2 </a:t>
            </a:r>
            <a:r>
              <a:rPr lang="cs-CZ" smtClean="0"/>
              <a:t>= 0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6215063" y="2143125"/>
            <a:ext cx="714375" cy="357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286000" y="3857625"/>
            <a:ext cx="714375" cy="357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215063" y="3214688"/>
            <a:ext cx="714375" cy="357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215063" y="4929188"/>
            <a:ext cx="714375" cy="357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3-zadání: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K daným vektorům určete vektory kolmé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(normálové) 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(-3, 2)</a:t>
            </a:r>
          </a:p>
          <a:p>
            <a:pPr eaLnBrk="1" hangingPunct="1"/>
            <a:r>
              <a:rPr lang="cs-CZ" smtClean="0"/>
              <a:t>(6,-2)</a:t>
            </a:r>
          </a:p>
          <a:p>
            <a:pPr eaLnBrk="1" hangingPunct="1"/>
            <a:r>
              <a:rPr lang="cs-CZ" smtClean="0"/>
              <a:t>(-1,-4)</a:t>
            </a:r>
          </a:p>
          <a:p>
            <a:pPr eaLnBrk="1" hangingPunct="1"/>
            <a:r>
              <a:rPr lang="cs-CZ" smtClean="0"/>
              <a:t>(4, 5)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3-řešení: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Souřadnice kolmého vektoru určíme tak, že sou-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řadnice původního vektoru zaměníme a u jedné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z nich změníme znaménko, pak bude skalární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součin vektorů roven 0 :</a:t>
            </a:r>
            <a:endParaRPr lang="cs-CZ" smtClean="0"/>
          </a:p>
          <a:p>
            <a:pPr eaLnBrk="1" hangingPunct="1"/>
            <a:r>
              <a:rPr lang="cs-CZ" sz="3000" smtClean="0"/>
              <a:t>(-3, 2)	     (2,3) </a:t>
            </a:r>
            <a:r>
              <a:rPr lang="cs-CZ" sz="2800" smtClean="0"/>
              <a:t>nebo</a:t>
            </a:r>
            <a:r>
              <a:rPr lang="cs-CZ" sz="3000" smtClean="0"/>
              <a:t> (-2,-3) </a:t>
            </a:r>
            <a:r>
              <a:rPr lang="cs-CZ" sz="2800" smtClean="0"/>
              <a:t>a všechny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					jejich násobky</a:t>
            </a:r>
          </a:p>
          <a:p>
            <a:pPr eaLnBrk="1" hangingPunct="1"/>
            <a:r>
              <a:rPr lang="cs-CZ" sz="3000" smtClean="0"/>
              <a:t>(6,-2)		(2,6)</a:t>
            </a:r>
          </a:p>
          <a:p>
            <a:pPr eaLnBrk="1" hangingPunct="1"/>
            <a:r>
              <a:rPr lang="cs-CZ" sz="3000" smtClean="0"/>
              <a:t>(-1,-4)		(4,-1)</a:t>
            </a:r>
          </a:p>
          <a:p>
            <a:pPr eaLnBrk="1" hangingPunct="1"/>
            <a:r>
              <a:rPr lang="cs-CZ" sz="3000" smtClean="0"/>
              <a:t>(4, 5)		(5,-4)</a:t>
            </a:r>
          </a:p>
          <a:p>
            <a:pPr eaLnBrk="1" hangingPunct="1"/>
            <a:endParaRPr lang="cs-CZ" smtClean="0"/>
          </a:p>
        </p:txBody>
      </p:sp>
      <p:sp>
        <p:nvSpPr>
          <p:cNvPr id="4" name="Šipka doprava 3"/>
          <p:cNvSpPr/>
          <p:nvPr/>
        </p:nvSpPr>
        <p:spPr>
          <a:xfrm>
            <a:off x="3143250" y="535781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143250" y="478631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143250" y="58578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143250" y="364331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4-zadání: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K vektoru </a:t>
            </a:r>
            <a:r>
              <a:rPr lang="cs-CZ" b="1" smtClean="0"/>
              <a:t>u</a:t>
            </a:r>
            <a:r>
              <a:rPr lang="cs-CZ" smtClean="0"/>
              <a:t>=(4, -3) určete takový kolmý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vektor, aby jeho velikost byla rovna jedné.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4-řešení:</a:t>
            </a:r>
            <a:endParaRPr lang="cs-CZ" dirty="0"/>
          </a:p>
        </p:txBody>
      </p:sp>
      <p:sp>
        <p:nvSpPr>
          <p:cNvPr id="225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K vektoru </a:t>
            </a:r>
            <a:r>
              <a:rPr lang="cs-CZ" sz="2800" b="1" smtClean="0"/>
              <a:t>u</a:t>
            </a:r>
            <a:r>
              <a:rPr lang="cs-CZ" sz="2800" smtClean="0"/>
              <a:t>=(4, -3) bude kolmý každý vektor </a:t>
            </a:r>
            <a:r>
              <a:rPr lang="cs-CZ" sz="2800" b="1" smtClean="0"/>
              <a:t>v</a:t>
            </a:r>
            <a:r>
              <a:rPr lang="cs-CZ" sz="2800" smtClean="0"/>
              <a:t> 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souřadnicích  (3k, 4k), neboť 4.3k+(-3).4k=0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Velikost vektoru je jedna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Hledané vektory jsou dva: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22530" name="Object 2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2530" name="Rovnice" r:id="rId3" imgW="114120" imgH="215640" progId="Equation.3">
              <p:embed/>
            </p:oleObj>
          </a:graphicData>
        </a:graphic>
      </p:graphicFrame>
      <p:graphicFrame>
        <p:nvGraphicFramePr>
          <p:cNvPr id="22531" name="Object 3"/>
          <p:cNvGraphicFramePr>
            <a:graphicFrameLocks noChangeAspect="1"/>
          </p:cNvGraphicFramePr>
          <p:nvPr/>
        </p:nvGraphicFramePr>
        <p:xfrm>
          <a:off x="1643063" y="3071813"/>
          <a:ext cx="6535737" cy="1547812"/>
        </p:xfrm>
        <a:graphic>
          <a:graphicData uri="http://schemas.openxmlformats.org/presentationml/2006/ole">
            <p:oleObj spid="_x0000_s22531" name="Rovnice" r:id="rId4" imgW="2895480" imgH="685800" progId="Equation.3">
              <p:embed/>
            </p:oleObj>
          </a:graphicData>
        </a:graphic>
      </p:graphicFrame>
      <p:sp>
        <p:nvSpPr>
          <p:cNvPr id="6" name="Šipka doprava 5"/>
          <p:cNvSpPr/>
          <p:nvPr/>
        </p:nvSpPr>
        <p:spPr>
          <a:xfrm>
            <a:off x="5572125" y="2643188"/>
            <a:ext cx="571500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2532" name="Object 4"/>
          <p:cNvGraphicFramePr>
            <a:graphicFrameLocks noChangeAspect="1"/>
          </p:cNvGraphicFramePr>
          <p:nvPr/>
        </p:nvGraphicFramePr>
        <p:xfrm>
          <a:off x="2643188" y="5214938"/>
          <a:ext cx="4389437" cy="1138237"/>
        </p:xfrm>
        <a:graphic>
          <a:graphicData uri="http://schemas.openxmlformats.org/presentationml/2006/ole">
            <p:oleObj spid="_x0000_s22532" name="Rovnice" r:id="rId5" imgW="166356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096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4572008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1134</TotalTime>
  <Words>580</Words>
  <Application>Microsoft Office PowerPoint</Application>
  <PresentationFormat>Předvádění na obrazovce (4:3)</PresentationFormat>
  <Paragraphs>128</Paragraphs>
  <Slides>18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Slunovrat</vt:lpstr>
      <vt:lpstr>Rovnice</vt:lpstr>
      <vt:lpstr>Snímek 1</vt:lpstr>
      <vt:lpstr>Snímek 2</vt:lpstr>
      <vt:lpstr>Analytická geometrie</vt:lpstr>
      <vt:lpstr>Úhel vektorů</vt:lpstr>
      <vt:lpstr>Úhel vektorů</vt:lpstr>
      <vt:lpstr>Skalární součin</vt:lpstr>
      <vt:lpstr>Snímek 7</vt:lpstr>
      <vt:lpstr>Poznámka: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136</cp:revision>
  <dcterms:created xsi:type="dcterms:W3CDTF">2012-11-26T18:55:09Z</dcterms:created>
  <dcterms:modified xsi:type="dcterms:W3CDTF">2013-04-22T04:59:34Z</dcterms:modified>
</cp:coreProperties>
</file>