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8" r:id="rId2"/>
    <p:sldId id="269" r:id="rId3"/>
    <p:sldId id="256" r:id="rId4"/>
    <p:sldId id="258" r:id="rId5"/>
    <p:sldId id="261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62" d="100"/>
          <a:sy n="62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739E6738-7B91-44B4-9021-446ED0931A8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3C0DE701-14CF-42F1-9903-7162A7AF9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48E156A-3616-49F1-B19E-22E0A7423A88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208C4D-AF77-4BCC-B9F0-CBD710D5CBD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C616FD-4B39-496F-AB05-3AD238E47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DC64E-1001-4795-96FA-73029819D67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78C5D-3CEE-41AD-912B-6BCA4EDE7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2FC11F-F102-4D84-B0B5-4008CE0807C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28962C-441D-47B4-8484-C8A5A2467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236D6-5605-4016-95AA-42DBE1EB4B0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2E02A-AB55-47F9-A4F0-C6FD23538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48DC4E-7C49-4A8C-AB83-97DD96DB0C6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494646-272C-44DC-BBE6-23686C007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FF64F-3B99-4CC8-AA49-9F3694B8EEE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76DA0-48F1-4BB1-8ED1-E071A309E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ABB851-DD97-465C-B275-C3522C360A3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5863E7-E793-41D9-895E-753D49EA0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9A8C52-4CBE-47A1-82A5-F62195A80C8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934FD7-DB6E-4DBA-A0D7-47D330882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F68B43-CE4B-4F9F-903A-4F32F49EF35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0475864-A848-4E8B-9EF0-293D95B73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7213A-D8FD-44BA-BB0B-E921A21DFAF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C6054-539F-4767-B5B7-BBC989D09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3B813-3B88-456F-B35C-9C2B036A488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03BF7-B454-4FC4-9D56-3EE935E43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DEB5C-B54C-4400-A0FB-9305F32BDAA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8D44D8-482A-490C-9C93-5A98CBD5D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072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E5C0307-3011-428B-BF44-18A2822188E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82A0457E-B5B8-4244-8C8C-466F70B2A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8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4 - </a:t>
                      </a:r>
                      <a:r>
                        <a:rPr lang="cs-CZ" dirty="0" smtClean="0"/>
                        <a:t>Lineární závislost vektorů, </a:t>
                      </a:r>
                      <a:r>
                        <a:rPr lang="cs-CZ" sz="1800" dirty="0" smtClean="0"/>
                        <a:t>výklad+příklady.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pojem </a:t>
            </a:r>
            <a:r>
              <a:rPr lang="cs-CZ" sz="2800" dirty="0" smtClean="0"/>
              <a:t>lineární závislost dvou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vektorů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pojem </a:t>
            </a:r>
            <a:r>
              <a:rPr lang="cs-CZ" sz="2800" dirty="0" smtClean="0"/>
              <a:t>lineární závislost tří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vektorů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Metodické pokyny: </a:t>
            </a:r>
            <a:r>
              <a:rPr lang="cs-CZ" sz="2800" dirty="0" smtClean="0"/>
              <a:t>výkladová část hodiny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Lineární závislost  vektorů –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				výklad+příklady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Lineární závislost  2 vektorů:</a:t>
            </a:r>
            <a:endParaRPr lang="cs-CZ" dirty="0"/>
          </a:p>
        </p:txBody>
      </p:sp>
      <p:sp>
        <p:nvSpPr>
          <p:cNvPr id="10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u="sng" dirty="0" smtClean="0"/>
              <a:t>Dva vektory </a:t>
            </a:r>
            <a:r>
              <a:rPr lang="cs-CZ" dirty="0" smtClean="0"/>
              <a:t>        nazýváme lineárně závislé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právě tehdy, když jeden je násobkem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druhého,  (tj. když jsou rovnoběžné,  tzn.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dají se umístit na jednu přímku):</a:t>
            </a:r>
          </a:p>
          <a:p>
            <a:pPr lvl="4" eaLnBrk="1" hangingPunct="1">
              <a:buFont typeface="Wingdings 2" pitchFamily="18" charset="2"/>
              <a:buNone/>
            </a:pPr>
            <a:r>
              <a:rPr lang="cs-CZ" dirty="0" smtClean="0"/>
              <a:t>  </a:t>
            </a:r>
          </a:p>
          <a:p>
            <a:pPr lvl="4" eaLnBrk="1" hangingPunct="1">
              <a:buFont typeface="Wingdings 2" pitchFamily="18" charset="2"/>
              <a:buNone/>
            </a:pPr>
            <a:r>
              <a:rPr lang="cs-CZ" sz="3200" dirty="0" smtClean="0"/>
              <a:t> jsou lin. závislé 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14500" y="4714875"/>
          <a:ext cx="788988" cy="601663"/>
        </p:xfrm>
        <a:graphic>
          <a:graphicData uri="http://schemas.openxmlformats.org/presentationml/2006/ole">
            <p:oleObj spid="_x0000_s1026" name="Rovnice" r:id="rId3" imgW="266400" imgH="2030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429250" y="4643438"/>
          <a:ext cx="3108325" cy="714375"/>
        </p:xfrm>
        <a:graphic>
          <a:graphicData uri="http://schemas.openxmlformats.org/presentationml/2006/ole">
            <p:oleObj spid="_x0000_s1027" name="Rovnice" r:id="rId4" imgW="1104840" imgH="25380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857625" y="2071688"/>
          <a:ext cx="750888" cy="571500"/>
        </p:xfrm>
        <a:graphic>
          <a:graphicData uri="http://schemas.openxmlformats.org/presentationml/2006/ole">
            <p:oleObj spid="_x0000_s1029" name="Rovnice" r:id="rId5" imgW="2664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Lineární závislost 3 vektorů</a:t>
            </a:r>
            <a:endParaRPr lang="cs-CZ" dirty="0"/>
          </a:p>
        </p:txBody>
      </p:sp>
      <p:sp>
        <p:nvSpPr>
          <p:cNvPr id="205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dirty="0" smtClean="0"/>
              <a:t>Tři vektory</a:t>
            </a:r>
            <a:r>
              <a:rPr lang="cs-CZ" dirty="0" smtClean="0"/>
              <a:t>              nazýváme lineárně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závislé právě tehdy, když se jeden z nich dá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vyjádřit jako lineární kombinace zbývajících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dvou, (tj. když se všechny tři vektory dají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umístit do jedné roviny):</a:t>
            </a:r>
          </a:p>
          <a:p>
            <a:pPr lvl="4" eaLnBrk="1" hangingPunct="1">
              <a:buFont typeface="Wingdings 2" pitchFamily="18" charset="2"/>
              <a:buNone/>
            </a:pPr>
            <a:r>
              <a:rPr lang="cs-CZ" dirty="0" smtClean="0"/>
              <a:t>  </a:t>
            </a:r>
          </a:p>
          <a:p>
            <a:pPr lvl="4" eaLnBrk="1" hangingPunct="1">
              <a:buFont typeface="Wingdings 2" pitchFamily="18" charset="2"/>
              <a:buNone/>
            </a:pPr>
            <a:r>
              <a:rPr lang="cs-CZ" sz="3200" dirty="0" smtClean="0"/>
              <a:t>  jsou lin. závislé 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2857500" y="5357813"/>
          <a:ext cx="5316538" cy="714375"/>
        </p:xfrm>
        <a:graphic>
          <a:graphicData uri="http://schemas.openxmlformats.org/presentationml/2006/ole">
            <p:oleObj spid="_x0000_s2051" name="Rovnice" r:id="rId3" imgW="1511280" imgH="2030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714750" y="1500188"/>
          <a:ext cx="1143000" cy="554037"/>
        </p:xfrm>
        <a:graphic>
          <a:graphicData uri="http://schemas.openxmlformats.org/presentationml/2006/ole">
            <p:oleObj spid="_x0000_s2052" name="Rovnice" r:id="rId4" imgW="419040" imgH="20304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1500188" y="4714875"/>
          <a:ext cx="1177925" cy="571500"/>
        </p:xfrm>
        <a:graphic>
          <a:graphicData uri="http://schemas.openxmlformats.org/presentationml/2006/ole">
            <p:oleObj spid="_x0000_s2054" name="Rovnice" r:id="rId5" imgW="4190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0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1.- zadání: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Zjistěte, zda uvedené dvojice vektorů jsou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lineárně závislé: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b="1" smtClean="0">
                <a:sym typeface="Symbol" pitchFamily="18" charset="2"/>
              </a:rPr>
              <a:t>u</a:t>
            </a:r>
            <a:r>
              <a:rPr lang="cs-CZ" smtClean="0">
                <a:sym typeface="Symbol" pitchFamily="18" charset="2"/>
              </a:rPr>
              <a:t>=(-2,5)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=(-2,5)</a:t>
            </a:r>
          </a:p>
          <a:p>
            <a:pPr eaLnBrk="1" hangingPunct="1"/>
            <a:r>
              <a:rPr lang="cs-CZ" b="1" smtClean="0">
                <a:sym typeface="Symbol" pitchFamily="18" charset="2"/>
              </a:rPr>
              <a:t>u</a:t>
            </a:r>
            <a:r>
              <a:rPr lang="cs-CZ" smtClean="0">
                <a:sym typeface="Symbol" pitchFamily="18" charset="2"/>
              </a:rPr>
              <a:t>=(-4,4)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=(2,3)</a:t>
            </a:r>
          </a:p>
          <a:p>
            <a:pPr eaLnBrk="1" hangingPunct="1"/>
            <a:r>
              <a:rPr lang="cs-CZ" b="1" smtClean="0">
                <a:sym typeface="Symbol" pitchFamily="18" charset="2"/>
              </a:rPr>
              <a:t>u</a:t>
            </a:r>
            <a:r>
              <a:rPr lang="cs-CZ" smtClean="0">
                <a:sym typeface="Symbol" pitchFamily="18" charset="2"/>
              </a:rPr>
              <a:t>=(3,-2)	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=(9,-6)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	</a:t>
            </a:r>
            <a:endParaRPr lang="cs-CZ" smtClean="0">
              <a:sym typeface="Symbol" pitchFamily="18" charset="2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 řešení: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=(-2,5)   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=(-2,5) …….  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</a:t>
            </a:r>
            <a:r>
              <a:rPr lang="cs-CZ" sz="2800" b="1" dirty="0" smtClean="0">
                <a:sym typeface="Symbol" pitchFamily="18" charset="2"/>
              </a:rPr>
              <a:t>v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 u,v </a:t>
            </a:r>
            <a:r>
              <a:rPr lang="cs-CZ" sz="2800" dirty="0" smtClean="0">
                <a:sym typeface="Symbol" pitchFamily="18" charset="2"/>
              </a:rPr>
              <a:t>jsou rovnoběžné 	   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>
                <a:sym typeface="Symbol" pitchFamily="18" charset="2"/>
              </a:rPr>
              <a:t>jsou lineárně závislé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>
              <a:sym typeface="Symbol" pitchFamily="18" charset="2"/>
            </a:endParaRPr>
          </a:p>
          <a:p>
            <a:pPr eaLnBrk="1" hangingPunct="1"/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=(-4,4)   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=(2,3) …….</a:t>
            </a:r>
            <a:r>
              <a:rPr lang="cs-CZ" sz="2800" b="1" dirty="0" smtClean="0">
                <a:sym typeface="Symbol" pitchFamily="18" charset="2"/>
              </a:rPr>
              <a:t> u</a:t>
            </a:r>
            <a:r>
              <a:rPr lang="cs-CZ" sz="2800" dirty="0" smtClean="0">
                <a:sym typeface="Symbol" pitchFamily="18" charset="2"/>
              </a:rPr>
              <a:t>k</a:t>
            </a:r>
            <a:r>
              <a:rPr lang="cs-CZ" sz="2800" b="1" dirty="0" smtClean="0">
                <a:sym typeface="Symbol" pitchFamily="18" charset="2"/>
              </a:rPr>
              <a:t>.v </a:t>
            </a: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u,v </a:t>
            </a:r>
            <a:r>
              <a:rPr lang="cs-CZ" sz="2800" dirty="0" smtClean="0">
                <a:sym typeface="Symbol" pitchFamily="18" charset="2"/>
              </a:rPr>
              <a:t>jsou různoběžné	    nejsou lineárně závislé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>
              <a:sym typeface="Symbol" pitchFamily="18" charset="2"/>
            </a:endParaRPr>
          </a:p>
          <a:p>
            <a:pPr eaLnBrk="1" hangingPunct="1"/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=(3,-2)   </a:t>
            </a:r>
            <a:r>
              <a:rPr lang="cs-CZ" sz="2800" b="1" dirty="0" smtClean="0">
                <a:sym typeface="Symbol" pitchFamily="18" charset="2"/>
              </a:rPr>
              <a:t>v</a:t>
            </a:r>
            <a:r>
              <a:rPr lang="cs-CZ" sz="2800" dirty="0" smtClean="0">
                <a:sym typeface="Symbol" pitchFamily="18" charset="2"/>
              </a:rPr>
              <a:t>=(9,-6) ……</a:t>
            </a:r>
            <a:r>
              <a:rPr lang="cs-CZ" sz="2800" b="1" dirty="0" smtClean="0">
                <a:sym typeface="Symbol" pitchFamily="18" charset="2"/>
              </a:rPr>
              <a:t>v=3.u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 u,v </a:t>
            </a:r>
            <a:r>
              <a:rPr lang="cs-CZ" sz="2800" dirty="0" smtClean="0">
                <a:sym typeface="Symbol" pitchFamily="18" charset="2"/>
              </a:rPr>
              <a:t>jsou rovnoběžné 	   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>
                <a:sym typeface="Symbol" pitchFamily="18" charset="2"/>
              </a:rPr>
              <a:t>jsou lineárně závislé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>
              <a:sym typeface="Symbol" pitchFamily="18" charset="2"/>
            </a:endParaRPr>
          </a:p>
          <a:p>
            <a:pPr eaLnBrk="1" hangingPunct="1"/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4857750" y="5143500"/>
            <a:ext cx="571500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857750" y="21431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714875" y="3643313"/>
            <a:ext cx="571500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 – zadání: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Zjistěte, zda uvedené tři vektory jsou lineárně závislé: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a)	u</a:t>
            </a:r>
            <a:r>
              <a:rPr lang="cs-CZ" smtClean="0">
                <a:sym typeface="Symbol" pitchFamily="18" charset="2"/>
              </a:rPr>
              <a:t>=(1,-2)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=(-5,3)	 </a:t>
            </a:r>
            <a:r>
              <a:rPr lang="cs-CZ" b="1" smtClean="0">
                <a:sym typeface="Symbol" pitchFamily="18" charset="2"/>
              </a:rPr>
              <a:t>w</a:t>
            </a:r>
            <a:r>
              <a:rPr lang="cs-CZ" smtClean="0">
                <a:sym typeface="Symbol" pitchFamily="18" charset="2"/>
              </a:rPr>
              <a:t>=(13,-12)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b)	s</a:t>
            </a:r>
            <a:r>
              <a:rPr lang="cs-CZ" smtClean="0">
                <a:sym typeface="Symbol" pitchFamily="18" charset="2"/>
              </a:rPr>
              <a:t>=(-2,1)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=(4,-2)	</a:t>
            </a:r>
            <a:r>
              <a:rPr lang="cs-CZ" b="1" smtClean="0">
                <a:sym typeface="Symbol" pitchFamily="18" charset="2"/>
              </a:rPr>
              <a:t> w</a:t>
            </a:r>
            <a:r>
              <a:rPr lang="cs-CZ" smtClean="0">
                <a:sym typeface="Symbol" pitchFamily="18" charset="2"/>
              </a:rPr>
              <a:t>=(13,-12)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	</a:t>
            </a:r>
            <a:endParaRPr lang="cs-CZ" smtClean="0">
              <a:sym typeface="Symbol" pitchFamily="18" charset="2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 – řešení  a):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Existují  reálná čísla a </a:t>
            </a:r>
            <a:r>
              <a:rPr lang="cs-CZ" sz="2800" dirty="0" err="1" smtClean="0"/>
              <a:t>a</a:t>
            </a:r>
            <a:r>
              <a:rPr lang="cs-CZ" sz="2800" dirty="0" smtClean="0"/>
              <a:t> b taková,  že </a:t>
            </a:r>
            <a:r>
              <a:rPr lang="cs-CZ" sz="2800" b="1" dirty="0" smtClean="0"/>
              <a:t>w</a:t>
            </a:r>
            <a:r>
              <a:rPr lang="cs-CZ" sz="2800" dirty="0" smtClean="0"/>
              <a:t>=a</a:t>
            </a:r>
            <a:r>
              <a:rPr lang="cs-CZ" sz="2800" b="1" dirty="0" smtClean="0"/>
              <a:t>u</a:t>
            </a:r>
            <a:r>
              <a:rPr lang="cs-CZ" sz="2800" dirty="0" smtClean="0"/>
              <a:t>+</a:t>
            </a:r>
            <a:r>
              <a:rPr lang="cs-CZ" sz="2800" dirty="0" err="1" smtClean="0"/>
              <a:t>b</a:t>
            </a:r>
            <a:r>
              <a:rPr lang="cs-CZ" sz="2800" b="1" dirty="0" err="1" smtClean="0"/>
              <a:t>v</a:t>
            </a:r>
            <a:r>
              <a:rPr lang="cs-CZ" sz="2800" b="1" dirty="0" smtClean="0"/>
              <a:t>  ?  </a:t>
            </a:r>
            <a:r>
              <a:rPr lang="cs-CZ" sz="2800" dirty="0" smtClean="0"/>
              <a:t>Ověříme pro jednotlivé souřadnice: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13= 1a - 5b   /.2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-12=-2a+3b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26=2a -10b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</a:t>
            </a:r>
            <a:r>
              <a:rPr lang="cs-CZ" sz="2800" u="sng" dirty="0" smtClean="0"/>
              <a:t>-12=-2a+3b </a:t>
            </a:r>
            <a:r>
              <a:rPr lang="cs-CZ" sz="2800" dirty="0" smtClean="0"/>
              <a:t>…  sečteme rovnice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14=-7b  	       </a:t>
            </a:r>
            <a:r>
              <a:rPr lang="cs-CZ" sz="2800" b="1" dirty="0" smtClean="0"/>
              <a:t>b=-2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z 1.rovnice   a=13+5b	     a=13+(-10)	 </a:t>
            </a:r>
            <a:r>
              <a:rPr lang="cs-CZ" sz="2800" b="1" dirty="0" smtClean="0"/>
              <a:t>a=3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	</a:t>
            </a:r>
            <a:r>
              <a:rPr lang="cs-CZ" sz="2800" b="1" dirty="0" smtClean="0"/>
              <a:t>dané vektory jsou lineárně závislé</a:t>
            </a:r>
          </a:p>
          <a:p>
            <a:pPr eaLnBrk="1" hangingPunct="1"/>
            <a:endParaRPr lang="cs-CZ" b="1" dirty="0" smtClean="0">
              <a:sym typeface="Symbol" pitchFamily="18" charset="2"/>
            </a:endParaRPr>
          </a:p>
          <a:p>
            <a:pPr eaLnBrk="1" hangingPunct="1"/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214688" y="45720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429500" y="5072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000625" y="5072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785938" y="5572125"/>
            <a:ext cx="509587" cy="223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 – řešení  b):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Existují  reálná čísla a </a:t>
            </a:r>
            <a:r>
              <a:rPr lang="cs-CZ" sz="2800" dirty="0" err="1" smtClean="0"/>
              <a:t>a</a:t>
            </a:r>
            <a:r>
              <a:rPr lang="cs-CZ" sz="2800" dirty="0" smtClean="0"/>
              <a:t> b taková,  že </a:t>
            </a:r>
            <a:r>
              <a:rPr lang="cs-CZ" sz="2800" b="1" dirty="0" smtClean="0"/>
              <a:t>w</a:t>
            </a:r>
            <a:r>
              <a:rPr lang="cs-CZ" sz="2800" dirty="0" smtClean="0"/>
              <a:t>=a</a:t>
            </a:r>
            <a:r>
              <a:rPr lang="cs-CZ" sz="2800" b="1" dirty="0" smtClean="0"/>
              <a:t>u</a:t>
            </a:r>
            <a:r>
              <a:rPr lang="cs-CZ" sz="2800" dirty="0" smtClean="0"/>
              <a:t>+</a:t>
            </a:r>
            <a:r>
              <a:rPr lang="cs-CZ" sz="2800" dirty="0" err="1" smtClean="0"/>
              <a:t>b</a:t>
            </a:r>
            <a:r>
              <a:rPr lang="cs-CZ" sz="2800" b="1" dirty="0" err="1" smtClean="0"/>
              <a:t>v</a:t>
            </a:r>
            <a:r>
              <a:rPr lang="cs-CZ" sz="2800" b="1" dirty="0" smtClean="0"/>
              <a:t>  ?  </a:t>
            </a:r>
            <a:r>
              <a:rPr lang="cs-CZ" sz="2800" dirty="0" smtClean="0"/>
              <a:t>Ověříme pro jednotlivé souřadnice: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13= -2a+4b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-12=  a - 2b</a:t>
            </a:r>
            <a:r>
              <a:rPr lang="cs-CZ" sz="2800" dirty="0" smtClean="0"/>
              <a:t>        /.2</a:t>
            </a:r>
            <a:endParaRPr lang="cs-CZ" sz="2800" u="sng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13= -2a+4b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-24= 2a - 4b </a:t>
            </a:r>
            <a:r>
              <a:rPr lang="cs-CZ" sz="2800" dirty="0" smtClean="0"/>
              <a:t>…  sečteme rovnice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-11</a:t>
            </a:r>
            <a:r>
              <a:rPr lang="cs-CZ" sz="2800" dirty="0" smtClean="0">
                <a:sym typeface="Symbol" pitchFamily="18" charset="2"/>
              </a:rPr>
              <a:t> </a:t>
            </a:r>
            <a:r>
              <a:rPr lang="cs-CZ" sz="2800" dirty="0" smtClean="0"/>
              <a:t>0  	       </a:t>
            </a:r>
            <a:r>
              <a:rPr lang="cs-CZ" sz="2800" b="1" dirty="0" smtClean="0"/>
              <a:t>a</a:t>
            </a:r>
            <a:r>
              <a:rPr lang="cs-CZ" sz="2800" dirty="0" smtClean="0"/>
              <a:t>, </a:t>
            </a:r>
            <a:r>
              <a:rPr lang="cs-CZ" sz="2800" b="1" dirty="0" smtClean="0"/>
              <a:t>b </a:t>
            </a:r>
            <a:r>
              <a:rPr lang="cs-CZ" sz="2800" dirty="0" smtClean="0"/>
              <a:t>neexistují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/>
              <a:t>dané vektory nejsou lineárně závislé</a:t>
            </a:r>
            <a:endParaRPr lang="cs-CZ" b="1" dirty="0" smtClean="0">
              <a:sym typeface="Symbol" pitchFamily="18" charset="2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214688" y="45720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715125" y="4572000"/>
            <a:ext cx="509588" cy="223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 3 – zadání: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čísla a, b tak, aby vektor </a:t>
            </a:r>
            <a:r>
              <a:rPr lang="cs-CZ" b="1" smtClean="0">
                <a:sym typeface="Symbol" pitchFamily="18" charset="2"/>
              </a:rPr>
              <a:t>w</a:t>
            </a:r>
            <a:r>
              <a:rPr lang="cs-CZ" smtClean="0">
                <a:sym typeface="Symbol" pitchFamily="18" charset="2"/>
              </a:rPr>
              <a:t>=(-4,9)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byl lineární kombinací </a:t>
            </a:r>
            <a:r>
              <a:rPr lang="cs-CZ" smtClean="0"/>
              <a:t>vektorů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a)	u</a:t>
            </a:r>
            <a:r>
              <a:rPr lang="cs-CZ" smtClean="0">
                <a:sym typeface="Symbol" pitchFamily="18" charset="2"/>
              </a:rPr>
              <a:t>=(1,-2)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=(-3,6)	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b)	s</a:t>
            </a:r>
            <a:r>
              <a:rPr lang="cs-CZ" smtClean="0">
                <a:sym typeface="Symbol" pitchFamily="18" charset="2"/>
              </a:rPr>
              <a:t>=(1,-2)    </a:t>
            </a:r>
            <a:r>
              <a:rPr lang="cs-CZ" b="1" smtClean="0">
                <a:sym typeface="Symbol" pitchFamily="18" charset="2"/>
              </a:rPr>
              <a:t>v</a:t>
            </a:r>
            <a:r>
              <a:rPr lang="cs-CZ" smtClean="0">
                <a:sym typeface="Symbol" pitchFamily="18" charset="2"/>
              </a:rPr>
              <a:t>=(3,6)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ym typeface="Symbol" pitchFamily="18" charset="2"/>
              </a:rPr>
              <a:t>	</a:t>
            </a:r>
            <a:endParaRPr lang="cs-CZ" smtClean="0">
              <a:sym typeface="Symbol" pitchFamily="18" charset="2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 3 – řešení  a):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Existují  reálná čísla a </a:t>
            </a:r>
            <a:r>
              <a:rPr lang="cs-CZ" sz="2800" dirty="0" err="1" smtClean="0"/>
              <a:t>a</a:t>
            </a:r>
            <a:r>
              <a:rPr lang="cs-CZ" sz="2800" dirty="0" smtClean="0"/>
              <a:t> b taková,  že </a:t>
            </a:r>
            <a:r>
              <a:rPr lang="cs-CZ" sz="2800" b="1" dirty="0" smtClean="0"/>
              <a:t>w</a:t>
            </a:r>
            <a:r>
              <a:rPr lang="cs-CZ" sz="2800" dirty="0" smtClean="0"/>
              <a:t>=a</a:t>
            </a:r>
            <a:r>
              <a:rPr lang="cs-CZ" sz="2800" b="1" dirty="0" smtClean="0"/>
              <a:t>u</a:t>
            </a:r>
            <a:r>
              <a:rPr lang="cs-CZ" sz="2800" dirty="0" smtClean="0"/>
              <a:t>+</a:t>
            </a:r>
            <a:r>
              <a:rPr lang="cs-CZ" sz="2800" dirty="0" err="1" smtClean="0"/>
              <a:t>b</a:t>
            </a:r>
            <a:r>
              <a:rPr lang="cs-CZ" sz="2800" b="1" dirty="0" err="1" smtClean="0"/>
              <a:t>v</a:t>
            </a:r>
            <a:r>
              <a:rPr lang="cs-CZ" sz="2800" b="1" dirty="0" smtClean="0"/>
              <a:t>  ?  </a:t>
            </a:r>
            <a:r>
              <a:rPr lang="cs-CZ" sz="2800" dirty="0" smtClean="0"/>
              <a:t>Ověříme pro jednotlivé souřadnice: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-4= a-3b	 /.2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  9=-2a +6b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-8= 2a-6b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  9=-2a +6b </a:t>
            </a:r>
            <a:r>
              <a:rPr lang="cs-CZ" sz="2800" dirty="0" smtClean="0"/>
              <a:t>…  sečteme rovnice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1</a:t>
            </a:r>
            <a:r>
              <a:rPr lang="cs-CZ" sz="2800" dirty="0" smtClean="0">
                <a:sym typeface="Symbol" pitchFamily="18" charset="2"/>
              </a:rPr>
              <a:t> </a:t>
            </a:r>
            <a:r>
              <a:rPr lang="cs-CZ" sz="2800" dirty="0" smtClean="0"/>
              <a:t>0  	       </a:t>
            </a:r>
            <a:r>
              <a:rPr lang="cs-CZ" sz="2800" b="1" dirty="0" smtClean="0"/>
              <a:t>a</a:t>
            </a:r>
            <a:r>
              <a:rPr lang="cs-CZ" sz="2800" dirty="0" smtClean="0"/>
              <a:t>, </a:t>
            </a:r>
            <a:r>
              <a:rPr lang="cs-CZ" sz="2800" b="1" dirty="0" smtClean="0"/>
              <a:t>b </a:t>
            </a:r>
            <a:r>
              <a:rPr lang="cs-CZ" sz="2800" dirty="0" smtClean="0"/>
              <a:t>neexistují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b="1" dirty="0" smtClean="0"/>
              <a:t>(dané vektory nejsou lineárně závislé)</a:t>
            </a:r>
            <a:endParaRPr lang="cs-CZ" b="1" dirty="0" smtClean="0">
              <a:sym typeface="Symbol" pitchFamily="18" charset="2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214688" y="45720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715125" y="4572000"/>
            <a:ext cx="509588" cy="2238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 3 – řešení  b):</a:t>
            </a:r>
          </a:p>
        </p:txBody>
      </p:sp>
      <p:sp>
        <p:nvSpPr>
          <p:cNvPr id="194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Existují  reálná čísla a </a:t>
            </a:r>
            <a:r>
              <a:rPr lang="cs-CZ" sz="2800" dirty="0" err="1" smtClean="0"/>
              <a:t>a</a:t>
            </a:r>
            <a:r>
              <a:rPr lang="cs-CZ" sz="2800" dirty="0" smtClean="0"/>
              <a:t> b taková,  že </a:t>
            </a:r>
            <a:r>
              <a:rPr lang="cs-CZ" sz="2800" b="1" dirty="0" smtClean="0"/>
              <a:t>w</a:t>
            </a:r>
            <a:r>
              <a:rPr lang="cs-CZ" sz="2800" dirty="0" smtClean="0"/>
              <a:t>=a</a:t>
            </a:r>
            <a:r>
              <a:rPr lang="cs-CZ" sz="2800" b="1" dirty="0" smtClean="0"/>
              <a:t>u</a:t>
            </a:r>
            <a:r>
              <a:rPr lang="cs-CZ" sz="2800" dirty="0" smtClean="0"/>
              <a:t>+</a:t>
            </a:r>
            <a:r>
              <a:rPr lang="cs-CZ" sz="2800" dirty="0" err="1" smtClean="0"/>
              <a:t>b</a:t>
            </a:r>
            <a:r>
              <a:rPr lang="cs-CZ" sz="2800" b="1" dirty="0" err="1" smtClean="0"/>
              <a:t>v</a:t>
            </a:r>
            <a:r>
              <a:rPr lang="cs-CZ" sz="2800" b="1" dirty="0" smtClean="0"/>
              <a:t>  ?  </a:t>
            </a:r>
            <a:r>
              <a:rPr lang="cs-CZ" sz="2800" dirty="0" smtClean="0"/>
              <a:t>Ověříme pro jednotlivé souřadnice: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-4= a+3b	 /.2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  9=-2a +6b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-8= 2a+6b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  9=-2a +6b </a:t>
            </a:r>
            <a:r>
              <a:rPr lang="cs-CZ" sz="2800" dirty="0" smtClean="0"/>
              <a:t>…  sečteme rovnice, určíme a, 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1</a:t>
            </a:r>
            <a:r>
              <a:rPr lang="cs-CZ" sz="2800" dirty="0" smtClean="0">
                <a:sym typeface="Symbol" pitchFamily="18" charset="2"/>
              </a:rPr>
              <a:t>=12b</a:t>
            </a:r>
            <a:r>
              <a:rPr lang="cs-CZ" sz="2800" dirty="0" smtClean="0"/>
              <a:t>  	     	    			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 a=-4-3b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214688" y="457200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14688" y="5572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19458" name="Object 2"/>
          <p:cNvGraphicFramePr>
            <a:graphicFrameLocks noChangeAspect="1"/>
          </p:cNvGraphicFramePr>
          <p:nvPr/>
        </p:nvGraphicFramePr>
        <p:xfrm>
          <a:off x="4214813" y="4286250"/>
          <a:ext cx="862012" cy="785813"/>
        </p:xfrm>
        <a:graphic>
          <a:graphicData uri="http://schemas.openxmlformats.org/presentationml/2006/ole">
            <p:oleObj spid="_x0000_s19458" name="Rovnice" r:id="rId3" imgW="431640" imgH="393480" progId="Equation.3">
              <p:embed/>
            </p:oleObj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4071938" y="5286375"/>
          <a:ext cx="3981450" cy="857250"/>
        </p:xfrm>
        <a:graphic>
          <a:graphicData uri="http://schemas.openxmlformats.org/presentationml/2006/ole">
            <p:oleObj spid="_x0000_s19459" name="Rovnice" r:id="rId4" imgW="1828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4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94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94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94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789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4500570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934</TotalTime>
  <Words>520</Words>
  <Application>Microsoft Office PowerPoint</Application>
  <PresentationFormat>Předvádění na obrazovce (4:3)</PresentationFormat>
  <Paragraphs>126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Rovnice</vt:lpstr>
      <vt:lpstr>Snímek 1</vt:lpstr>
      <vt:lpstr>Snímek 2</vt:lpstr>
      <vt:lpstr>Analytická geometrie</vt:lpstr>
      <vt:lpstr>Lineární závislost  2 vektorů:</vt:lpstr>
      <vt:lpstr>Lineární závislost 3 vektorů</vt:lpstr>
      <vt:lpstr>Příklad 1.- zadání:</vt:lpstr>
      <vt:lpstr>Příklad 1- řešení:</vt:lpstr>
      <vt:lpstr>Příklad 2 – zadání:</vt:lpstr>
      <vt:lpstr>Příklad 2 – řešení  a):</vt:lpstr>
      <vt:lpstr>Příklad 2 – řešení  b):</vt:lpstr>
      <vt:lpstr>Příklad 3 – zadání:</vt:lpstr>
      <vt:lpstr>Příklad 3 – řešení  a):</vt:lpstr>
      <vt:lpstr>Příklad 3 – řešení  b):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117</cp:revision>
  <dcterms:created xsi:type="dcterms:W3CDTF">2012-11-26T18:55:09Z</dcterms:created>
  <dcterms:modified xsi:type="dcterms:W3CDTF">2013-04-22T05:01:02Z</dcterms:modified>
</cp:coreProperties>
</file>