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64" r:id="rId2"/>
    <p:sldId id="265" r:id="rId3"/>
    <p:sldId id="256" r:id="rId4"/>
    <p:sldId id="258" r:id="rId5"/>
    <p:sldId id="259" r:id="rId6"/>
    <p:sldId id="261" r:id="rId7"/>
    <p:sldId id="260" r:id="rId8"/>
    <p:sldId id="262" r:id="rId9"/>
    <p:sldId id="266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84" y="-9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C01B227-A356-48F5-830D-436023A974D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673D774-813A-4B69-B8FE-6B38BE5146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289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DF8A3D7-A3C9-46A3-8772-56BAE8E9997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B9CD46C-E213-4B38-AE22-510986B54679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7C0ACB-37A6-44C6-AAA3-062EE5000A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8099D-AF88-4D04-A7FE-FCD43D8F2BE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50D1D-07E9-4423-8C03-AB1AD98665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EE9D66C-5FB6-42B9-BA3F-2303C0F4232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615183-2B4B-4F15-8627-86C1303CD2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ED035-69DC-48F7-B725-486D5A93CD7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36567-FB65-44BB-A1EB-2032D9EC87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A450212-6C3B-4F20-A0B9-A800D3B5E1A3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9212EBE-D3F6-472F-9999-A98A1E979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324CA-AAE2-4C07-9BF4-8FC4DB6F843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B7514-536F-4CEE-945B-34B8231C4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1916FFC-6B74-4F09-8FC1-B8DC2A644E4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2383B21-558C-46E4-A0FC-7C4881D82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448160A-4638-419E-B924-140DD676F23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D6B1413-8ACE-4BA8-B175-CAC285F30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538F9CB-A9BD-4781-A9DD-5E3CD5FEC8A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6911B3-85ED-4370-A4A1-AD5FC72B42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C4876-D0D6-4CB5-8BB9-5BA46B3F11F8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D34BA-2D7D-469F-917B-9660C1944F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FAA36-A3D5-4604-85EA-10F93818A805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5237C-DDD9-4019-B835-F679830C2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488B7E-73CC-4ACF-9E72-9036FBE51E89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40D68-787B-426F-87B6-077C4367E3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BC1689C3-2DCC-4A4D-A243-70A76D01DBB4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F79883F3-233F-4D0B-AF32-D0C48CBC2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DUM 5 - Parametrická rovnice přímky - výklad</a:t>
                      </a:r>
                      <a:endParaRPr lang="cs-CZ" sz="1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PaedDr.Alena</a:t>
                      </a:r>
                      <a:r>
                        <a:rPr lang="cs-CZ" sz="1800" dirty="0" smtClean="0"/>
                        <a:t>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vysvětlí pojem směrový vektor</a:t>
            </a:r>
          </a:p>
          <a:p>
            <a:pPr marL="0" indent="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definuje parametrickou rovnici přímky</a:t>
            </a:r>
          </a:p>
          <a:p>
            <a:pPr marL="0" indent="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sz="2800" dirty="0" smtClean="0"/>
              <a:t>sahuje ukázkově řešené příklady k procvičení daného učiva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Metodické pokyny: výukový materiál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Parametrická rovnice přímky - výklad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571500"/>
            <a:ext cx="7497762" cy="1928813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</a:rPr>
              <a:t>Přímka je určena </a:t>
            </a: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</a:rPr>
              <a:t>a)	2 body</a:t>
            </a:r>
            <a:br>
              <a:rPr lang="cs-CZ" sz="4000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</a:rPr>
              <a:t>b) 	bodem a směrovým vektorem</a:t>
            </a: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435100" y="2428875"/>
            <a:ext cx="7499350" cy="40005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dirty="0" smtClean="0"/>
              <a:t>Směrový vektor přímky AB je vektor </a:t>
            </a:r>
          </a:p>
          <a:p>
            <a:r>
              <a:rPr lang="cs-CZ" sz="2800" b="1" dirty="0" smtClean="0"/>
              <a:t>u</a:t>
            </a:r>
            <a:r>
              <a:rPr lang="cs-CZ" sz="2800" dirty="0" smtClean="0"/>
              <a:t> = B - A   </a:t>
            </a:r>
          </a:p>
          <a:p>
            <a:r>
              <a:rPr lang="cs-CZ" sz="2800" dirty="0" smtClean="0"/>
              <a:t>každý jeho nenulový násobek</a:t>
            </a:r>
          </a:p>
          <a:p>
            <a:r>
              <a:rPr lang="cs-CZ" sz="2800" dirty="0" smtClean="0"/>
              <a:t> vektor X - A, kde X je libovolný bod přímky AB</a:t>
            </a:r>
          </a:p>
          <a:p>
            <a:endParaRPr lang="cs-CZ" sz="2400" dirty="0" smtClean="0"/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tzn.    </a:t>
            </a:r>
            <a:r>
              <a:rPr lang="cs-CZ" sz="3600" dirty="0" smtClean="0"/>
              <a:t>X – A = k.</a:t>
            </a:r>
            <a:r>
              <a:rPr lang="cs-CZ" sz="3600" b="1" dirty="0" smtClean="0"/>
              <a:t>u</a:t>
            </a:r>
            <a:r>
              <a:rPr lang="cs-CZ" sz="2400" b="1" dirty="0" smtClean="0"/>
              <a:t>       </a:t>
            </a:r>
            <a:r>
              <a:rPr lang="cs-CZ" sz="2400" b="1" dirty="0" smtClean="0">
                <a:sym typeface="Wingdings" pitchFamily="2" charset="2"/>
              </a:rPr>
              <a:t>	</a:t>
            </a:r>
            <a:r>
              <a:rPr lang="cs-CZ" sz="3600" dirty="0" smtClean="0">
                <a:sym typeface="Wingdings" pitchFamily="2" charset="2"/>
              </a:rPr>
              <a:t>X = A + k.</a:t>
            </a:r>
            <a:r>
              <a:rPr lang="cs-CZ" sz="3600" b="1" dirty="0" smtClean="0">
                <a:sym typeface="Wingdings" pitchFamily="2" charset="2"/>
              </a:rPr>
              <a:t>u</a:t>
            </a:r>
            <a:endParaRPr lang="cs-CZ" sz="3600" b="1" dirty="0" smtClean="0"/>
          </a:p>
          <a:p>
            <a:pPr>
              <a:buFont typeface="Wingdings 2" pitchFamily="18" charset="2"/>
              <a:buNone/>
            </a:pPr>
            <a:endParaRPr lang="cs-CZ" dirty="0" smtClean="0"/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5214938" y="5143500"/>
            <a:ext cx="500062" cy="357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428625"/>
            <a:ext cx="7497762" cy="1928813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  <a:sym typeface="Wingdings"/>
              </a:rPr>
              <a:t>Rovnice         </a:t>
            </a:r>
            <a:r>
              <a:rPr lang="cs-CZ" sz="4900" dirty="0" smtClean="0">
                <a:solidFill>
                  <a:schemeClr val="tx2">
                    <a:satMod val="130000"/>
                  </a:schemeClr>
                </a:solidFill>
                <a:sym typeface="Wingdings"/>
              </a:rPr>
              <a:t>X = A + k.</a:t>
            </a:r>
            <a:r>
              <a:rPr lang="cs-CZ" sz="4900" b="1" dirty="0" smtClean="0">
                <a:solidFill>
                  <a:schemeClr val="tx2">
                    <a:satMod val="130000"/>
                  </a:schemeClr>
                </a:solidFill>
                <a:sym typeface="Wingdings"/>
              </a:rPr>
              <a:t>u </a:t>
            </a:r>
            <a:r>
              <a:rPr lang="cs-CZ" sz="4900" dirty="0" smtClean="0">
                <a:solidFill>
                  <a:schemeClr val="tx2">
                    <a:satMod val="130000"/>
                  </a:schemeClr>
                </a:solidFill>
                <a:sym typeface="Wingdings"/>
              </a:rPr>
              <a:t>  </a:t>
            </a: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  <a:sym typeface="Wingdings"/>
              </a:rPr>
              <a:t/>
            </a:r>
            <a:br>
              <a:rPr lang="cs-CZ" sz="3600" dirty="0" smtClean="0">
                <a:solidFill>
                  <a:schemeClr val="tx2">
                    <a:satMod val="130000"/>
                  </a:schemeClr>
                </a:solidFill>
                <a:sym typeface="Wingdings"/>
              </a:rPr>
            </a:b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  <a:sym typeface="Wingdings"/>
              </a:rPr>
              <a:t>kde </a:t>
            </a: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A=</a:t>
            </a: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  <a:t>a</a:t>
            </a:r>
            <a:r>
              <a:rPr lang="cs-CZ" sz="3600" baseline="-25000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  <a:t>1</a:t>
            </a: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  <a:t>, a</a:t>
            </a:r>
            <a:r>
              <a:rPr lang="cs-CZ" sz="3600" baseline="-25000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  <a:t>2</a:t>
            </a: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  <a:t>;  </a:t>
            </a:r>
            <a:r>
              <a:rPr lang="cs-CZ" sz="3600" b="1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  <a:t>u</a:t>
            </a: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  <a:t>=u</a:t>
            </a:r>
            <a:r>
              <a:rPr lang="cs-CZ" sz="3600" baseline="-25000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  <a:t>1</a:t>
            </a: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  <a:t>, u</a:t>
            </a:r>
            <a:r>
              <a:rPr lang="cs-CZ" sz="3600" baseline="-25000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  <a:t>2</a:t>
            </a: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  <a:t> a kR je parametr</a:t>
            </a:r>
            <a:br>
              <a:rPr lang="cs-CZ" sz="3600" dirty="0" smtClean="0">
                <a:solidFill>
                  <a:schemeClr val="tx2">
                    <a:satMod val="130000"/>
                  </a:schemeClr>
                </a:solidFill>
                <a:sym typeface="Symbol"/>
              </a:rPr>
            </a:br>
            <a:endParaRPr lang="cs-CZ" sz="36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1435100" y="2286000"/>
            <a:ext cx="7499350" cy="39624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je analytickým vyjádřením přímky a nazýváme ji </a:t>
            </a:r>
            <a:r>
              <a:rPr lang="cs-CZ" sz="3600" b="1" u="sng" dirty="0" smtClean="0">
                <a:sym typeface="Symbol" pitchFamily="18" charset="2"/>
              </a:rPr>
              <a:t>parametrická rovnice přímky</a:t>
            </a:r>
          </a:p>
          <a:p>
            <a:pPr>
              <a:buFont typeface="Wingdings 2" pitchFamily="18" charset="2"/>
              <a:buNone/>
            </a:pPr>
            <a:endParaRPr lang="cs-CZ" sz="3600" b="1" u="sng" dirty="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V rovině , kde body i vektory mají 2 souřadnice,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má tvar soustavy rovnic:  x = a</a:t>
            </a:r>
            <a:r>
              <a:rPr lang="cs-CZ" sz="2800" baseline="-25000" dirty="0" smtClean="0">
                <a:sym typeface="Symbol" pitchFamily="18" charset="2"/>
              </a:rPr>
              <a:t>1</a:t>
            </a:r>
            <a:r>
              <a:rPr lang="cs-CZ" sz="2800" dirty="0" smtClean="0">
                <a:sym typeface="Symbol" pitchFamily="18" charset="2"/>
              </a:rPr>
              <a:t>+ k. u</a:t>
            </a:r>
            <a:r>
              <a:rPr lang="cs-CZ" sz="2800" baseline="-25000" dirty="0" smtClean="0">
                <a:sym typeface="Symbol" pitchFamily="18" charset="2"/>
              </a:rPr>
              <a:t>1</a:t>
            </a:r>
          </a:p>
          <a:p>
            <a:pPr>
              <a:buFont typeface="Wingdings 2" pitchFamily="18" charset="2"/>
              <a:buNone/>
            </a:pPr>
            <a:r>
              <a:rPr lang="cs-CZ" sz="2800" baseline="-25000" dirty="0" smtClean="0">
                <a:sym typeface="Symbol" pitchFamily="18" charset="2"/>
              </a:rPr>
              <a:t>					</a:t>
            </a:r>
            <a:r>
              <a:rPr lang="cs-CZ" sz="2800" u="sng" dirty="0" smtClean="0">
                <a:sym typeface="Symbol" pitchFamily="18" charset="2"/>
              </a:rPr>
              <a:t> y = a</a:t>
            </a:r>
            <a:r>
              <a:rPr lang="cs-CZ" sz="2800" u="sng" baseline="-25000" dirty="0" smtClean="0">
                <a:sym typeface="Symbol" pitchFamily="18" charset="2"/>
              </a:rPr>
              <a:t>2</a:t>
            </a:r>
            <a:r>
              <a:rPr lang="cs-CZ" sz="2800" u="sng" dirty="0" smtClean="0">
                <a:sym typeface="Symbol" pitchFamily="18" charset="2"/>
              </a:rPr>
              <a:t>+ k. u</a:t>
            </a:r>
            <a:r>
              <a:rPr lang="cs-CZ" sz="2800" u="sng" baseline="-25000" dirty="0" smtClean="0">
                <a:sym typeface="Symbol" pitchFamily="18" charset="2"/>
              </a:rPr>
              <a:t>2</a:t>
            </a:r>
            <a:r>
              <a:rPr lang="cs-CZ" sz="2800" u="sng" dirty="0" smtClean="0">
                <a:sym typeface="Symbol" pitchFamily="18" charset="2"/>
              </a:rPr>
              <a:t> ,   </a:t>
            </a:r>
            <a:r>
              <a:rPr lang="cs-CZ" sz="2800" u="sng" dirty="0" smtClean="0">
                <a:sym typeface="Wingdings" pitchFamily="2" charset="2"/>
              </a:rPr>
              <a:t>k</a:t>
            </a:r>
            <a:r>
              <a:rPr lang="cs-CZ" sz="2800" u="sng" dirty="0" smtClean="0">
                <a:sym typeface="Symbol" pitchFamily="18" charset="2"/>
              </a:rPr>
              <a:t>R</a:t>
            </a:r>
            <a:r>
              <a:rPr lang="cs-CZ" sz="2000" dirty="0" smtClean="0">
                <a:sym typeface="Symbol" pitchFamily="18" charset="2"/>
              </a:rPr>
              <a:t/>
            </a:r>
            <a:br>
              <a:rPr lang="cs-CZ" sz="2000" dirty="0" smtClean="0">
                <a:sym typeface="Symbol" pitchFamily="18" charset="2"/>
              </a:rPr>
            </a:b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428625"/>
            <a:ext cx="7497762" cy="12144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Význam parametru k: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1435100" y="2286000"/>
            <a:ext cx="7499350" cy="39624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>
                <a:sym typeface="Wingdings" pitchFamily="2" charset="2"/>
              </a:rPr>
              <a:t>Rovnice   X = A + k.</a:t>
            </a:r>
            <a:r>
              <a:rPr lang="cs-CZ" b="1" smtClean="0">
                <a:sym typeface="Wingdings" pitchFamily="2" charset="2"/>
              </a:rPr>
              <a:t>u    </a:t>
            </a:r>
            <a:r>
              <a:rPr lang="cs-CZ" smtClean="0">
                <a:sym typeface="Wingdings" pitchFamily="2" charset="2"/>
              </a:rPr>
              <a:t>vyjadřuje</a:t>
            </a:r>
          </a:p>
          <a:p>
            <a:pPr>
              <a:buFont typeface="Wingdings 2" pitchFamily="18" charset="2"/>
              <a:buNone/>
            </a:pPr>
            <a:endParaRPr lang="cs-CZ" sz="2800" b="1" smtClean="0">
              <a:sym typeface="Wingdings" pitchFamily="2" charset="2"/>
            </a:endParaRPr>
          </a:p>
          <a:p>
            <a:pPr>
              <a:buFont typeface="Wingdings 2" pitchFamily="18" charset="2"/>
              <a:buNone/>
            </a:pPr>
            <a:r>
              <a:rPr lang="cs-CZ" sz="2800" smtClean="0"/>
              <a:t>pro </a:t>
            </a:r>
            <a:r>
              <a:rPr lang="cs-CZ" sz="2800" smtClean="0">
                <a:sym typeface="Wingdings" pitchFamily="2" charset="2"/>
              </a:rPr>
              <a:t>k</a:t>
            </a:r>
            <a:r>
              <a:rPr lang="cs-CZ" sz="2800" smtClean="0">
                <a:sym typeface="Symbol" pitchFamily="18" charset="2"/>
              </a:rPr>
              <a:t>R 		celou přímku AB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pro k  0 		polopřímku AB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pro k  0 		polopřímku opačnou k  AB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pro k 0;1 	úsečku AB</a:t>
            </a: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1-zadání: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Napište parametrickou rovnici přímky,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je-li dáno: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 a) A=</a:t>
            </a:r>
            <a:r>
              <a:rPr lang="cs-CZ" smtClean="0">
                <a:sym typeface="Symbol" pitchFamily="18" charset="2"/>
              </a:rPr>
              <a:t>5, 3;   </a:t>
            </a:r>
            <a:r>
              <a:rPr lang="cs-CZ" b="1" smtClean="0">
                <a:sym typeface="Symbol" pitchFamily="18" charset="2"/>
              </a:rPr>
              <a:t>u</a:t>
            </a:r>
            <a:r>
              <a:rPr lang="cs-CZ" smtClean="0">
                <a:sym typeface="Symbol" pitchFamily="18" charset="2"/>
              </a:rPr>
              <a:t>=-2, 4</a:t>
            </a:r>
          </a:p>
          <a:p>
            <a:endParaRPr lang="cs-CZ" smtClean="0">
              <a:sym typeface="Symbol" pitchFamily="18" charset="2"/>
            </a:endParaRPr>
          </a:p>
          <a:p>
            <a:r>
              <a:rPr lang="cs-CZ" smtClean="0">
                <a:sym typeface="Symbol" pitchFamily="18" charset="2"/>
              </a:rPr>
              <a:t> b) </a:t>
            </a:r>
            <a:r>
              <a:rPr lang="cs-CZ" smtClean="0"/>
              <a:t>A=</a:t>
            </a:r>
            <a:r>
              <a:rPr lang="cs-CZ" smtClean="0">
                <a:sym typeface="Symbol" pitchFamily="18" charset="2"/>
              </a:rPr>
              <a:t>5, 3;   B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-7, 2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1-řešení: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313" indent="-514350">
              <a:buFont typeface="Wingdings 2" pitchFamily="18" charset="2"/>
              <a:buNone/>
            </a:pPr>
            <a:r>
              <a:rPr lang="cs-CZ" dirty="0" smtClean="0"/>
              <a:t>a)	x = 5 – 2.k</a:t>
            </a:r>
          </a:p>
          <a:p>
            <a:pPr marL="595313" indent="-514350">
              <a:buFont typeface="Wingdings 2" pitchFamily="18" charset="2"/>
              <a:buNone/>
            </a:pPr>
            <a:r>
              <a:rPr lang="cs-CZ" dirty="0" smtClean="0"/>
              <a:t>	</a:t>
            </a:r>
            <a:r>
              <a:rPr lang="cs-CZ" u="sng" dirty="0" smtClean="0"/>
              <a:t>y = 3 + 4.k ;   </a:t>
            </a:r>
            <a:r>
              <a:rPr lang="cs-CZ" u="sng" dirty="0" smtClean="0">
                <a:sym typeface="Wingdings" pitchFamily="2" charset="2"/>
              </a:rPr>
              <a:t>k</a:t>
            </a:r>
            <a:r>
              <a:rPr lang="cs-CZ" u="sng" dirty="0" smtClean="0">
                <a:sym typeface="Symbol" pitchFamily="18" charset="2"/>
              </a:rPr>
              <a:t>R</a:t>
            </a:r>
            <a:r>
              <a:rPr lang="cs-CZ" u="sng" dirty="0" smtClean="0"/>
              <a:t>	</a:t>
            </a:r>
            <a:endParaRPr lang="cs-CZ" u="sng" dirty="0" smtClean="0">
              <a:sym typeface="Symbol" pitchFamily="18" charset="2"/>
            </a:endParaRPr>
          </a:p>
          <a:p>
            <a:pPr marL="595313" indent="-514350">
              <a:buFont typeface="Gill Sans MT"/>
              <a:buAutoNum type="alphaLcParenR"/>
            </a:pPr>
            <a:endParaRPr lang="cs-CZ" dirty="0" smtClean="0">
              <a:sym typeface="Symbol" pitchFamily="18" charset="2"/>
            </a:endParaRPr>
          </a:p>
          <a:p>
            <a:pPr marL="595313" indent="-514350">
              <a:buFont typeface="Gill Sans MT"/>
              <a:buAutoNum type="alphaLcParenR"/>
            </a:pPr>
            <a:endParaRPr lang="cs-CZ" dirty="0" smtClean="0">
              <a:sym typeface="Symbol" pitchFamily="18" charset="2"/>
            </a:endParaRPr>
          </a:p>
          <a:p>
            <a:pPr marL="595313" indent="-514350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b)	 </a:t>
            </a:r>
            <a:r>
              <a:rPr lang="cs-CZ" b="1" dirty="0" smtClean="0">
                <a:sym typeface="Symbol" pitchFamily="18" charset="2"/>
              </a:rPr>
              <a:t>u</a:t>
            </a:r>
            <a:r>
              <a:rPr lang="cs-CZ" dirty="0" smtClean="0">
                <a:sym typeface="Symbol" pitchFamily="18" charset="2"/>
              </a:rPr>
              <a:t> = B – A = -7-5, 2-3 = -12, -1</a:t>
            </a:r>
            <a:r>
              <a:rPr lang="cs-CZ" b="1" dirty="0" smtClean="0"/>
              <a:t> </a:t>
            </a:r>
            <a:endParaRPr lang="cs-CZ" dirty="0" smtClean="0">
              <a:sym typeface="Symbol" pitchFamily="18" charset="2"/>
            </a:endParaRPr>
          </a:p>
          <a:p>
            <a:pPr marL="595313" indent="-514350">
              <a:buFont typeface="Wingdings 2" pitchFamily="18" charset="2"/>
              <a:buNone/>
            </a:pPr>
            <a:r>
              <a:rPr lang="cs-CZ" dirty="0" smtClean="0">
                <a:sym typeface="Wingdings" pitchFamily="2" charset="2"/>
              </a:rPr>
              <a:t>	x = 5 -12.k</a:t>
            </a:r>
          </a:p>
          <a:p>
            <a:pPr marL="595313" indent="-514350">
              <a:buFont typeface="Wingdings 2" pitchFamily="18" charset="2"/>
              <a:buNone/>
            </a:pPr>
            <a:r>
              <a:rPr lang="cs-CZ" dirty="0" smtClean="0">
                <a:sym typeface="Wingdings" pitchFamily="2" charset="2"/>
              </a:rPr>
              <a:t>	</a:t>
            </a:r>
            <a:r>
              <a:rPr lang="cs-CZ" u="sng" dirty="0" smtClean="0">
                <a:sym typeface="Wingdings" pitchFamily="2" charset="2"/>
              </a:rPr>
              <a:t>y = 3 – k ;   </a:t>
            </a:r>
            <a:r>
              <a:rPr lang="cs-CZ" u="sng" dirty="0" err="1" smtClean="0">
                <a:sym typeface="Wingdings" pitchFamily="2" charset="2"/>
              </a:rPr>
              <a:t>k</a:t>
            </a:r>
            <a:r>
              <a:rPr lang="cs-CZ" u="sng" dirty="0" smtClean="0">
                <a:sym typeface="Symbol" pitchFamily="18" charset="2"/>
              </a:rPr>
              <a:t>R</a:t>
            </a:r>
            <a:endParaRPr lang="cs-CZ" u="sng" dirty="0" smtClean="0">
              <a:sym typeface="Wingdings" pitchFamily="2" charset="2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929563" y="392906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2-zadání: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Napište parametrickou rovnici přímky q,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která je rovnoběžná s přímkou p a prochází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bodem Q : 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ym typeface="Symbol"/>
              </a:rPr>
              <a:t>p:  </a:t>
            </a:r>
            <a:r>
              <a:rPr lang="cs-CZ" dirty="0" smtClean="0"/>
              <a:t>x = 5 – 2.k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  <a:r>
              <a:rPr lang="cs-CZ" u="sng" dirty="0" smtClean="0"/>
              <a:t>y = 3 + 4.k ;   </a:t>
            </a:r>
            <a:r>
              <a:rPr lang="cs-CZ" u="sng" dirty="0" smtClean="0">
                <a:sym typeface="Wingdings"/>
              </a:rPr>
              <a:t>k</a:t>
            </a:r>
            <a:r>
              <a:rPr lang="cs-CZ" u="sng" dirty="0" smtClean="0">
                <a:sym typeface="Symbol"/>
              </a:rPr>
              <a:t>R</a:t>
            </a:r>
            <a:endParaRPr lang="cs-CZ" dirty="0" smtClean="0">
              <a:sym typeface="Symbol"/>
            </a:endParaRP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ym typeface="Symbol"/>
            </a:endParaRP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ym typeface="Symbol"/>
              </a:rPr>
              <a:t>Q</a:t>
            </a:r>
            <a:r>
              <a:rPr lang="cs-CZ" dirty="0" smtClean="0"/>
              <a:t>=</a:t>
            </a:r>
            <a:r>
              <a:rPr lang="cs-CZ" dirty="0" smtClean="0">
                <a:sym typeface="Symbol"/>
              </a:rPr>
              <a:t>7,-4   </a:t>
            </a: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ym typeface="Symbol"/>
            </a:endParaRP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2-řešení: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p:	x = 5 – 2.k			   A=</a:t>
            </a:r>
            <a:r>
              <a:rPr lang="cs-CZ" sz="2800" dirty="0" smtClean="0">
                <a:sym typeface="Symbol"/>
              </a:rPr>
              <a:t>5, 3</a:t>
            </a:r>
            <a:endParaRPr lang="cs-CZ" sz="2800" dirty="0" smtClean="0"/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	</a:t>
            </a:r>
            <a:r>
              <a:rPr lang="cs-CZ" sz="2800" u="sng" dirty="0" smtClean="0"/>
              <a:t>y = 3 + 4.k ;   </a:t>
            </a:r>
            <a:r>
              <a:rPr lang="cs-CZ" sz="2800" u="sng" dirty="0" smtClean="0">
                <a:sym typeface="Wingdings"/>
              </a:rPr>
              <a:t>k</a:t>
            </a:r>
            <a:r>
              <a:rPr lang="cs-CZ" sz="2800" u="sng" dirty="0" smtClean="0">
                <a:sym typeface="Symbol"/>
              </a:rPr>
              <a:t>R</a:t>
            </a:r>
            <a:r>
              <a:rPr lang="cs-CZ" sz="2800" u="sng" dirty="0" smtClean="0"/>
              <a:t>	</a:t>
            </a:r>
            <a:r>
              <a:rPr lang="cs-CZ" sz="2800" dirty="0" smtClean="0"/>
              <a:t>	   </a:t>
            </a:r>
            <a:r>
              <a:rPr lang="cs-CZ" sz="2800" b="1" dirty="0" smtClean="0">
                <a:sym typeface="Symbol"/>
              </a:rPr>
              <a:t>u</a:t>
            </a:r>
            <a:r>
              <a:rPr lang="cs-CZ" sz="2800" dirty="0" smtClean="0">
                <a:sym typeface="Symbol"/>
              </a:rPr>
              <a:t>=-2, 4</a:t>
            </a:r>
            <a:r>
              <a:rPr lang="cs-CZ" sz="2800" dirty="0" smtClean="0"/>
              <a:t> 	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endParaRPr lang="cs-CZ" sz="2800" dirty="0" smtClean="0">
              <a:sym typeface="Symbol"/>
            </a:endParaRP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Přímky p a q jsou rovnoběžné		mají stejné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směrové vektory, ale přímka q prochází bodem 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Q</a:t>
            </a:r>
            <a:r>
              <a:rPr lang="cs-CZ" sz="2800" dirty="0" smtClean="0"/>
              <a:t>=</a:t>
            </a:r>
            <a:r>
              <a:rPr lang="cs-CZ" sz="2800" dirty="0" smtClean="0">
                <a:sym typeface="Symbol"/>
              </a:rPr>
              <a:t>7,-4   </a:t>
            </a:r>
            <a:endParaRPr lang="cs-CZ" sz="2800" dirty="0" smtClean="0"/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		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q</a:t>
            </a:r>
            <a:r>
              <a:rPr lang="cs-CZ" sz="2800" dirty="0" smtClean="0"/>
              <a:t>:	x = 7 – 2.k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	</a:t>
            </a:r>
            <a:r>
              <a:rPr lang="cs-CZ" sz="2800" u="sng" dirty="0" smtClean="0"/>
              <a:t>y = -4 + 4.k ;   </a:t>
            </a:r>
            <a:r>
              <a:rPr lang="cs-CZ" sz="2800" u="sng" dirty="0" smtClean="0">
                <a:sym typeface="Wingdings"/>
              </a:rPr>
              <a:t>k</a:t>
            </a:r>
            <a:r>
              <a:rPr lang="cs-CZ" sz="2800" u="sng" dirty="0" smtClean="0">
                <a:sym typeface="Symbol"/>
              </a:rPr>
              <a:t>R</a:t>
            </a:r>
            <a:r>
              <a:rPr lang="cs-CZ" sz="2800" u="sng" dirty="0" smtClean="0"/>
              <a:t>	</a:t>
            </a:r>
            <a:endParaRPr lang="cs-CZ" sz="2800" dirty="0" smtClean="0">
              <a:sym typeface="Symbol"/>
            </a:endParaRP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		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5286375" y="185737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215063" y="300037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286125" y="39290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3-zadání: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Napište parametrickou rovnici přímky q,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která je kolmá na přímku p a prochází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bodem Q : 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ym typeface="Symbol"/>
              </a:rPr>
              <a:t>p:  </a:t>
            </a:r>
            <a:r>
              <a:rPr lang="cs-CZ" dirty="0" smtClean="0"/>
              <a:t>x = 5 – 2.k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  <a:r>
              <a:rPr lang="cs-CZ" u="sng" dirty="0" smtClean="0"/>
              <a:t>y = 3 + 4.k ;   </a:t>
            </a:r>
            <a:r>
              <a:rPr lang="cs-CZ" u="sng" dirty="0" smtClean="0">
                <a:sym typeface="Wingdings"/>
              </a:rPr>
              <a:t>k</a:t>
            </a:r>
            <a:r>
              <a:rPr lang="cs-CZ" u="sng" dirty="0" smtClean="0">
                <a:sym typeface="Symbol"/>
              </a:rPr>
              <a:t>R</a:t>
            </a:r>
            <a:endParaRPr lang="cs-CZ" dirty="0" smtClean="0">
              <a:sym typeface="Symbol"/>
            </a:endParaRP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ym typeface="Symbol"/>
            </a:endParaRP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ym typeface="Symbol"/>
              </a:rPr>
              <a:t>Q</a:t>
            </a:r>
            <a:r>
              <a:rPr lang="cs-CZ" dirty="0" smtClean="0"/>
              <a:t>=</a:t>
            </a:r>
            <a:r>
              <a:rPr lang="cs-CZ" dirty="0" smtClean="0">
                <a:sym typeface="Symbol"/>
              </a:rPr>
              <a:t>7,-4   </a:t>
            </a: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ym typeface="Symbol"/>
            </a:endParaRP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3-řešení: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p:	x = 5 – 2k			   A=</a:t>
            </a:r>
            <a:r>
              <a:rPr lang="cs-CZ" sz="2800" dirty="0" smtClean="0">
                <a:sym typeface="Symbol"/>
              </a:rPr>
              <a:t>5, 3</a:t>
            </a:r>
            <a:endParaRPr lang="cs-CZ" sz="2800" dirty="0" smtClean="0"/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	</a:t>
            </a:r>
            <a:r>
              <a:rPr lang="cs-CZ" sz="2800" u="sng" dirty="0" smtClean="0"/>
              <a:t>y = 3 + 4k ;   </a:t>
            </a:r>
            <a:r>
              <a:rPr lang="cs-CZ" sz="2800" u="sng" dirty="0" smtClean="0">
                <a:sym typeface="Wingdings"/>
              </a:rPr>
              <a:t>k</a:t>
            </a:r>
            <a:r>
              <a:rPr lang="cs-CZ" sz="2800" u="sng" dirty="0" smtClean="0">
                <a:sym typeface="Symbol"/>
              </a:rPr>
              <a:t>R</a:t>
            </a:r>
            <a:r>
              <a:rPr lang="cs-CZ" sz="2800" dirty="0" smtClean="0"/>
              <a:t>		   </a:t>
            </a:r>
            <a:r>
              <a:rPr lang="cs-CZ" sz="2800" b="1" dirty="0" err="1" smtClean="0">
                <a:sym typeface="Symbol"/>
              </a:rPr>
              <a:t>u</a:t>
            </a:r>
            <a:r>
              <a:rPr lang="cs-CZ" sz="2800" b="1" baseline="-25000" dirty="0" err="1" smtClean="0">
                <a:sym typeface="Symbol"/>
              </a:rPr>
              <a:t>p</a:t>
            </a:r>
            <a:r>
              <a:rPr lang="cs-CZ" sz="2800" dirty="0" smtClean="0">
                <a:sym typeface="Symbol"/>
              </a:rPr>
              <a:t>=-2, 4</a:t>
            </a:r>
            <a:r>
              <a:rPr lang="cs-CZ" sz="2800" dirty="0" smtClean="0"/>
              <a:t> 	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endParaRPr lang="cs-CZ" sz="2800" dirty="0" smtClean="0">
              <a:sym typeface="Symbol"/>
            </a:endParaRP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Přímky p a q jsou kolmé	      jejich směrové vektory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jsou také kolmé         skalární součin vektorů = 0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	  </a:t>
            </a:r>
            <a:r>
              <a:rPr lang="cs-CZ" sz="2800" b="1" dirty="0" err="1" smtClean="0">
                <a:sym typeface="Symbol"/>
              </a:rPr>
              <a:t>u</a:t>
            </a:r>
            <a:r>
              <a:rPr lang="cs-CZ" sz="2800" b="1" baseline="-25000" dirty="0" err="1" smtClean="0">
                <a:sym typeface="Symbol"/>
              </a:rPr>
              <a:t>q</a:t>
            </a:r>
            <a:r>
              <a:rPr lang="cs-CZ" sz="2800" dirty="0" smtClean="0">
                <a:sym typeface="Symbol"/>
              </a:rPr>
              <a:t>=4;2</a:t>
            </a:r>
            <a:r>
              <a:rPr lang="cs-CZ" sz="2800" dirty="0" smtClean="0"/>
              <a:t> </a:t>
            </a:r>
            <a:r>
              <a:rPr lang="cs-CZ" sz="2800" dirty="0" smtClean="0">
                <a:sym typeface="Symbol"/>
              </a:rPr>
              <a:t> a přímka q prochází bodem Q</a:t>
            </a:r>
            <a:r>
              <a:rPr lang="cs-CZ" sz="2800" dirty="0" smtClean="0"/>
              <a:t>=</a:t>
            </a:r>
            <a:r>
              <a:rPr lang="cs-CZ" sz="2800" dirty="0" smtClean="0">
                <a:sym typeface="Symbol"/>
              </a:rPr>
              <a:t>7,-4   </a:t>
            </a:r>
            <a:endParaRPr lang="cs-CZ" sz="2800" dirty="0" smtClean="0"/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		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q</a:t>
            </a:r>
            <a:r>
              <a:rPr lang="cs-CZ" sz="2800" dirty="0" smtClean="0"/>
              <a:t>:	x = 7 + 4k</a:t>
            </a: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	</a:t>
            </a:r>
            <a:r>
              <a:rPr lang="cs-CZ" sz="2800" u="sng" dirty="0" smtClean="0"/>
              <a:t>y = -4 +2k ;   </a:t>
            </a:r>
            <a:r>
              <a:rPr lang="cs-CZ" sz="2800" u="sng" dirty="0" smtClean="0">
                <a:sym typeface="Wingdings"/>
              </a:rPr>
              <a:t>k</a:t>
            </a:r>
            <a:r>
              <a:rPr lang="cs-CZ" sz="2800" u="sng" dirty="0" smtClean="0">
                <a:sym typeface="Symbol"/>
              </a:rPr>
              <a:t>R</a:t>
            </a:r>
            <a:r>
              <a:rPr lang="cs-CZ" sz="2800" u="sng" dirty="0" smtClean="0"/>
              <a:t>	</a:t>
            </a:r>
            <a:endParaRPr lang="cs-CZ" sz="2800" dirty="0" smtClean="0">
              <a:sym typeface="Symbol"/>
            </a:endParaRPr>
          </a:p>
          <a:p>
            <a:pPr marL="596646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ym typeface="Symbol"/>
              </a:rPr>
              <a:t>		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5286375" y="185737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072063" y="300037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857625" y="3500438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643063" y="400050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379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sz="2200" smtClean="0"/>
              <a:t>Vlastní archiv autora</a:t>
            </a:r>
          </a:p>
          <a:p>
            <a:pPr>
              <a:buFont typeface="Wingdings 2" pitchFamily="18" charset="2"/>
              <a:buNone/>
            </a:pPr>
            <a:endParaRPr lang="cs-CZ" sz="2200" smtClean="0"/>
          </a:p>
          <a:p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>
              <a:buFont typeface="Wingdings 2" pitchFamily="18" charset="2"/>
              <a:buNone/>
            </a:pPr>
            <a:endParaRPr lang="cs-CZ" sz="2200" smtClean="0"/>
          </a:p>
          <a:p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57290" y="4929198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269</TotalTime>
  <Words>387</Words>
  <Application>Microsoft Office PowerPoint</Application>
  <PresentationFormat>Předvádění na obrazovce (4:3)</PresentationFormat>
  <Paragraphs>105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Prezentace aplikace PowerPoint</vt:lpstr>
      <vt:lpstr>Prezentace aplikace PowerPoint</vt:lpstr>
      <vt:lpstr>Analytická geometrie</vt:lpstr>
      <vt:lpstr>Přímka je určena  a) 2 body b)  bodem a směrovým vektorem </vt:lpstr>
      <vt:lpstr>Rovnice         X = A + k.u    kde A=a1, a2;  u=u1, u2 a kR je parametr </vt:lpstr>
      <vt:lpstr>Význam parametru k:</vt:lpstr>
      <vt:lpstr>Příklad 1-zadání:</vt:lpstr>
      <vt:lpstr>Příklad 1-řešení:</vt:lpstr>
      <vt:lpstr>Příklad 2-zadání:</vt:lpstr>
      <vt:lpstr>Příklad 2-řešení:</vt:lpstr>
      <vt:lpstr>Příklad 3-zadání:</vt:lpstr>
      <vt:lpstr>Příklad 3-řešení: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achalupova</cp:lastModifiedBy>
  <cp:revision>38</cp:revision>
  <dcterms:created xsi:type="dcterms:W3CDTF">2012-11-26T18:55:09Z</dcterms:created>
  <dcterms:modified xsi:type="dcterms:W3CDTF">2013-06-20T10:31:58Z</dcterms:modified>
</cp:coreProperties>
</file>