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77" r:id="rId2"/>
    <p:sldId id="278" r:id="rId3"/>
    <p:sldId id="256" r:id="rId4"/>
    <p:sldId id="271" r:id="rId5"/>
    <p:sldId id="273" r:id="rId6"/>
    <p:sldId id="274" r:id="rId7"/>
    <p:sldId id="275" r:id="rId8"/>
    <p:sldId id="279" r:id="rId9"/>
    <p:sldId id="28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5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FC9E2104-8FA1-4D43-9CBE-2D6F8C4F70D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C361A545-880D-4D8B-813C-A3BC9C1609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AD87FBA-182F-49EE-A933-53F67016EBD1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DA46CE6-1F33-42C5-B856-A0F35A48F07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40F2C4-54A5-4A5D-BFAB-45D619BF80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7081-BB75-4149-AF6E-1C6DEE73B48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83707-2DA0-4643-AAB4-FE41777CD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9A9D448-BA5B-40B7-845A-29F92F4C007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4B297BB-640A-4F0F-9094-7B86CB94F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97349-7D94-4216-9930-C53F007A808B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5B5E6C-E03E-4AF3-9290-33A64E7415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B4A525B-D811-46F0-BCF1-B72D14849BA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A979E2-16CB-4430-99EE-2D26C1AE2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9864C-25C8-4E7C-8A74-AABACE7CB98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2CE2D-2325-49C9-84BA-35AE5A73FA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EF8F88-D3BF-4830-919F-5BB472666B1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CA24B16-4383-414A-B12E-6233726CA2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FB14F6E-3AE5-4896-90F9-5E1BF9F5FC4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1639C42-A024-481A-A8E5-C8C7A7CCB6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D1911B-865D-40AC-ABAA-08D9588B880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D785DFC-AC81-4EDE-808E-64042360C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2C63B-4D21-48C8-B9E8-EC58A7ED653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9A7C5-D570-4C4C-89B5-0E1BC08A13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AE54F-2C02-404E-BEBE-553C539AA6F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9B6B4-6A96-4855-A3DF-28F269D60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321ECF-E8B4-42F0-AC78-F547DE7BB0F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FE206F-7DE2-4EA2-B824-2032A25F23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6929E578-241D-4122-BC0D-9B31C9039C46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69B25F4C-5CC6-49DC-BFCC-E8A0426C1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DUM 7 - Parametrická rovnice přímky - prověrka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dirty="0" smtClean="0"/>
              <a:t>sahuje zadání a řešení příkladu k ověření učiva 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o 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parametrické rovnici přímky</a:t>
            </a:r>
            <a:endParaRPr lang="cs-CZ" sz="28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Metodické pokyny:</a:t>
            </a:r>
          </a:p>
          <a:p>
            <a:pPr eaLnBrk="1" hangingPunct="1">
              <a:defRPr/>
            </a:pPr>
            <a:r>
              <a:rPr lang="cs-CZ" sz="2800" dirty="0" smtClean="0"/>
              <a:t>Vyučující může podle svého uvážení zadat řešení úlohy pro jednu až tři skupiny.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Parametrická rovnice přímky -prověrka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– zadání: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Je dán trojúhelník KLM:K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2,1;L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-3,3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M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0,5 . Určete parametrické rovnice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přímek, na nichž leží jeho těžnice.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Skupina A:      těžnice t</a:t>
            </a:r>
            <a:r>
              <a:rPr lang="cs-CZ" baseline="-25000" smtClean="0">
                <a:sym typeface="Symbol" pitchFamily="18" charset="2"/>
              </a:rPr>
              <a:t>m</a:t>
            </a:r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Skupina B:      těžnice t</a:t>
            </a:r>
            <a:r>
              <a:rPr lang="cs-CZ" baseline="-25000" smtClean="0">
                <a:sym typeface="Symbol" pitchFamily="18" charset="2"/>
              </a:rPr>
              <a:t>l</a:t>
            </a:r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Skupina C:      těžnice t</a:t>
            </a:r>
            <a:r>
              <a:rPr lang="cs-CZ" baseline="-25000" smtClean="0">
                <a:sym typeface="Symbol" pitchFamily="18" charset="2"/>
              </a:rPr>
              <a:t>k</a:t>
            </a:r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Řešení příkladu-skupina A: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Těžnice je spojnice vrcholu a středu protější strany  </a:t>
            </a:r>
          </a:p>
          <a:p>
            <a:pPr marL="595313" indent="-514350" eaLnBrk="1" hangingPunct="1"/>
            <a:r>
              <a:rPr lang="cs-CZ" sz="2400" smtClean="0">
                <a:sym typeface="Wingdings" pitchFamily="2" charset="2"/>
              </a:rPr>
              <a:t>vypočítáme souřadnice středu strany KL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Wingdings" pitchFamily="2" charset="2"/>
              </a:rPr>
              <a:t>	S</a:t>
            </a:r>
            <a:r>
              <a:rPr lang="cs-CZ" sz="2400" baseline="-25000" smtClean="0">
                <a:sym typeface="Wingdings" pitchFamily="2" charset="2"/>
              </a:rPr>
              <a:t>KL</a:t>
            </a:r>
            <a:r>
              <a:rPr lang="cs-CZ" sz="2400" smtClean="0">
                <a:sym typeface="Wingdings" pitchFamily="2" charset="2"/>
              </a:rPr>
              <a:t>=</a:t>
            </a:r>
            <a:r>
              <a:rPr lang="cs-CZ" sz="2400" smtClean="0">
                <a:sym typeface="Symbol" pitchFamily="18" charset="2"/>
              </a:rPr>
              <a:t> -0,5; 2 	</a:t>
            </a:r>
          </a:p>
          <a:p>
            <a:pPr marL="595313" indent="-514350" eaLnBrk="1" hangingPunct="1"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 marL="595313" indent="-514350" eaLnBrk="1" hangingPunct="1"/>
            <a:r>
              <a:rPr lang="cs-CZ" sz="2400" smtClean="0">
                <a:sym typeface="Wingdings" pitchFamily="2" charset="2"/>
              </a:rPr>
              <a:t>určíme směrový vektor těžnice,  tj.přímky S</a:t>
            </a:r>
            <a:r>
              <a:rPr lang="cs-CZ" sz="2400" baseline="-25000" smtClean="0">
                <a:sym typeface="Wingdings" pitchFamily="2" charset="2"/>
              </a:rPr>
              <a:t>KL</a:t>
            </a:r>
            <a:r>
              <a:rPr lang="cs-CZ" sz="2400" smtClean="0">
                <a:sym typeface="Wingdings" pitchFamily="2" charset="2"/>
              </a:rPr>
              <a:t>M 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Wingdings" pitchFamily="2" charset="2"/>
              </a:rPr>
              <a:t>	S</a:t>
            </a:r>
            <a:r>
              <a:rPr lang="cs-CZ" sz="2400" baseline="-25000" smtClean="0">
                <a:sym typeface="Wingdings" pitchFamily="2" charset="2"/>
              </a:rPr>
              <a:t>KL</a:t>
            </a:r>
            <a:r>
              <a:rPr lang="cs-CZ" sz="2400" smtClean="0">
                <a:sym typeface="Wingdings" pitchFamily="2" charset="2"/>
              </a:rPr>
              <a:t>-M = </a:t>
            </a:r>
            <a:r>
              <a:rPr lang="cs-CZ" sz="2400" smtClean="0">
                <a:sym typeface="Symbol" pitchFamily="18" charset="2"/>
              </a:rPr>
              <a:t>-0,5; -3 	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b="1" smtClean="0"/>
              <a:t> </a:t>
            </a:r>
            <a:endParaRPr lang="cs-CZ" sz="2400" smtClean="0">
              <a:sym typeface="Wingdings" pitchFamily="2" charset="2"/>
            </a:endParaRPr>
          </a:p>
          <a:p>
            <a:pPr marL="595313" indent="-514350" eaLnBrk="1" hangingPunct="1"/>
            <a:r>
              <a:rPr lang="cs-CZ" sz="2400" smtClean="0">
                <a:sym typeface="Wingdings" pitchFamily="2" charset="2"/>
              </a:rPr>
              <a:t> a zapíšeme rovnice těžnice: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	t</a:t>
            </a:r>
            <a:r>
              <a:rPr lang="cs-CZ" sz="2400" baseline="-25000" smtClean="0">
                <a:sym typeface="Symbol" pitchFamily="18" charset="2"/>
              </a:rPr>
              <a:t>m:</a:t>
            </a:r>
            <a:r>
              <a:rPr lang="cs-CZ" sz="2400" smtClean="0">
                <a:sym typeface="Symbol" pitchFamily="18" charset="2"/>
              </a:rPr>
              <a:t> x=0-0,5k		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     		 y=5-3k; </a:t>
            </a:r>
            <a:r>
              <a:rPr lang="cs-CZ" sz="2400" smtClean="0">
                <a:sym typeface="Wingdings" pitchFamily="2" charset="2"/>
              </a:rPr>
              <a:t>k</a:t>
            </a:r>
            <a:r>
              <a:rPr lang="cs-CZ" sz="2400" smtClean="0">
                <a:sym typeface="Symbol" pitchFamily="18" charset="2"/>
              </a:rPr>
              <a:t>R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Řešení příkladu-skupina B: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Těžnice je spojnice vrcholu a středu protější strany  </a:t>
            </a:r>
          </a:p>
          <a:p>
            <a:pPr marL="595313" indent="-514350" eaLnBrk="1" hangingPunct="1">
              <a:buFont typeface="Wingdings 2" pitchFamily="18" charset="2"/>
              <a:buNone/>
            </a:pPr>
            <a:endParaRPr lang="cs-CZ" sz="2400" b="1" smtClean="0">
              <a:sym typeface="Wingdings" pitchFamily="2" charset="2"/>
            </a:endParaRPr>
          </a:p>
          <a:p>
            <a:pPr marL="595313" indent="-514350" eaLnBrk="1" hangingPunct="1"/>
            <a:r>
              <a:rPr lang="cs-CZ" sz="2400" smtClean="0">
                <a:sym typeface="Wingdings" pitchFamily="2" charset="2"/>
              </a:rPr>
              <a:t>vypočítáme souřadnici střed strany KM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Wingdings" pitchFamily="2" charset="2"/>
              </a:rPr>
              <a:t>	S</a:t>
            </a:r>
            <a:r>
              <a:rPr lang="cs-CZ" sz="2400" baseline="-25000" smtClean="0">
                <a:sym typeface="Wingdings" pitchFamily="2" charset="2"/>
              </a:rPr>
              <a:t>KM</a:t>
            </a:r>
            <a:r>
              <a:rPr lang="cs-CZ" sz="2400" smtClean="0">
                <a:sym typeface="Wingdings" pitchFamily="2" charset="2"/>
              </a:rPr>
              <a:t>=</a:t>
            </a:r>
            <a:r>
              <a:rPr lang="cs-CZ" sz="2400" smtClean="0">
                <a:sym typeface="Symbol" pitchFamily="18" charset="2"/>
              </a:rPr>
              <a:t> 1; 3</a:t>
            </a:r>
          </a:p>
          <a:p>
            <a:pPr marL="595313" indent="-514350" eaLnBrk="1" hangingPunct="1"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 marL="595313" indent="-514350" eaLnBrk="1" hangingPunct="1"/>
            <a:r>
              <a:rPr lang="cs-CZ" sz="2400" smtClean="0">
                <a:sym typeface="Wingdings" pitchFamily="2" charset="2"/>
              </a:rPr>
              <a:t>určíme směrový vektor těžnice </a:t>
            </a:r>
            <a:r>
              <a:rPr lang="cs-CZ" sz="2400" smtClean="0">
                <a:sym typeface="Symbol" pitchFamily="18" charset="2"/>
              </a:rPr>
              <a:t> </a:t>
            </a:r>
            <a:r>
              <a:rPr lang="cs-CZ" sz="2400" smtClean="0">
                <a:sym typeface="Wingdings" pitchFamily="2" charset="2"/>
              </a:rPr>
              <a:t>S</a:t>
            </a:r>
            <a:r>
              <a:rPr lang="cs-CZ" sz="2400" baseline="-25000" smtClean="0">
                <a:sym typeface="Wingdings" pitchFamily="2" charset="2"/>
              </a:rPr>
              <a:t>KM</a:t>
            </a:r>
            <a:r>
              <a:rPr lang="cs-CZ" sz="2400" smtClean="0">
                <a:sym typeface="Wingdings" pitchFamily="2" charset="2"/>
              </a:rPr>
              <a:t>L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	 </a:t>
            </a:r>
            <a:r>
              <a:rPr lang="cs-CZ" sz="2400" smtClean="0">
                <a:sym typeface="Wingdings" pitchFamily="2" charset="2"/>
              </a:rPr>
              <a:t>S</a:t>
            </a:r>
            <a:r>
              <a:rPr lang="cs-CZ" sz="2400" baseline="-25000" smtClean="0">
                <a:sym typeface="Wingdings" pitchFamily="2" charset="2"/>
              </a:rPr>
              <a:t>KM</a:t>
            </a:r>
            <a:r>
              <a:rPr lang="cs-CZ" sz="2400" smtClean="0">
                <a:sym typeface="Wingdings" pitchFamily="2" charset="2"/>
              </a:rPr>
              <a:t>-L=</a:t>
            </a:r>
            <a:r>
              <a:rPr lang="cs-CZ" sz="2400" b="1" smtClean="0"/>
              <a:t> </a:t>
            </a:r>
            <a:r>
              <a:rPr lang="cs-CZ" sz="2400" smtClean="0">
                <a:sym typeface="Symbol" pitchFamily="18" charset="2"/>
              </a:rPr>
              <a:t>4; 0</a:t>
            </a:r>
            <a:r>
              <a:rPr lang="cs-CZ" sz="2400" b="1" smtClean="0"/>
              <a:t> 	</a:t>
            </a:r>
            <a:endParaRPr lang="cs-CZ" sz="2400" smtClean="0">
              <a:sym typeface="Symbol" pitchFamily="18" charset="2"/>
            </a:endParaRP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b="1" smtClean="0"/>
              <a:t> </a:t>
            </a:r>
            <a:endParaRPr lang="cs-CZ" sz="2400" smtClean="0">
              <a:sym typeface="Wingdings" pitchFamily="2" charset="2"/>
            </a:endParaRPr>
          </a:p>
          <a:p>
            <a:pPr marL="595313" indent="-514350" eaLnBrk="1" hangingPunct="1"/>
            <a:r>
              <a:rPr lang="cs-CZ" sz="2400" smtClean="0">
                <a:sym typeface="Wingdings" pitchFamily="2" charset="2"/>
              </a:rPr>
              <a:t> a zapíšeme rovnici těžnice: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		t</a:t>
            </a:r>
            <a:r>
              <a:rPr lang="cs-CZ" sz="2400" baseline="-25000" smtClean="0">
                <a:sym typeface="Symbol" pitchFamily="18" charset="2"/>
              </a:rPr>
              <a:t>l:</a:t>
            </a:r>
            <a:r>
              <a:rPr lang="cs-CZ" sz="2400" smtClean="0">
                <a:sym typeface="Symbol" pitchFamily="18" charset="2"/>
              </a:rPr>
              <a:t>  x =-3+4k	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		    y = 3;  </a:t>
            </a:r>
            <a:r>
              <a:rPr lang="cs-CZ" sz="2400" smtClean="0">
                <a:sym typeface="Wingdings" pitchFamily="2" charset="2"/>
              </a:rPr>
              <a:t>k</a:t>
            </a:r>
            <a:r>
              <a:rPr lang="cs-CZ" sz="2400" smtClean="0">
                <a:sym typeface="Symbol" pitchFamily="18" charset="2"/>
              </a:rPr>
              <a:t>R 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Řešení příkladu-skupina C: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Těžnice je spojnice vrcholu a středu protější strany  </a:t>
            </a:r>
          </a:p>
          <a:p>
            <a:pPr marL="595313" indent="-514350" eaLnBrk="1" hangingPunct="1">
              <a:buFont typeface="Wingdings 2" pitchFamily="18" charset="2"/>
              <a:buNone/>
            </a:pPr>
            <a:endParaRPr lang="cs-CZ" sz="2400" b="1" smtClean="0">
              <a:sym typeface="Wingdings" pitchFamily="2" charset="2"/>
            </a:endParaRPr>
          </a:p>
          <a:p>
            <a:pPr marL="595313" indent="-514350" eaLnBrk="1" hangingPunct="1"/>
            <a:r>
              <a:rPr lang="cs-CZ" sz="2400" smtClean="0">
                <a:sym typeface="Wingdings" pitchFamily="2" charset="2"/>
              </a:rPr>
              <a:t>vypočítáme souřadnice střed strany LM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Wingdings" pitchFamily="2" charset="2"/>
              </a:rPr>
              <a:t>	S</a:t>
            </a:r>
            <a:r>
              <a:rPr lang="cs-CZ" sz="2400" baseline="-25000" smtClean="0">
                <a:sym typeface="Wingdings" pitchFamily="2" charset="2"/>
              </a:rPr>
              <a:t>LM</a:t>
            </a:r>
            <a:r>
              <a:rPr lang="cs-CZ" sz="2400" smtClean="0">
                <a:sym typeface="Wingdings" pitchFamily="2" charset="2"/>
              </a:rPr>
              <a:t>=</a:t>
            </a:r>
            <a:r>
              <a:rPr lang="cs-CZ" sz="2400" smtClean="0">
                <a:sym typeface="Symbol" pitchFamily="18" charset="2"/>
              </a:rPr>
              <a:t> -1,5; 4 </a:t>
            </a:r>
          </a:p>
          <a:p>
            <a:pPr marL="595313" indent="-514350" eaLnBrk="1" hangingPunct="1"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 marL="595313" indent="-514350" eaLnBrk="1" hangingPunct="1"/>
            <a:r>
              <a:rPr lang="cs-CZ" sz="2400" smtClean="0">
                <a:sym typeface="Wingdings" pitchFamily="2" charset="2"/>
              </a:rPr>
              <a:t>určíme směrový vektor těžnice S</a:t>
            </a:r>
            <a:r>
              <a:rPr lang="cs-CZ" sz="2400" baseline="-25000" smtClean="0">
                <a:sym typeface="Wingdings" pitchFamily="2" charset="2"/>
              </a:rPr>
              <a:t>LM </a:t>
            </a:r>
            <a:r>
              <a:rPr lang="cs-CZ" sz="2400" smtClean="0">
                <a:sym typeface="Wingdings" pitchFamily="2" charset="2"/>
              </a:rPr>
              <a:t>K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Wingdings" pitchFamily="2" charset="2"/>
              </a:rPr>
              <a:t>	S</a:t>
            </a:r>
            <a:r>
              <a:rPr lang="cs-CZ" sz="2400" baseline="-25000" smtClean="0">
                <a:sym typeface="Wingdings" pitchFamily="2" charset="2"/>
              </a:rPr>
              <a:t>LM </a:t>
            </a:r>
            <a:r>
              <a:rPr lang="cs-CZ" sz="2400" smtClean="0">
                <a:sym typeface="Wingdings" pitchFamily="2" charset="2"/>
              </a:rPr>
              <a:t>–K=</a:t>
            </a:r>
            <a:r>
              <a:rPr lang="cs-CZ" sz="2400" smtClean="0">
                <a:sym typeface="Symbol" pitchFamily="18" charset="2"/>
              </a:rPr>
              <a:t>-3,5; 3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b="1" smtClean="0"/>
              <a:t> </a:t>
            </a:r>
            <a:endParaRPr lang="cs-CZ" sz="2400" smtClean="0">
              <a:sym typeface="Wingdings" pitchFamily="2" charset="2"/>
            </a:endParaRPr>
          </a:p>
          <a:p>
            <a:pPr marL="595313" indent="-514350" eaLnBrk="1" hangingPunct="1"/>
            <a:r>
              <a:rPr lang="cs-CZ" sz="2400" smtClean="0">
                <a:sym typeface="Wingdings" pitchFamily="2" charset="2"/>
              </a:rPr>
              <a:t> a zapíšeme rovnice těžnice: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	 t</a:t>
            </a:r>
            <a:r>
              <a:rPr lang="cs-CZ" sz="2400" baseline="-25000" smtClean="0">
                <a:sym typeface="Symbol" pitchFamily="18" charset="2"/>
              </a:rPr>
              <a:t>k:</a:t>
            </a:r>
            <a:r>
              <a:rPr lang="cs-CZ" sz="2400" smtClean="0">
                <a:sym typeface="Symbol" pitchFamily="18" charset="2"/>
              </a:rPr>
              <a:t> x = 2 - 3,5k</a:t>
            </a:r>
          </a:p>
          <a:p>
            <a:pPr marL="595313" indent="-514350" eaLnBrk="1" hangingPunct="1"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	     y = 1 + 3k;  </a:t>
            </a:r>
            <a:r>
              <a:rPr lang="cs-CZ" sz="2400" smtClean="0">
                <a:sym typeface="Wingdings" pitchFamily="2" charset="2"/>
              </a:rPr>
              <a:t>k</a:t>
            </a:r>
            <a:r>
              <a:rPr lang="cs-CZ" sz="2400" smtClean="0">
                <a:sym typeface="Symbol" pitchFamily="18" charset="2"/>
              </a:rPr>
              <a:t>R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867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4929198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272</Words>
  <Application>Microsoft Office PowerPoint</Application>
  <PresentationFormat>Předvádění na obrazovce (4:3)</PresentationFormat>
  <Paragraphs>77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Snímek 2</vt:lpstr>
      <vt:lpstr>Analytická geometrie</vt:lpstr>
      <vt:lpstr>Příklad – zadání:</vt:lpstr>
      <vt:lpstr>Řešení příkladu-skupina A:</vt:lpstr>
      <vt:lpstr>Řešení příkladu-skupina B:</vt:lpstr>
      <vt:lpstr>Řešení příkladu-skupina C: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44</cp:revision>
  <dcterms:created xsi:type="dcterms:W3CDTF">2012-11-26T18:55:09Z</dcterms:created>
  <dcterms:modified xsi:type="dcterms:W3CDTF">2013-04-22T05:03:12Z</dcterms:modified>
</cp:coreProperties>
</file>