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6" r:id="rId2"/>
    <p:sldId id="267" r:id="rId3"/>
    <p:sldId id="256" r:id="rId4"/>
    <p:sldId id="257" r:id="rId5"/>
    <p:sldId id="259" r:id="rId6"/>
    <p:sldId id="260" r:id="rId7"/>
    <p:sldId id="263" r:id="rId8"/>
    <p:sldId id="261" r:id="rId9"/>
    <p:sldId id="262" r:id="rId10"/>
    <p:sldId id="270" r:id="rId11"/>
    <p:sldId id="269" r:id="rId12"/>
    <p:sldId id="268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7" autoAdjust="0"/>
    <p:restoredTop sz="94660"/>
  </p:normalViewPr>
  <p:slideViewPr>
    <p:cSldViewPr>
      <p:cViewPr varScale="1">
        <p:scale>
          <a:sx n="62" d="100"/>
          <a:sy n="62" d="100"/>
        </p:scale>
        <p:origin x="-5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C29D44F-FE43-4BBF-BE10-E0F8893CB4A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BDF0D7A-FBBF-4462-87E0-51289B023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11F520-83A0-490D-B160-730E87597BE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C23844-CD82-4364-AE3C-7490EFA3DEE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4CCC6E-D728-41E6-8F57-7A8C28B1CE7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5F8372-F142-4B46-A50B-F1263C2AD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3D8CE-A1D2-4E65-AED3-97F27DFBBFD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23ABA-DDEE-4EB6-8736-D97EB357CA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F2B228-9176-4D8B-8EB8-B5C38032CE8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56EB2A-1ECC-4AE3-837A-399763F64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2EB5B-6762-4EE5-AE5F-25822B065B1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D4174-423E-47C6-9FDE-29D8C28B7C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F7FA6F-3686-4D3E-BF89-6334DDB1F98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BE23B9D-6B38-471D-A657-F98A4D6B6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C3689-1FB6-4BB6-AF73-C370BACD4D3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0068-B955-44FD-B78C-813682DDD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BC315E-DF43-45E7-9BF4-D5443BCBD63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08077E-70D9-44B4-923A-1C31D5D7B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5BA209-8EB4-4CB2-9696-96C088BA8CF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722B17-FEA8-4D47-8B4E-4A6741C546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B8F880-AE0B-4DF3-A4D4-394F47A68B1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D731CE-199E-4133-94EC-593832015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0A489-1C7D-4111-8262-B263F9F4C5B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E1DA7-001E-475A-AD17-2C8FBD479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AC3A-F104-466F-9D45-09BDA64E8E1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A9271-B2CE-4725-8FD1-5AC7D615F0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5432FD-55E4-4FEE-B784-F21900A1AEF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AA53C3-51DA-4EAB-95DB-94565D332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9465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AE6D467-F960-448A-9BB3-0A06F319CC0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10FC7B47-F52A-40A1-93AA-6CC01F102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DUM 8 - Obecná rovnice přímky - výklad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odvození obecné rovnice přímky 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daného učiva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Metodické pokyny: </a:t>
            </a:r>
            <a:r>
              <a:rPr lang="cs-CZ" sz="2800" dirty="0" smtClean="0"/>
              <a:t>výukový materiál pro hlavní část hodiny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Obecná rovnice přímky - výklad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857750" y="3214688"/>
          <a:ext cx="1782763" cy="1143000"/>
        </p:xfrm>
        <a:graphic>
          <a:graphicData uri="http://schemas.openxmlformats.org/presentationml/2006/ole">
            <p:oleObj spid="_x0000_s1027" name="Rovnice" r:id="rId3" imgW="672840" imgH="431640" progId="Equation.3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7970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Obecnou rovnici přímky lze odvodit různými způsoby, </a:t>
            </a:r>
            <a:r>
              <a:rPr lang="cs-CZ" sz="3600" dirty="0" err="1" smtClean="0">
                <a:solidFill>
                  <a:schemeClr val="tx2">
                    <a:satMod val="130000"/>
                  </a:schemeClr>
                </a:solidFill>
              </a:rPr>
              <a:t>např.vyloučením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 parametru z parametrické rovnice: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857750" y="2143125"/>
          <a:ext cx="1681163" cy="1143000"/>
        </p:xfrm>
        <a:graphic>
          <a:graphicData uri="http://schemas.openxmlformats.org/presentationml/2006/ole">
            <p:oleObj spid="_x0000_s1026" name="Rovnice" r:id="rId4" imgW="634680" imgH="431640" progId="Equation.3">
              <p:embed/>
            </p:oleObj>
          </a:graphicData>
        </a:graphic>
      </p:graphicFrame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1643063" y="2357438"/>
          <a:ext cx="1928812" cy="585787"/>
        </p:xfrm>
        <a:graphic>
          <a:graphicData uri="http://schemas.openxmlformats.org/presentationml/2006/ole">
            <p:oleObj spid="_x0000_s1032" name="Rovnice" r:id="rId5" imgW="711000" imgH="215640" progId="Equation.3">
              <p:embed/>
            </p:oleObj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1643063" y="3500438"/>
          <a:ext cx="2066925" cy="585787"/>
        </p:xfrm>
        <a:graphic>
          <a:graphicData uri="http://schemas.openxmlformats.org/presentationml/2006/ole">
            <p:oleObj spid="_x0000_s1033" name="Rovnice" r:id="rId6" imgW="761760" imgH="215640" progId="Equation.3">
              <p:embed/>
            </p:oleObj>
          </a:graphicData>
        </a:graphic>
      </p:graphicFrame>
      <p:sp>
        <p:nvSpPr>
          <p:cNvPr id="14" name="Šipka doprava 13"/>
          <p:cNvSpPr/>
          <p:nvPr/>
        </p:nvSpPr>
        <p:spPr>
          <a:xfrm>
            <a:off x="4000496" y="2643182"/>
            <a:ext cx="500063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000500" y="3643313"/>
            <a:ext cx="500063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000500" y="4786313"/>
            <a:ext cx="500063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034" name="Object 10"/>
          <p:cNvGraphicFramePr>
            <a:graphicFrameLocks noChangeAspect="1"/>
          </p:cNvGraphicFramePr>
          <p:nvPr/>
        </p:nvGraphicFramePr>
        <p:xfrm>
          <a:off x="2408238" y="4694238"/>
          <a:ext cx="965200" cy="482600"/>
        </p:xfrm>
        <a:graphic>
          <a:graphicData uri="http://schemas.openxmlformats.org/presentationml/2006/ole">
            <p:oleObj spid="_x0000_s1034" name="Rovnice" r:id="rId7" imgW="355320" imgH="177480" progId="Equation.3">
              <p:embed/>
            </p:oleObj>
          </a:graphicData>
        </a:graphic>
      </p:graphicFrame>
      <p:graphicFrame>
        <p:nvGraphicFramePr>
          <p:cNvPr id="1035" name="Object 11"/>
          <p:cNvGraphicFramePr>
            <a:graphicFrameLocks noChangeAspect="1"/>
          </p:cNvGraphicFramePr>
          <p:nvPr/>
        </p:nvGraphicFramePr>
        <p:xfrm>
          <a:off x="5143500" y="4429125"/>
          <a:ext cx="2363788" cy="1071563"/>
        </p:xfrm>
        <a:graphic>
          <a:graphicData uri="http://schemas.openxmlformats.org/presentationml/2006/ole">
            <p:oleObj spid="_x0000_s1035" name="Rovnice" r:id="rId8" imgW="9522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chemeClr val="tx2">
                    <a:satMod val="130000"/>
                  </a:schemeClr>
                </a:solidFill>
              </a:rPr>
              <a:t>Po úpravě:</a:t>
            </a:r>
            <a:endParaRPr lang="cs-CZ" sz="3600" u="sng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>
            <p:ph idx="1"/>
          </p:nvPr>
        </p:nvGraphicFramePr>
        <p:xfrm>
          <a:off x="1571625" y="1428750"/>
          <a:ext cx="2363788" cy="1071563"/>
        </p:xfrm>
        <a:graphic>
          <a:graphicData uri="http://schemas.openxmlformats.org/presentationml/2006/ole">
            <p:oleObj spid="_x0000_s3074" name="Rovnice" r:id="rId3" imgW="952200" imgH="43164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rot="5400000">
            <a:off x="4357688" y="1643063"/>
            <a:ext cx="500062" cy="2143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929188" y="1571625"/>
          <a:ext cx="785812" cy="571500"/>
        </p:xfrm>
        <a:graphic>
          <a:graphicData uri="http://schemas.openxmlformats.org/presentationml/2006/ole">
            <p:oleObj spid="_x0000_s3075" name="Rovnice" r:id="rId4" imgW="368280" imgH="21564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357313" y="2571750"/>
          <a:ext cx="4276725" cy="679450"/>
        </p:xfrm>
        <a:graphic>
          <a:graphicData uri="http://schemas.openxmlformats.org/presentationml/2006/ole">
            <p:oleObj spid="_x0000_s3076" name="Rovnice" r:id="rId5" imgW="1358640" imgH="21564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1357313" y="3286125"/>
          <a:ext cx="4995862" cy="679450"/>
        </p:xfrm>
        <a:graphic>
          <a:graphicData uri="http://schemas.openxmlformats.org/presentationml/2006/ole">
            <p:oleObj spid="_x0000_s3077" name="Rovnice" r:id="rId6" imgW="1587240" imgH="21564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1357313" y="4071938"/>
          <a:ext cx="3197225" cy="679450"/>
        </p:xfrm>
        <a:graphic>
          <a:graphicData uri="http://schemas.openxmlformats.org/presentationml/2006/ole">
            <p:oleObj spid="_x0000_s3078" name="Rovnice" r:id="rId7" imgW="1015920" imgH="21564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1357313" y="5000625"/>
          <a:ext cx="3071812" cy="692150"/>
        </p:xfrm>
        <a:graphic>
          <a:graphicData uri="http://schemas.openxmlformats.org/presentationml/2006/ole">
            <p:oleObj spid="_x0000_s3079" name="Rovnice" r:id="rId8" imgW="9014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500188" y="1071563"/>
          <a:ext cx="3071812" cy="692150"/>
        </p:xfrm>
        <a:graphic>
          <a:graphicData uri="http://schemas.openxmlformats.org/presentationml/2006/ole">
            <p:oleObj spid="_x0000_s5122" name="Rovnice" r:id="rId4" imgW="901440" imgH="203040" progId="Equation.3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7762" cy="2286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Obecná rovnice přímky je rovnice </a:t>
            </a:r>
            <a:b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                         , kde aspoň jedno z     čísel a, b je různé od nuly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5129" name="Zástupný symbol pro obsah 6"/>
          <p:cNvSpPr>
            <a:spLocks noGrp="1"/>
          </p:cNvSpPr>
          <p:nvPr>
            <p:ph idx="1"/>
          </p:nvPr>
        </p:nvSpPr>
        <p:spPr>
          <a:xfrm>
            <a:off x="1435100" y="2714625"/>
            <a:ext cx="7499350" cy="35337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…směrový vektor přímky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…normálový vektor přímky</a:t>
            </a:r>
          </a:p>
        </p:txBody>
      </p:sp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1428750" y="2714625"/>
          <a:ext cx="1857375" cy="584200"/>
        </p:xfrm>
        <a:graphic>
          <a:graphicData uri="http://schemas.openxmlformats.org/presentationml/2006/ole">
            <p:oleObj spid="_x0000_s5125" name="Rovnice" r:id="rId5" imgW="685800" imgH="21564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1398588" y="3357563"/>
          <a:ext cx="2062162" cy="584200"/>
        </p:xfrm>
        <a:graphic>
          <a:graphicData uri="http://schemas.openxmlformats.org/presentationml/2006/ole">
            <p:oleObj spid="_x0000_s5126" name="Rovnice" r:id="rId6" imgW="761760" imgH="215640" progId="Equation.3">
              <p:embed/>
            </p:oleObj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1500188" y="4143375"/>
          <a:ext cx="3265487" cy="584200"/>
        </p:xfrm>
        <a:graphic>
          <a:graphicData uri="http://schemas.openxmlformats.org/presentationml/2006/ole">
            <p:oleObj spid="_x0000_s5127" name="Rovnice" r:id="rId7" imgW="120636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1-zadání: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Napište obecnou rovnici přímky AB, je-li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dáno:        A=</a:t>
            </a:r>
            <a:r>
              <a:rPr lang="cs-CZ" smtClean="0">
                <a:sym typeface="Symbol" pitchFamily="18" charset="2"/>
              </a:rPr>
              <a:t>3,7;  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-2, 1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244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400" b="1" dirty="0" smtClean="0"/>
              <a:t>Přímka AB je určena body   A=</a:t>
            </a:r>
            <a:r>
              <a:rPr lang="cs-CZ" sz="2400" b="1" dirty="0" smtClean="0">
                <a:sym typeface="Symbol" pitchFamily="18" charset="2"/>
              </a:rPr>
              <a:t>3,7;   B</a:t>
            </a:r>
            <a:r>
              <a:rPr lang="cs-CZ" sz="2400" b="1" dirty="0" smtClean="0"/>
              <a:t>=</a:t>
            </a:r>
            <a:r>
              <a:rPr lang="cs-CZ" sz="2400" b="1" dirty="0" smtClean="0">
                <a:sym typeface="Symbol" pitchFamily="18" charset="2"/>
              </a:rPr>
              <a:t>-2, 1 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u </a:t>
            </a:r>
            <a:r>
              <a:rPr lang="cs-CZ" sz="2800" dirty="0" smtClean="0">
                <a:sym typeface="Symbol" pitchFamily="18" charset="2"/>
              </a:rPr>
              <a:t>= B-A = -5, -6        </a:t>
            </a:r>
            <a:r>
              <a:rPr lang="cs-CZ" sz="2800" b="1" dirty="0" smtClean="0">
                <a:sym typeface="Symbol" pitchFamily="18" charset="2"/>
              </a:rPr>
              <a:t>n </a:t>
            </a:r>
            <a:r>
              <a:rPr lang="cs-CZ" sz="2800" dirty="0" smtClean="0">
                <a:sym typeface="Symbol" pitchFamily="18" charset="2"/>
              </a:rPr>
              <a:t>= 6,-5 = a,b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err="1" smtClean="0">
                <a:sym typeface="Symbol" pitchFamily="18" charset="2"/>
              </a:rPr>
              <a:t>př.AB</a:t>
            </a:r>
            <a:r>
              <a:rPr lang="cs-CZ" sz="2800" dirty="0" smtClean="0">
                <a:sym typeface="Symbol" pitchFamily="18" charset="2"/>
              </a:rPr>
              <a:t> má rovnici:  	6x-5y+c=0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Souřadnice bodu A (nebo B) splňují rovnici,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dosadíme a určíme c: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6.3-5.7+c=0            18-35+c=0          c=17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400" u="sng" dirty="0" smtClean="0">
                <a:sym typeface="Symbol" pitchFamily="18" charset="2"/>
              </a:rPr>
              <a:t>Závěr</a:t>
            </a:r>
            <a:r>
              <a:rPr lang="cs-CZ" sz="2400" dirty="0" smtClean="0">
                <a:sym typeface="Symbol" pitchFamily="18" charset="2"/>
              </a:rPr>
              <a:t>: </a:t>
            </a:r>
            <a:r>
              <a:rPr lang="cs-CZ" sz="2400" b="1" dirty="0" smtClean="0">
                <a:sym typeface="Symbol" pitchFamily="18" charset="2"/>
              </a:rPr>
              <a:t>přímka AB má obecnou rovnici:  </a:t>
            </a:r>
            <a:r>
              <a:rPr lang="cs-CZ" sz="2400" b="1" u="sng" dirty="0" smtClean="0">
                <a:sym typeface="Symbol" pitchFamily="18" charset="2"/>
              </a:rPr>
              <a:t>6x-5y+17=0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</a:t>
            </a: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4284663" y="249237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572375" y="250031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714750" y="492918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429375" y="4929188"/>
            <a:ext cx="357188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286750" y="157162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66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66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1-jiný způsob 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b="1" dirty="0" smtClean="0"/>
              <a:t>Přímka AB je určena body   A=</a:t>
            </a:r>
            <a:r>
              <a:rPr lang="cs-CZ" sz="2400" b="1" dirty="0" smtClean="0">
                <a:sym typeface="Symbol" pitchFamily="18" charset="2"/>
              </a:rPr>
              <a:t>3,7;   B</a:t>
            </a:r>
            <a:r>
              <a:rPr lang="cs-CZ" sz="2400" b="1" dirty="0" smtClean="0"/>
              <a:t>=</a:t>
            </a:r>
            <a:r>
              <a:rPr lang="cs-CZ" sz="2400" b="1" dirty="0" smtClean="0">
                <a:sym typeface="Symbol" pitchFamily="18" charset="2"/>
              </a:rPr>
              <a:t>-2, 1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400" b="1" dirty="0" smtClean="0">
              <a:sym typeface="Symbol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ym typeface="Symbol"/>
              </a:rPr>
              <a:t>u </a:t>
            </a:r>
            <a:r>
              <a:rPr lang="cs-CZ" sz="2800" dirty="0" smtClean="0">
                <a:sym typeface="Symbol"/>
              </a:rPr>
              <a:t>= B-A = -5, -6           parametrická rovnice je:</a:t>
            </a:r>
          </a:p>
          <a:p>
            <a:pPr marL="596646" indent="-51435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x = 3 - 5k      /.6</a:t>
            </a:r>
          </a:p>
          <a:p>
            <a:pPr marL="596646" indent="-51435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u="sng" dirty="0" smtClean="0"/>
              <a:t>y = 7 - 6k </a:t>
            </a:r>
            <a:r>
              <a:rPr lang="cs-CZ" sz="2800" dirty="0" smtClean="0"/>
              <a:t>	/.(-5)</a:t>
            </a:r>
            <a:endParaRPr lang="cs-CZ" sz="2800" dirty="0" smtClean="0">
              <a:sym typeface="Symbol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 6x = 18 - 30k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u="sng" dirty="0" smtClean="0"/>
              <a:t>-5y = -35+30k</a:t>
            </a:r>
            <a:r>
              <a:rPr lang="cs-CZ" sz="2800" dirty="0" smtClean="0"/>
              <a:t>     sečteme rovnice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	        	        (vyloučíme  parametr)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 6x-5y=-17                 </a:t>
            </a:r>
            <a:r>
              <a:rPr lang="cs-CZ" sz="2800" b="1" u="sng" dirty="0" smtClean="0"/>
              <a:t>6x-5y+17=0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4500563" y="250031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786188" y="557212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215313" y="157162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 2-zadání: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Napište obecnou rovnici přímky p, která je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rovnoběžná s přímkou AB (A=</a:t>
            </a:r>
            <a:r>
              <a:rPr lang="cs-CZ" sz="3000" smtClean="0">
                <a:sym typeface="Symbol" pitchFamily="18" charset="2"/>
              </a:rPr>
              <a:t>3,7; B</a:t>
            </a:r>
            <a:r>
              <a:rPr lang="cs-CZ" sz="3000" smtClean="0"/>
              <a:t>=</a:t>
            </a:r>
            <a:r>
              <a:rPr lang="cs-CZ" sz="3000" smtClean="0">
                <a:sym typeface="Symbol" pitchFamily="18" charset="2"/>
              </a:rPr>
              <a:t>-2, 1)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a prochází bodem  P =</a:t>
            </a:r>
            <a:r>
              <a:rPr lang="cs-CZ" sz="3000" smtClean="0">
                <a:sym typeface="Symbol" pitchFamily="18" charset="2"/>
              </a:rPr>
              <a:t>4,5.</a:t>
            </a: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  </a:t>
            </a:r>
            <a:endParaRPr lang="cs-CZ" sz="30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244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Přímka AB je určena body A=</a:t>
            </a:r>
            <a:r>
              <a:rPr lang="cs-CZ" sz="2800" dirty="0" smtClean="0">
                <a:sym typeface="Symbol" pitchFamily="18" charset="2"/>
              </a:rPr>
              <a:t>3,7;  B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 pitchFamily="18" charset="2"/>
              </a:rPr>
              <a:t>-2,1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má obecnou rovnici:  </a:t>
            </a:r>
            <a:r>
              <a:rPr lang="cs-CZ" sz="2800" b="1" u="sng" dirty="0" smtClean="0">
                <a:sym typeface="Symbol" pitchFamily="18" charset="2"/>
              </a:rPr>
              <a:t>6x-5y+17=0 </a:t>
            </a:r>
            <a:r>
              <a:rPr lang="cs-CZ" sz="2800" dirty="0" smtClean="0">
                <a:sym typeface="Symbol" pitchFamily="18" charset="2"/>
              </a:rPr>
              <a:t>(viz příklad 1)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Přímka p je s ní rovnoběžná	  má stejný </a:t>
            </a:r>
            <a:r>
              <a:rPr lang="cs-CZ" sz="2800" dirty="0" err="1" smtClean="0">
                <a:sym typeface="Symbol" pitchFamily="18" charset="2"/>
              </a:rPr>
              <a:t>normá</a:t>
            </a:r>
            <a:r>
              <a:rPr lang="cs-CZ" sz="2800" dirty="0" smtClean="0">
                <a:sym typeface="Symbol" pitchFamily="18" charset="2"/>
              </a:rPr>
              <a:t>-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err="1" smtClean="0">
                <a:sym typeface="Symbol" pitchFamily="18" charset="2"/>
              </a:rPr>
              <a:t>lový</a:t>
            </a:r>
            <a:r>
              <a:rPr lang="cs-CZ" sz="2800" dirty="0" smtClean="0">
                <a:sym typeface="Symbol" pitchFamily="18" charset="2"/>
              </a:rPr>
              <a:t> vektor </a:t>
            </a:r>
            <a:r>
              <a:rPr lang="cs-CZ" sz="2800" b="1" dirty="0" smtClean="0">
                <a:sym typeface="Symbol" pitchFamily="18" charset="2"/>
              </a:rPr>
              <a:t>n </a:t>
            </a:r>
            <a:r>
              <a:rPr lang="cs-CZ" sz="2800" dirty="0" smtClean="0">
                <a:sym typeface="Symbol" pitchFamily="18" charset="2"/>
              </a:rPr>
              <a:t>= 6,-5 = a,b, ale prochází bodem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P=</a:t>
            </a:r>
            <a:r>
              <a:rPr lang="cs-CZ" sz="2800" dirty="0" smtClean="0">
                <a:sym typeface="Symbol" pitchFamily="18" charset="2"/>
              </a:rPr>
              <a:t>4,5 	     p má rovnici:     6x-5y+c=0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 leží na p        určíme c:    6.4-5.5+c=0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24-25+c=0            -1+c=0           c=1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>
                <a:sym typeface="Symbol" pitchFamily="18" charset="2"/>
              </a:rPr>
              <a:t>Závěr</a:t>
            </a:r>
            <a:r>
              <a:rPr lang="cs-CZ" sz="2600" u="sng" dirty="0" smtClean="0">
                <a:sym typeface="Symbol" pitchFamily="18" charset="2"/>
              </a:rPr>
              <a:t>: přímka p má obecnou rovnici: </a:t>
            </a:r>
            <a:r>
              <a:rPr lang="cs-CZ" sz="2600" b="1" u="sng" dirty="0" smtClean="0">
                <a:sym typeface="Symbol" pitchFamily="18" charset="2"/>
              </a:rPr>
              <a:t>6x-5y+17=0</a:t>
            </a:r>
            <a:endParaRPr lang="cs-CZ" sz="2600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</a:t>
            </a: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715000" y="307181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786688" y="45720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143250" y="407193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14688" y="464343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072438" y="1643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571875" y="5072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786438" y="5072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96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96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 3-zadání: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Napište obecnou rovnici přímky p, která je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kolmá k přímce AB (A=</a:t>
            </a:r>
            <a:r>
              <a:rPr lang="cs-CZ" sz="3000" smtClean="0">
                <a:sym typeface="Symbol" pitchFamily="18" charset="2"/>
              </a:rPr>
              <a:t>3,7; B</a:t>
            </a:r>
            <a:r>
              <a:rPr lang="cs-CZ" sz="3000" smtClean="0"/>
              <a:t>=</a:t>
            </a:r>
            <a:r>
              <a:rPr lang="cs-CZ" sz="3000" smtClean="0">
                <a:sym typeface="Symbol" pitchFamily="18" charset="2"/>
              </a:rPr>
              <a:t>-2, 1)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a prochází bodem  P =</a:t>
            </a:r>
            <a:r>
              <a:rPr lang="cs-CZ" sz="3000" smtClean="0">
                <a:sym typeface="Symbol" pitchFamily="18" charset="2"/>
              </a:rPr>
              <a:t>4,5.</a:t>
            </a: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  </a:t>
            </a:r>
            <a:endParaRPr lang="cs-CZ" sz="30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244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Přímka AB je určena body A=</a:t>
            </a:r>
            <a:r>
              <a:rPr lang="cs-CZ" sz="2800" dirty="0" smtClean="0">
                <a:sym typeface="Symbol" pitchFamily="18" charset="2"/>
              </a:rPr>
              <a:t>3,7;  B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 pitchFamily="18" charset="2"/>
              </a:rPr>
              <a:t>-2,1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má obecnou rovnici:  </a:t>
            </a:r>
            <a:r>
              <a:rPr lang="cs-CZ" sz="2800" b="1" u="sng" dirty="0" smtClean="0">
                <a:sym typeface="Symbol" pitchFamily="18" charset="2"/>
              </a:rPr>
              <a:t>6x-5y+17=0 </a:t>
            </a:r>
            <a:r>
              <a:rPr lang="cs-CZ" sz="2800" dirty="0" smtClean="0">
                <a:sym typeface="Symbol" pitchFamily="18" charset="2"/>
              </a:rPr>
              <a:t>(viz příklad 1)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Přímka p je k ní kolmá	   její normálový vektor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je směrovým vektorem přímky AB, tj.  </a:t>
            </a:r>
            <a:r>
              <a:rPr lang="cs-CZ" sz="2800" b="1" dirty="0" smtClean="0">
                <a:sym typeface="Symbol" pitchFamily="18" charset="2"/>
              </a:rPr>
              <a:t>n </a:t>
            </a:r>
            <a:r>
              <a:rPr lang="cs-CZ" sz="2800" dirty="0" smtClean="0">
                <a:sym typeface="Symbol" pitchFamily="18" charset="2"/>
              </a:rPr>
              <a:t>= 5,6)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prochází bodem </a:t>
            </a:r>
            <a:r>
              <a:rPr lang="cs-CZ" sz="2800" dirty="0" smtClean="0"/>
              <a:t>P=</a:t>
            </a:r>
            <a:r>
              <a:rPr lang="cs-CZ" sz="2800" dirty="0" smtClean="0">
                <a:sym typeface="Symbol" pitchFamily="18" charset="2"/>
              </a:rPr>
              <a:t>4,5         p má rovnici: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5x+6y+c=0		 P leží na p        určíme c: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5.4+6.5+c=0 	 20+30+c=0		c=-50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>
                <a:sym typeface="Symbol" pitchFamily="18" charset="2"/>
              </a:rPr>
              <a:t>Závěr</a:t>
            </a:r>
            <a:r>
              <a:rPr lang="cs-CZ" sz="2600" u="sng" dirty="0" smtClean="0">
                <a:sym typeface="Symbol" pitchFamily="18" charset="2"/>
              </a:rPr>
              <a:t>: přímka p má obecnou rovnici: </a:t>
            </a:r>
            <a:r>
              <a:rPr lang="cs-CZ" sz="2600" b="1" u="sng" dirty="0" smtClean="0">
                <a:sym typeface="Symbol" pitchFamily="18" charset="2"/>
              </a:rPr>
              <a:t>5x+6y-50=0</a:t>
            </a:r>
            <a:endParaRPr lang="cs-CZ" sz="2600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</a:t>
            </a: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4929188" y="307181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000750" y="45720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357813" y="407193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571875" y="45720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072438" y="1643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571875" y="5072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86500" y="5072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891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857760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682</TotalTime>
  <Words>486</Words>
  <Application>Microsoft Office PowerPoint</Application>
  <PresentationFormat>Předvádění na obrazovce (4:3)</PresentationFormat>
  <Paragraphs>115</Paragraphs>
  <Slides>15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Rovnice</vt:lpstr>
      <vt:lpstr>Snímek 1</vt:lpstr>
      <vt:lpstr>Snímek 2</vt:lpstr>
      <vt:lpstr>Analytická geometrie</vt:lpstr>
      <vt:lpstr>Obecnou rovnici přímky lze odvodit různými způsoby, např.vyloučením parametru z parametrické rovnice:</vt:lpstr>
      <vt:lpstr>Po úpravě:</vt:lpstr>
      <vt:lpstr>Obecná rovnice přímky je rovnice                           , kde aspoň jedno z     čísel a, b je různé od nuly</vt:lpstr>
      <vt:lpstr>Příklad 1-zadání:</vt:lpstr>
      <vt:lpstr>Příklad 1-řešení:</vt:lpstr>
      <vt:lpstr>Příklad 1-jiný způsob řešení:</vt:lpstr>
      <vt:lpstr>Příklad 2-zadání:</vt:lpstr>
      <vt:lpstr>Příklad 2-řešení:</vt:lpstr>
      <vt:lpstr>Příklad 3-zadání:</vt:lpstr>
      <vt:lpstr>Příklad 3-řešení: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68</cp:revision>
  <dcterms:created xsi:type="dcterms:W3CDTF">2012-11-26T18:55:09Z</dcterms:created>
  <dcterms:modified xsi:type="dcterms:W3CDTF">2013-04-22T05:03:46Z</dcterms:modified>
</cp:coreProperties>
</file>