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7"/>
  </p:notesMasterIdLst>
  <p:sldIdLst>
    <p:sldId id="269" r:id="rId2"/>
    <p:sldId id="270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71" r:id="rId15"/>
    <p:sldId id="272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52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D7D8AD3-3CB6-4288-A799-E8DF99ACF740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3E35B4F8-4233-49FF-9724-DD012E8E0C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F0D3B76-518B-4A08-A405-20CFCA2621AB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940B9E2-160A-4670-880C-9EDE35764370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43DAD14-C989-436E-949A-9A8E5E30AE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0E63A2-6515-424F-9FF3-67FD286D4CD0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E6A6F9-CD9E-4173-A3F4-F2C5A27206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769FF75-AB7B-4C45-9ABF-DC4727683825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1A26B56-E2E4-456A-B92F-CD2F9A773A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D05C9-37A4-47E4-B109-6DF98F1B5F30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9F0742-457C-48DF-ACA5-03A92921B3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939DC2C-2307-4202-8771-0D4C943FC437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DD7E633-906D-4D24-A150-2F0F3C1E16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C5AEDF-519C-4E77-808A-C22C0FBD978C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A1CF29-56CE-42BA-813B-9E963C20FB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3052F29-1397-4EB3-8D73-BF49A97AA7DE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B57C1AC-FDA2-49F6-9207-A8A9A5A1EF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F5C1C75-C1FD-43CF-A06B-E8B01FA7CA31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761CC49-9DB5-4504-8E4F-05B7CC5536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931E235-B821-48CF-BEF4-67C275CBC22D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EFB6821-0BEA-4545-8DCA-F676F1EFFB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13348A-16A4-4236-9D41-912A4BB04C8F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7927D4-0AB7-4C61-AAB6-7DB2B50BD0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5053F4-6304-42B0-A236-EC94BCD91D98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05724-78C3-414A-BE8A-C9FF52201D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3581400" y="630555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1BA657-8FDF-4BFF-AD29-F94935FB1789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5715000" y="6305550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8613775" y="6305550"/>
            <a:ext cx="4572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33EB6C-B1D3-4A74-A72D-F6A630950F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05FEC2E0-5BDF-4970-8480-6EB7FD5645D5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9CEAD282-3F36-4C8E-8604-A82BF07EA8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03" r:id="rId2"/>
    <p:sldLayoutId id="2147483710" r:id="rId3"/>
    <p:sldLayoutId id="2147483704" r:id="rId4"/>
    <p:sldLayoutId id="2147483711" r:id="rId5"/>
    <p:sldLayoutId id="2147483705" r:id="rId6"/>
    <p:sldLayoutId id="2147483712" r:id="rId7"/>
    <p:sldLayoutId id="2147483713" r:id="rId8"/>
    <p:sldLayoutId id="2147483714" r:id="rId9"/>
    <p:sldLayoutId id="2147483706" r:id="rId10"/>
    <p:sldLayoutId id="2147483707" r:id="rId11"/>
    <p:sldLayoutId id="2147483708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9pPr>
      <a:extLst/>
    </p:titleStyle>
    <p:bodyStyle>
      <a:lvl1pPr marL="365125" indent="-282575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eaLnBrk="0" fontAlgn="base" hangingPunct="0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eaLnBrk="0" fontAlgn="base" hangingPunct="0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36525"/>
            <a:ext cx="9144000" cy="196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088" y="6356350"/>
            <a:ext cx="7632700" cy="365125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008063" y="2924175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DUM 9 - Obecná rovnice přímky - příklady</a:t>
                      </a:r>
                      <a:endParaRPr lang="cs-CZ" sz="18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PaedDr.Alena</a:t>
                      </a:r>
                      <a:r>
                        <a:rPr lang="cs-CZ" sz="1800" dirty="0" smtClean="0"/>
                        <a:t> Chalupová 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Analytická geometrie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2.-nástavbové</a:t>
                      </a:r>
                      <a:r>
                        <a:rPr lang="cs-CZ" baseline="0" dirty="0" smtClean="0"/>
                        <a:t> studium, 4.-HŠ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Říjen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404813"/>
            <a:ext cx="8229600" cy="6192837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mtClean="0"/>
              <a:t>Anotace:</a:t>
            </a:r>
          </a:p>
          <a:p>
            <a:pPr>
              <a:buFont typeface="Wingdings 2" pitchFamily="18" charset="2"/>
              <a:buNone/>
            </a:pPr>
            <a:r>
              <a:rPr lang="cs-CZ" sz="2800" smtClean="0">
                <a:solidFill>
                  <a:srgbClr val="000000"/>
                </a:solidFill>
                <a:cs typeface="Arial" charset="0"/>
              </a:rPr>
              <a:t>Prezentace</a:t>
            </a:r>
          </a:p>
          <a:p>
            <a:r>
              <a:rPr lang="cs-CZ" sz="2800" smtClean="0">
                <a:solidFill>
                  <a:srgbClr val="000000"/>
                </a:solidFill>
                <a:cs typeface="Arial" charset="0"/>
              </a:rPr>
              <a:t>ob</a:t>
            </a:r>
            <a:r>
              <a:rPr lang="cs-CZ" sz="2800" smtClean="0"/>
              <a:t>sahuje řešené příklady k procvičení obecné rovnice přímky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r>
              <a:rPr lang="cs-CZ" smtClean="0"/>
              <a:t>Metodické pokyny: </a:t>
            </a:r>
            <a:r>
              <a:rPr lang="cs-CZ" sz="2800" smtClean="0"/>
              <a:t>materiál slouží k procvičování daného učiva, k jeho opakování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1925" y="360363"/>
            <a:ext cx="7407275" cy="14716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Analytická geometrie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1925" y="1849438"/>
            <a:ext cx="7407275" cy="17526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3200" dirty="0" smtClean="0"/>
              <a:t>Obecná rovnice přímky - příklady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1-zadání: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Napište obecnou rovnici přímky AB, která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prochází body   A=</a:t>
            </a:r>
            <a:r>
              <a:rPr lang="cs-CZ" smtClean="0">
                <a:sym typeface="Symbol" pitchFamily="18" charset="2"/>
              </a:rPr>
              <a:t>6, -3; B</a:t>
            </a:r>
            <a:r>
              <a:rPr lang="cs-CZ" smtClean="0"/>
              <a:t>=</a:t>
            </a:r>
            <a:r>
              <a:rPr lang="cs-CZ" smtClean="0">
                <a:sym typeface="Symbol" pitchFamily="18" charset="2"/>
              </a:rPr>
              <a:t>-4, 2 .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1-řešení:</a:t>
            </a:r>
            <a:endParaRPr lang="cs-CZ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2800" dirty="0" smtClean="0"/>
              <a:t>Směrový vektor přímky  AB   je </a:t>
            </a:r>
            <a:r>
              <a:rPr lang="cs-CZ" sz="2800" b="1" dirty="0" smtClean="0">
                <a:sym typeface="Symbol" pitchFamily="18" charset="2"/>
              </a:rPr>
              <a:t>u</a:t>
            </a:r>
            <a:r>
              <a:rPr lang="cs-CZ" sz="2800" dirty="0" smtClean="0">
                <a:sym typeface="Symbol" pitchFamily="18" charset="2"/>
              </a:rPr>
              <a:t> = B – A </a:t>
            </a:r>
          </a:p>
          <a:p>
            <a:pPr>
              <a:buFont typeface="Wingdings 2" pitchFamily="18" charset="2"/>
              <a:buNone/>
            </a:pPr>
            <a:r>
              <a:rPr lang="cs-CZ" sz="2800" b="1" dirty="0" smtClean="0">
                <a:sym typeface="Symbol" pitchFamily="18" charset="2"/>
              </a:rPr>
              <a:t>u</a:t>
            </a:r>
            <a:r>
              <a:rPr lang="cs-CZ" sz="2800" dirty="0" smtClean="0">
                <a:sym typeface="Symbol" pitchFamily="18" charset="2"/>
              </a:rPr>
              <a:t>=-4-6, 2+3 = -10, 5=5. -2,1      </a:t>
            </a:r>
          </a:p>
          <a:p>
            <a:pPr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normálový vektor</a:t>
            </a:r>
            <a:r>
              <a:rPr lang="cs-CZ" sz="2800" b="1" dirty="0" smtClean="0">
                <a:sym typeface="Symbol" pitchFamily="18" charset="2"/>
              </a:rPr>
              <a:t> n</a:t>
            </a:r>
            <a:r>
              <a:rPr lang="cs-CZ" sz="2800" dirty="0" smtClean="0">
                <a:sym typeface="Symbol" pitchFamily="18" charset="2"/>
              </a:rPr>
              <a:t>=1,2 a obecná rovnice</a:t>
            </a:r>
          </a:p>
          <a:p>
            <a:pPr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přímky je x+2y+c=0</a:t>
            </a:r>
          </a:p>
          <a:p>
            <a:pPr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Po dosazení souřadnic bodu A</a:t>
            </a:r>
            <a:r>
              <a:rPr lang="cs-CZ" sz="2800" dirty="0" smtClean="0"/>
              <a:t>=</a:t>
            </a:r>
            <a:r>
              <a:rPr lang="cs-CZ" sz="2800" dirty="0" smtClean="0">
                <a:sym typeface="Symbol" pitchFamily="18" charset="2"/>
              </a:rPr>
              <a:t>6, -3(B</a:t>
            </a:r>
            <a:r>
              <a:rPr lang="cs-CZ" sz="2800" dirty="0" smtClean="0"/>
              <a:t> =</a:t>
            </a:r>
            <a:r>
              <a:rPr lang="cs-CZ" sz="2800" dirty="0" smtClean="0">
                <a:sym typeface="Symbol" pitchFamily="18" charset="2"/>
              </a:rPr>
              <a:t>-4, 2)</a:t>
            </a:r>
          </a:p>
          <a:p>
            <a:pPr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určíme c:	6+2.(-3)+c=0             c=0</a:t>
            </a:r>
          </a:p>
          <a:p>
            <a:pPr>
              <a:buFont typeface="Wingdings 2" pitchFamily="18" charset="2"/>
              <a:buNone/>
            </a:pPr>
            <a:endParaRPr lang="cs-CZ" sz="2800" u="sng" dirty="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r>
              <a:rPr lang="cs-CZ" sz="2800" u="sng" dirty="0" smtClean="0">
                <a:sym typeface="Symbol" pitchFamily="18" charset="2"/>
              </a:rPr>
              <a:t>Závěr:</a:t>
            </a:r>
          </a:p>
          <a:p>
            <a:pPr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Obecná rovnice přímky AB:   </a:t>
            </a:r>
            <a:r>
              <a:rPr lang="cs-CZ" sz="2800" b="1" dirty="0" smtClean="0">
                <a:sym typeface="Symbol" pitchFamily="18" charset="2"/>
              </a:rPr>
              <a:t>x+2y=0</a:t>
            </a:r>
          </a:p>
          <a:p>
            <a:pPr>
              <a:buFont typeface="Wingdings 2" pitchFamily="18" charset="2"/>
              <a:buNone/>
            </a:pPr>
            <a:endParaRPr lang="cs-CZ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6858000" y="2143125"/>
            <a:ext cx="500063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643563" y="4143375"/>
            <a:ext cx="500062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9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9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9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9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9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9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9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9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194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94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945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945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1945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945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2-zadání:</a:t>
            </a:r>
            <a:endParaRPr lang="cs-CZ" dirty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Zjistěte, zda bod M=</a:t>
            </a:r>
            <a:r>
              <a:rPr lang="cs-CZ" smtClean="0">
                <a:sym typeface="Symbol" pitchFamily="18" charset="2"/>
              </a:rPr>
              <a:t>-4, 5 leží na přímce </a:t>
            </a:r>
          </a:p>
          <a:p>
            <a:pPr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p:   3x-y+2=0.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2-řešení:</a:t>
            </a: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endParaRPr lang="cs-CZ" dirty="0" smtClean="0"/>
          </a:p>
          <a:p>
            <a:pPr>
              <a:buFont typeface="Wingdings 2" pitchFamily="18" charset="2"/>
              <a:buNone/>
            </a:pPr>
            <a:r>
              <a:rPr lang="cs-CZ" dirty="0" smtClean="0"/>
              <a:t>Stačí ověřit, zda souřadnice bodu M =</a:t>
            </a:r>
            <a:r>
              <a:rPr lang="cs-CZ" dirty="0" smtClean="0">
                <a:sym typeface="Symbol" pitchFamily="18" charset="2"/>
              </a:rPr>
              <a:t>-4, 5</a:t>
            </a:r>
          </a:p>
          <a:p>
            <a:pPr>
              <a:buFont typeface="Wingdings 2" pitchFamily="18" charset="2"/>
              <a:buNone/>
            </a:pPr>
            <a:r>
              <a:rPr lang="cs-CZ" dirty="0" smtClean="0"/>
              <a:t>splňují rovnici přímky:</a:t>
            </a:r>
          </a:p>
          <a:p>
            <a:pPr>
              <a:buFont typeface="Wingdings 2" pitchFamily="18" charset="2"/>
              <a:buNone/>
            </a:pPr>
            <a:endParaRPr lang="cs-CZ" dirty="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r>
              <a:rPr lang="cs-CZ" dirty="0" smtClean="0">
                <a:sym typeface="Symbol" pitchFamily="18" charset="2"/>
              </a:rPr>
              <a:t>3x-y+2=0           3.(-4)-5+2=0         </a:t>
            </a:r>
          </a:p>
          <a:p>
            <a:pPr>
              <a:buFont typeface="Wingdings 2" pitchFamily="18" charset="2"/>
              <a:buNone/>
            </a:pPr>
            <a:r>
              <a:rPr lang="cs-CZ" dirty="0" smtClean="0">
                <a:sym typeface="Symbol" pitchFamily="18" charset="2"/>
              </a:rPr>
              <a:t> -150               </a:t>
            </a:r>
            <a:r>
              <a:rPr lang="cs-CZ" b="1" u="sng" dirty="0" smtClean="0">
                <a:sym typeface="Symbol" pitchFamily="18" charset="2"/>
              </a:rPr>
              <a:t>Mp</a:t>
            </a:r>
            <a:endParaRPr lang="cs-CZ" b="1" u="sng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3143250" y="4500563"/>
            <a:ext cx="500063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7000875" y="3857625"/>
            <a:ext cx="500063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3500438" y="3929063"/>
            <a:ext cx="500062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15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15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15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3-zadání: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  <a:defRPr/>
            </a:pPr>
            <a:endParaRPr lang="cs-CZ" dirty="0" smtClean="0"/>
          </a:p>
          <a:p>
            <a:pPr>
              <a:buFont typeface="Wingdings 2" pitchFamily="18" charset="2"/>
              <a:buNone/>
              <a:defRPr/>
            </a:pPr>
            <a:r>
              <a:rPr lang="cs-CZ" dirty="0" smtClean="0"/>
              <a:t>Přímku p vyjádřete obecnou rovnicí:</a:t>
            </a:r>
          </a:p>
          <a:p>
            <a:pPr marL="595313" indent="-514350">
              <a:buFont typeface="Wingdings 2" pitchFamily="18" charset="2"/>
              <a:buNone/>
              <a:defRPr/>
            </a:pPr>
            <a:endParaRPr lang="cs-CZ" dirty="0" smtClean="0"/>
          </a:p>
          <a:p>
            <a:pPr marL="595313" indent="-514350">
              <a:buFont typeface="Wingdings 2" pitchFamily="18" charset="2"/>
              <a:buNone/>
              <a:defRPr/>
            </a:pPr>
            <a:r>
              <a:rPr lang="cs-CZ" dirty="0" smtClean="0"/>
              <a:t>p:   x = 2 -7k</a:t>
            </a:r>
          </a:p>
          <a:p>
            <a:pPr marL="595313" indent="-514350">
              <a:buFont typeface="Wingdings 2" pitchFamily="18" charset="2"/>
              <a:buNone/>
              <a:defRPr/>
            </a:pPr>
            <a:r>
              <a:rPr lang="cs-CZ" dirty="0" smtClean="0"/>
              <a:t>     </a:t>
            </a:r>
            <a:r>
              <a:rPr lang="cs-CZ" u="sng" dirty="0" smtClean="0"/>
              <a:t>y = -3+4k ;  </a:t>
            </a:r>
            <a:r>
              <a:rPr lang="cs-CZ" u="sng" dirty="0" smtClean="0">
                <a:sym typeface="Symbol" pitchFamily="18" charset="2"/>
              </a:rPr>
              <a:t>kR </a:t>
            </a:r>
          </a:p>
          <a:p>
            <a:pPr>
              <a:buFont typeface="Wingdings 2" pitchFamily="18" charset="2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3-řešení: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2800" dirty="0" smtClean="0"/>
              <a:t>Přímka p je určena bodem  A=</a:t>
            </a:r>
            <a:r>
              <a:rPr lang="cs-CZ" sz="2800" dirty="0" smtClean="0">
                <a:sym typeface="Symbol" pitchFamily="18" charset="2"/>
              </a:rPr>
              <a:t>2,-3 a směrovým</a:t>
            </a:r>
          </a:p>
          <a:p>
            <a:pPr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vektorem </a:t>
            </a:r>
            <a:r>
              <a:rPr lang="cs-CZ" sz="2800" b="1" dirty="0" smtClean="0">
                <a:sym typeface="Symbol" pitchFamily="18" charset="2"/>
              </a:rPr>
              <a:t>u</a:t>
            </a:r>
            <a:r>
              <a:rPr lang="cs-CZ" sz="2800" dirty="0" smtClean="0">
                <a:sym typeface="Symbol" pitchFamily="18" charset="2"/>
              </a:rPr>
              <a:t>= -7,4. </a:t>
            </a:r>
          </a:p>
          <a:p>
            <a:pPr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Její normálový vektor je </a:t>
            </a:r>
            <a:r>
              <a:rPr lang="cs-CZ" sz="2800" b="1" dirty="0" smtClean="0">
                <a:sym typeface="Symbol" pitchFamily="18" charset="2"/>
              </a:rPr>
              <a:t>n</a:t>
            </a:r>
            <a:r>
              <a:rPr lang="cs-CZ" sz="2800" dirty="0" smtClean="0">
                <a:sym typeface="Symbol" pitchFamily="18" charset="2"/>
              </a:rPr>
              <a:t>= 4,7) a obecná</a:t>
            </a:r>
          </a:p>
          <a:p>
            <a:pPr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rovnice    4x+7y+c=0</a:t>
            </a:r>
          </a:p>
          <a:p>
            <a:pPr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Po dosazení souřadnic bodu A(B) určíme c:</a:t>
            </a:r>
          </a:p>
          <a:p>
            <a:pPr>
              <a:buFont typeface="Wingdings 2" pitchFamily="18" charset="2"/>
              <a:buNone/>
            </a:pPr>
            <a:r>
              <a:rPr lang="cs-CZ" sz="2800" dirty="0" smtClean="0"/>
              <a:t>4.2+7.(-3)+c=0            8-21+c=0            c=13</a:t>
            </a:r>
          </a:p>
          <a:p>
            <a:pPr>
              <a:buFont typeface="Wingdings 2" pitchFamily="18" charset="2"/>
              <a:buNone/>
            </a:pPr>
            <a:endParaRPr lang="cs-CZ" sz="2800" u="sng" dirty="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r>
              <a:rPr lang="cs-CZ" sz="2800" u="sng" dirty="0" smtClean="0">
                <a:sym typeface="Symbol" pitchFamily="18" charset="2"/>
              </a:rPr>
              <a:t>Závěr:</a:t>
            </a:r>
          </a:p>
          <a:p>
            <a:pPr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Obecná rovnice přímky p:   </a:t>
            </a:r>
            <a:r>
              <a:rPr lang="cs-CZ" sz="2800" b="1" dirty="0" smtClean="0">
                <a:sym typeface="Symbol" pitchFamily="18" charset="2"/>
              </a:rPr>
              <a:t>4x+7y+13=0</a:t>
            </a:r>
            <a:endParaRPr lang="cs-CZ" sz="2800" b="1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6643688" y="4143375"/>
            <a:ext cx="500062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4000500" y="4143375"/>
            <a:ext cx="500063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35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35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2355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2355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2355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2355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4-zadání:</a:t>
            </a:r>
            <a:endParaRPr lang="cs-CZ" dirty="0"/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Je dán bod M=</a:t>
            </a:r>
            <a:r>
              <a:rPr lang="cs-CZ" smtClean="0">
                <a:sym typeface="Symbol" pitchFamily="18" charset="2"/>
              </a:rPr>
              <a:t>-4, 5 a přímka p: 3x-y+2=0.</a:t>
            </a:r>
          </a:p>
          <a:p>
            <a:pPr>
              <a:buFont typeface="Wingdings 2" pitchFamily="18" charset="2"/>
              <a:buNone/>
            </a:pPr>
            <a:endParaRPr lang="cs-CZ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Napište obecnou rovnici přímky q,  která</a:t>
            </a:r>
          </a:p>
          <a:p>
            <a:pPr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prochází bodem M a je </a:t>
            </a:r>
          </a:p>
          <a:p>
            <a:pPr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a) rovnoběžná s přímkou p</a:t>
            </a:r>
          </a:p>
          <a:p>
            <a:pPr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b) kolmá k přímce p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4a)-řešení: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6900" indent="-514350">
              <a:buFont typeface="Wingdings 2" pitchFamily="18" charset="2"/>
              <a:buNone/>
              <a:defRPr/>
            </a:pPr>
            <a:r>
              <a:rPr lang="cs-CZ" sz="2800" dirty="0" smtClean="0"/>
              <a:t>Víme, že </a:t>
            </a:r>
            <a:r>
              <a:rPr lang="cs-CZ" sz="2800" dirty="0" smtClean="0">
                <a:sym typeface="Symbol"/>
              </a:rPr>
              <a:t>Mp (viz př.2)           pq, jsou ale</a:t>
            </a:r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sz="2800" dirty="0" smtClean="0">
                <a:sym typeface="Symbol"/>
              </a:rPr>
              <a:t>rovnoběžné,  tzn. mají stejné vektory        </a:t>
            </a:r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sz="2800" dirty="0" smtClean="0">
                <a:sym typeface="Symbol"/>
              </a:rPr>
              <a:t>q:</a:t>
            </a:r>
            <a:r>
              <a:rPr lang="cs-CZ" sz="2800" dirty="0" smtClean="0">
                <a:sym typeface="Symbol" pitchFamily="18" charset="2"/>
              </a:rPr>
              <a:t>  3x-y+c=0 a přímka q prochází  M</a:t>
            </a:r>
            <a:r>
              <a:rPr lang="cs-CZ" sz="2800" dirty="0" smtClean="0"/>
              <a:t> =</a:t>
            </a:r>
            <a:r>
              <a:rPr lang="cs-CZ" sz="2800" dirty="0" smtClean="0">
                <a:sym typeface="Symbol" pitchFamily="18" charset="2"/>
              </a:rPr>
              <a:t>-4, 5 </a:t>
            </a:r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sz="2800" dirty="0" smtClean="0">
                <a:sym typeface="Symbol" pitchFamily="18" charset="2"/>
              </a:rPr>
              <a:t>       po dosazení souřadnic bodu M určíme c:</a:t>
            </a:r>
            <a:endParaRPr lang="cs-CZ" sz="2800" dirty="0" smtClean="0">
              <a:sym typeface="Symbol"/>
            </a:endParaRPr>
          </a:p>
          <a:p>
            <a:pPr marL="596900" indent="-514350">
              <a:buFont typeface="Wingdings 2" pitchFamily="18" charset="2"/>
              <a:buNone/>
              <a:defRPr/>
            </a:pPr>
            <a:endParaRPr lang="cs-CZ" sz="2800" dirty="0" smtClean="0"/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sz="2800" dirty="0" smtClean="0"/>
              <a:t>3.(-4)-5+c=0          -12-5+c=0         c=17</a:t>
            </a:r>
          </a:p>
          <a:p>
            <a:pPr marL="596900" indent="-514350">
              <a:buFont typeface="Wingdings 2" pitchFamily="18" charset="2"/>
              <a:buNone/>
              <a:defRPr/>
            </a:pPr>
            <a:endParaRPr lang="cs-CZ" sz="2800" dirty="0" smtClean="0"/>
          </a:p>
          <a:p>
            <a:pPr>
              <a:buFont typeface="Wingdings 2" pitchFamily="18" charset="2"/>
              <a:buNone/>
              <a:defRPr/>
            </a:pPr>
            <a:r>
              <a:rPr lang="cs-CZ" sz="2800" u="sng" dirty="0" smtClean="0">
                <a:sym typeface="Symbol" pitchFamily="18" charset="2"/>
              </a:rPr>
              <a:t>Závěr: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800" dirty="0" smtClean="0">
                <a:sym typeface="Symbol" pitchFamily="18" charset="2"/>
              </a:rPr>
              <a:t>Obecná rovnice přímky q:   </a:t>
            </a:r>
            <a:r>
              <a:rPr lang="cs-CZ" sz="2800" b="1" dirty="0" smtClean="0">
                <a:sym typeface="Symbol" pitchFamily="18" charset="2"/>
              </a:rPr>
              <a:t>3x-y+17=0</a:t>
            </a:r>
            <a:endParaRPr lang="cs-CZ" sz="2800" dirty="0" smtClean="0"/>
          </a:p>
          <a:p>
            <a:pPr marL="596900" indent="-514350">
              <a:buFont typeface="Wingdings 2" pitchFamily="18" charset="2"/>
              <a:buNone/>
              <a:defRPr/>
            </a:pP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7215188" y="2143125"/>
            <a:ext cx="500062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5214938" y="1643063"/>
            <a:ext cx="500062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1643063" y="3143250"/>
            <a:ext cx="500062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6143625" y="4143375"/>
            <a:ext cx="500063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3714750" y="4143375"/>
            <a:ext cx="500063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Poznámka:</a:t>
            </a:r>
            <a:endParaRPr lang="cs-CZ" dirty="0"/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Všechny navzájem rovnoběžné přímky mají stejný směrový i normálový vektor (nebo jejich násobek) a jejich obecné rovnice se liší pouze koeficientem c (násobkem c),tj.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p:  ax+by+c</a:t>
            </a:r>
            <a:r>
              <a:rPr lang="cs-CZ" baseline="-25000" smtClean="0"/>
              <a:t>1</a:t>
            </a:r>
            <a:r>
              <a:rPr lang="cs-CZ" smtClean="0"/>
              <a:t>=0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q:  ax+by+c</a:t>
            </a:r>
            <a:r>
              <a:rPr lang="cs-CZ" baseline="-25000" smtClean="0"/>
              <a:t>2</a:t>
            </a:r>
            <a:r>
              <a:rPr lang="cs-CZ" smtClean="0"/>
              <a:t>=0           p,q jsou rovnoběžné   </a:t>
            </a:r>
          </a:p>
        </p:txBody>
      </p:sp>
      <p:sp>
        <p:nvSpPr>
          <p:cNvPr id="4" name="Šipka doprava 3"/>
          <p:cNvSpPr/>
          <p:nvPr/>
        </p:nvSpPr>
        <p:spPr>
          <a:xfrm>
            <a:off x="4500563" y="4857750"/>
            <a:ext cx="500062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4b)-řešení:</a:t>
            </a:r>
            <a:endParaRPr lang="cs-CZ" b="1" dirty="0"/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2800" dirty="0" smtClean="0"/>
              <a:t>Jsou-li na sebe kolmé přímky p a q, musí být na</a:t>
            </a:r>
          </a:p>
          <a:p>
            <a:pPr>
              <a:buFont typeface="Wingdings 2" pitchFamily="18" charset="2"/>
              <a:buNone/>
            </a:pPr>
            <a:r>
              <a:rPr lang="cs-CZ" sz="2800" dirty="0" smtClean="0"/>
              <a:t>sebe kolmé i jejich normálové vektory. </a:t>
            </a:r>
            <a:r>
              <a:rPr lang="cs-CZ" dirty="0" smtClean="0"/>
              <a:t> </a:t>
            </a:r>
            <a:r>
              <a:rPr lang="cs-CZ" dirty="0" smtClean="0">
                <a:sym typeface="Symbol" pitchFamily="18" charset="2"/>
              </a:rPr>
              <a:t> </a:t>
            </a:r>
          </a:p>
          <a:p>
            <a:pPr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p: 3x-y+2=0            </a:t>
            </a:r>
            <a:r>
              <a:rPr lang="cs-CZ" sz="2800" b="1" dirty="0" err="1" smtClean="0">
                <a:sym typeface="Symbol" pitchFamily="18" charset="2"/>
              </a:rPr>
              <a:t>n</a:t>
            </a:r>
            <a:r>
              <a:rPr lang="cs-CZ" sz="2800" b="1" baseline="-25000" dirty="0" err="1" smtClean="0">
                <a:sym typeface="Symbol" pitchFamily="18" charset="2"/>
              </a:rPr>
              <a:t>p</a:t>
            </a:r>
            <a:r>
              <a:rPr lang="cs-CZ" sz="2800" dirty="0" smtClean="0">
                <a:sym typeface="Symbol" pitchFamily="18" charset="2"/>
              </a:rPr>
              <a:t>=(3,-1)           </a:t>
            </a:r>
            <a:r>
              <a:rPr lang="cs-CZ" sz="2800" b="1" dirty="0" err="1" smtClean="0">
                <a:sym typeface="Symbol" pitchFamily="18" charset="2"/>
              </a:rPr>
              <a:t>n</a:t>
            </a:r>
            <a:r>
              <a:rPr lang="cs-CZ" sz="2800" b="1" baseline="-25000" dirty="0" err="1" smtClean="0">
                <a:sym typeface="Symbol" pitchFamily="18" charset="2"/>
              </a:rPr>
              <a:t>q</a:t>
            </a:r>
            <a:r>
              <a:rPr lang="cs-CZ" sz="2800" dirty="0" smtClean="0">
                <a:sym typeface="Symbol" pitchFamily="18" charset="2"/>
              </a:rPr>
              <a:t>=(1,3) </a:t>
            </a:r>
          </a:p>
          <a:p>
            <a:pPr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                        </a:t>
            </a:r>
          </a:p>
          <a:p>
            <a:pPr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přímka q má rovnici  x+3y+c=0  a prochází</a:t>
            </a:r>
          </a:p>
          <a:p>
            <a:pPr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bodem </a:t>
            </a:r>
            <a:r>
              <a:rPr lang="cs-CZ" sz="2800" dirty="0" smtClean="0"/>
              <a:t>M=</a:t>
            </a:r>
            <a:r>
              <a:rPr lang="cs-CZ" sz="2800" dirty="0" smtClean="0">
                <a:sym typeface="Symbol" pitchFamily="18" charset="2"/>
              </a:rPr>
              <a:t>-4, 5        -4+3.5+c=0           </a:t>
            </a:r>
            <a:r>
              <a:rPr lang="cs-CZ" sz="2800" u="sng" dirty="0" smtClean="0">
                <a:sym typeface="Symbol" pitchFamily="18" charset="2"/>
              </a:rPr>
              <a:t>c=-11</a:t>
            </a:r>
          </a:p>
          <a:p>
            <a:pPr>
              <a:buFont typeface="Wingdings 2" pitchFamily="18" charset="2"/>
              <a:buNone/>
            </a:pPr>
            <a:endParaRPr lang="cs-CZ" sz="2800" u="sng" dirty="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r>
              <a:rPr lang="cs-CZ" sz="2800" u="sng" dirty="0" smtClean="0">
                <a:sym typeface="Symbol" pitchFamily="18" charset="2"/>
              </a:rPr>
              <a:t>Závěr:</a:t>
            </a:r>
          </a:p>
          <a:p>
            <a:pPr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Obecná rovnice přímky q:   </a:t>
            </a:r>
            <a:r>
              <a:rPr lang="cs-CZ" sz="2800" b="1" dirty="0" smtClean="0">
                <a:sym typeface="Symbol" pitchFamily="18" charset="2"/>
              </a:rPr>
              <a:t>x+3y-11=0</a:t>
            </a:r>
            <a:endParaRPr lang="cs-CZ" sz="2800" dirty="0" smtClean="0"/>
          </a:p>
          <a:p>
            <a:pPr>
              <a:buFont typeface="Wingdings 2" pitchFamily="18" charset="2"/>
              <a:buNone/>
            </a:pPr>
            <a:endParaRPr lang="cs-CZ" dirty="0" smtClean="0"/>
          </a:p>
          <a:p>
            <a:pPr>
              <a:buFont typeface="Wingdings 2" pitchFamily="18" charset="2"/>
              <a:buNone/>
            </a:pPr>
            <a:endParaRPr lang="cs-CZ" dirty="0" smtClean="0"/>
          </a:p>
        </p:txBody>
      </p:sp>
      <p:sp>
        <p:nvSpPr>
          <p:cNvPr id="5" name="Šipka doprava 4"/>
          <p:cNvSpPr/>
          <p:nvPr/>
        </p:nvSpPr>
        <p:spPr>
          <a:xfrm>
            <a:off x="3643313" y="2714625"/>
            <a:ext cx="500062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6072188" y="2714625"/>
            <a:ext cx="500062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6786563" y="4214813"/>
            <a:ext cx="500062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4214813" y="4214813"/>
            <a:ext cx="500062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276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276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2765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2765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2765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2765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9" grpId="0" animBg="1"/>
      <p:bldP spid="1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4819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sz="2200" smtClean="0"/>
              <a:t>Vlastní archiv autora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CALDA, Emil. </a:t>
            </a:r>
            <a:r>
              <a:rPr lang="cs-CZ" sz="2200" i="1" smtClean="0"/>
              <a:t>Matematika pro netechnické obory SOŠ a SOU</a:t>
            </a:r>
            <a:r>
              <a:rPr lang="cs-CZ" sz="2200" smtClean="0"/>
              <a:t>. 1. vyd. Praha: Prometheus, 1999, 208 s. Učebnice pro střední školy (Prometheus). ISBN 80-719-6139-6. 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JIRÁSEK, František. </a:t>
            </a:r>
            <a:r>
              <a:rPr lang="cs-CZ" sz="2200" i="1" smtClean="0"/>
              <a:t>Sbírka úloh z matematiky: pro SOŠ a studijní obory SOU</a:t>
            </a:r>
            <a:r>
              <a:rPr lang="cs-CZ" sz="2200" smtClean="0"/>
              <a:t>. 1. vyd. Praha: Státní pedagogické nakladatelství, 1989, 479 s. Učebnice pro střední školy (Státní pedagogické nakladatelství). ISBN 80-042-1341-3.</a:t>
            </a:r>
            <a:r>
              <a:rPr lang="cs-CZ" sz="240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290" y="4714884"/>
            <a:ext cx="7498080" cy="1143000"/>
          </a:xfrm>
        </p:spPr>
        <p:txBody>
          <a:bodyPr/>
          <a:lstStyle/>
          <a:p>
            <a:r>
              <a:rPr lang="cs-CZ" dirty="0" smtClean="0"/>
              <a:t>		Děkuji za pozornost.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893</TotalTime>
  <Words>637</Words>
  <Application>Microsoft Office PowerPoint</Application>
  <PresentationFormat>Předvádění na obrazovce (4:3)</PresentationFormat>
  <Paragraphs>107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Slunovrat</vt:lpstr>
      <vt:lpstr>Snímek 1</vt:lpstr>
      <vt:lpstr>Snímek 2</vt:lpstr>
      <vt:lpstr>Analytická geometrie</vt:lpstr>
      <vt:lpstr>Příklad 1-zadání:</vt:lpstr>
      <vt:lpstr>Příklad 1-řešení:</vt:lpstr>
      <vt:lpstr>Příklad 2-zadání:</vt:lpstr>
      <vt:lpstr>Příklad 2-řešení:</vt:lpstr>
      <vt:lpstr>Příklad 3-zadání:</vt:lpstr>
      <vt:lpstr>Příklad 3-řešení:</vt:lpstr>
      <vt:lpstr>Příklad 4-zadání:</vt:lpstr>
      <vt:lpstr>Příklad 4a)-řešení:</vt:lpstr>
      <vt:lpstr>Poznámka:</vt:lpstr>
      <vt:lpstr>Příklad 4b)-řešení:</vt:lpstr>
      <vt:lpstr>Použitá literatura:</vt:lpstr>
      <vt:lpstr>  Děkuji za pozornost.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Parametrická rovnice přímky</dc:title>
  <dc:creator>Mamca</dc:creator>
  <cp:lastModifiedBy>Mamca</cp:lastModifiedBy>
  <cp:revision>77</cp:revision>
  <dcterms:created xsi:type="dcterms:W3CDTF">2012-11-26T18:55:09Z</dcterms:created>
  <dcterms:modified xsi:type="dcterms:W3CDTF">2013-04-22T05:04:16Z</dcterms:modified>
</cp:coreProperties>
</file>