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66" r:id="rId2"/>
    <p:sldId id="268" r:id="rId3"/>
    <p:sldId id="256" r:id="rId4"/>
    <p:sldId id="260" r:id="rId5"/>
    <p:sldId id="261" r:id="rId6"/>
    <p:sldId id="264" r:id="rId7"/>
    <p:sldId id="265" r:id="rId8"/>
    <p:sldId id="262" r:id="rId9"/>
    <p:sldId id="263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5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4A6D26E3-8A3E-4844-9D90-6F369E90809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7B3CF4C8-760D-433C-BED1-376A85471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9B3020B-B78E-4755-9122-B8960FD88E36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B1505F2-4F73-4678-BE35-8EDF0F87288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1BC3D1E-BF79-4581-AE6C-5780C1CEB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FFAF8-C519-46BA-9D8F-A496B113601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E0166-724E-47A3-91B6-70DD50338C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CD7FD8-D245-43B9-B886-4390B645244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D7886C5-E838-492A-BA4C-E8442B32F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828D5-5846-4D3A-BB2B-8ADFE06FF16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4B0FE-3DBE-4556-8432-977C6FEFC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DBFD187-EA0B-40AF-B912-64F70F0BABC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F285CB-58A0-4EE3-AC6E-828EAAB58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3AD22-CB7C-418A-9030-40A02CA91AB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3878F-7409-4F9C-BFC3-9C4954B79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6B49539-7086-48CF-854A-5FDB5203D60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D6441C7-8056-4557-B490-4131692924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CD29813-0ED8-42AB-863A-67FD8DA66C9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ED6737-7C0A-438E-92FE-A67278B79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EF2943D-3DB5-4FC5-840F-D06D8A86134B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05811BF-44B5-4DEC-8C15-2CD2040006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8904A-7F9A-46CD-87FA-69572D444AD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F454C-2EBE-4E65-A904-D234AE5DD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99F3A-867C-4A92-9AD9-DD924F073DB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AD284-6563-46C6-ADA2-4CC13F5FEA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30916A-B1DB-4FAB-B556-DD3A83F1A2B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288F38-847D-456E-87A9-78E9056FF4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6EB96D44-6AE2-4016-B26F-EEB3E83F26B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E82FAD02-25B4-48D9-A8A4-C481CC1D74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DUM 10 - Obecná rovnice přímky - prověrka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dirty="0" smtClean="0"/>
              <a:t>sahuje zadání a řešení příkladu k ověření učiva 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o 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obecné rovnici přímky</a:t>
            </a:r>
            <a:endParaRPr lang="cs-CZ" sz="28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Metodické pokyny:</a:t>
            </a:r>
          </a:p>
          <a:p>
            <a:pPr eaLnBrk="1" hangingPunct="1">
              <a:defRPr/>
            </a:pPr>
            <a:r>
              <a:rPr lang="cs-CZ" sz="2800" dirty="0" smtClean="0"/>
              <a:t>Vyučující může podle svého uvážení zadat řešení úlohy pro jednu až tři skupiny.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Obecná rovnice přímky - prověrka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Příklad – zadání: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Je dán trojúhelník ABC:  A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2,1;  B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-3,3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C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0,5.  Určete obecné rovnice přímek,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na nichž leží jeho strany, výšky a osy stran.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Skupina A:   strana AB, osa AB, výška v</a:t>
            </a:r>
            <a:r>
              <a:rPr lang="cs-CZ" baseline="-25000" smtClean="0">
                <a:sym typeface="Symbol" pitchFamily="18" charset="2"/>
              </a:rPr>
              <a:t>c</a:t>
            </a:r>
            <a:endParaRPr lang="cs-CZ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Skupina B:   strana BC, osa BC, výška v</a:t>
            </a:r>
            <a:r>
              <a:rPr lang="cs-CZ" baseline="-25000" smtClean="0">
                <a:sym typeface="Symbol" pitchFamily="18" charset="2"/>
              </a:rPr>
              <a:t>a</a:t>
            </a:r>
            <a:endParaRPr lang="cs-CZ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Skupina C:   strana AC, osa AC, výška v</a:t>
            </a:r>
            <a:r>
              <a:rPr lang="cs-CZ" baseline="-25000" smtClean="0">
                <a:sym typeface="Symbol" pitchFamily="18" charset="2"/>
              </a:rPr>
              <a:t>b</a:t>
            </a:r>
            <a:endParaRPr lang="cs-CZ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endParaRPr lang="cs-CZ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Řešení příkladu-skupina A: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357313" y="1357313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a)  </a:t>
            </a:r>
            <a:r>
              <a:rPr lang="cs-CZ" b="1" smtClean="0"/>
              <a:t>u</a:t>
            </a:r>
            <a:r>
              <a:rPr lang="cs-CZ" b="1" baseline="-25000" smtClean="0"/>
              <a:t>AB</a:t>
            </a:r>
            <a:r>
              <a:rPr lang="cs-CZ" smtClean="0"/>
              <a:t>=B-A=(-5,2)        </a:t>
            </a:r>
            <a:r>
              <a:rPr lang="cs-CZ" b="1" smtClean="0"/>
              <a:t> n</a:t>
            </a:r>
            <a:r>
              <a:rPr lang="cs-CZ" b="1" baseline="-25000" smtClean="0"/>
              <a:t>AB</a:t>
            </a:r>
            <a:r>
              <a:rPr lang="cs-CZ" smtClean="0"/>
              <a:t>=(2,5)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AB:  2x+5y+c=0    a    </a:t>
            </a:r>
            <a:r>
              <a:rPr lang="cs-CZ" smtClean="0">
                <a:sym typeface="Symbol" pitchFamily="18" charset="2"/>
              </a:rPr>
              <a:t>AAB          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	  2.2+5.1+c=0              c= -9             </a:t>
            </a:r>
          </a:p>
          <a:p>
            <a:pPr eaLnBrk="1" hangingPunct="1">
              <a:buFont typeface="Wingdings 2" pitchFamily="18" charset="2"/>
              <a:buNone/>
            </a:pPr>
            <a:endParaRPr lang="cs-CZ" u="sng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u="sng" smtClean="0">
                <a:sym typeface="Symbol" pitchFamily="18" charset="2"/>
              </a:rPr>
              <a:t>Závěr: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u="sng" smtClean="0">
                <a:sym typeface="Symbol" pitchFamily="18" charset="2"/>
              </a:rPr>
              <a:t>Obecná rovnice </a:t>
            </a:r>
            <a:r>
              <a:rPr lang="cs-CZ" b="1" u="sng" smtClean="0">
                <a:sym typeface="Symbol" pitchFamily="18" charset="2"/>
              </a:rPr>
              <a:t>strany AB: 2x+5y-9=0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4929188" y="214312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143750" y="271462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7500938" y="214312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643438" y="3214688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Řešení příkladu-skupina A: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4910138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b)</a:t>
            </a:r>
            <a:r>
              <a:rPr lang="cs-CZ" smtClean="0">
                <a:sym typeface="Wingdings" pitchFamily="2" charset="2"/>
              </a:rPr>
              <a:t> Osa</a:t>
            </a:r>
            <a:r>
              <a:rPr lang="cs-CZ" smtClean="0">
                <a:sym typeface="Symbol" pitchFamily="18" charset="2"/>
              </a:rPr>
              <a:t> o je kolmá k AB       její normálový vektor  </a:t>
            </a:r>
            <a:r>
              <a:rPr lang="cs-CZ" b="1" smtClean="0"/>
              <a:t>n</a:t>
            </a:r>
            <a:r>
              <a:rPr lang="cs-CZ" b="1" baseline="-25000" smtClean="0"/>
              <a:t>o</a:t>
            </a:r>
            <a:r>
              <a:rPr lang="cs-CZ" smtClean="0"/>
              <a:t>=</a:t>
            </a:r>
            <a:r>
              <a:rPr lang="cs-CZ" b="1" smtClean="0"/>
              <a:t> u</a:t>
            </a:r>
            <a:r>
              <a:rPr lang="cs-CZ" b="1" baseline="-25000" smtClean="0"/>
              <a:t>AB</a:t>
            </a:r>
            <a:r>
              <a:rPr lang="cs-CZ" smtClean="0"/>
              <a:t>=(-5,2)        -5x+2y+c=0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a </a:t>
            </a:r>
            <a:r>
              <a:rPr lang="cs-CZ" smtClean="0">
                <a:sym typeface="Wingdings" pitchFamily="2" charset="2"/>
              </a:rPr>
              <a:t>prochází středem  S</a:t>
            </a:r>
            <a:r>
              <a:rPr lang="cs-CZ" baseline="-25000" smtClean="0">
                <a:sym typeface="Wingdings" pitchFamily="2" charset="2"/>
              </a:rPr>
              <a:t>AB</a:t>
            </a:r>
            <a:r>
              <a:rPr lang="cs-CZ" smtClean="0">
                <a:sym typeface="Wingdings" pitchFamily="2" charset="2"/>
              </a:rPr>
              <a:t> =</a:t>
            </a:r>
            <a:r>
              <a:rPr lang="cs-CZ" smtClean="0">
                <a:sym typeface="Symbol" pitchFamily="18" charset="2"/>
              </a:rPr>
              <a:t> -0,5; 2 :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	-5.(-0,5)+2.2+c=0          2,5+4+c=0         c= -6,5          </a:t>
            </a:r>
          </a:p>
          <a:p>
            <a:pPr eaLnBrk="1" hangingPunct="1">
              <a:buFont typeface="Wingdings 2" pitchFamily="18" charset="2"/>
              <a:buNone/>
            </a:pPr>
            <a:endParaRPr lang="cs-CZ" u="sng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u="sng" smtClean="0">
                <a:sym typeface="Symbol" pitchFamily="18" charset="2"/>
              </a:rPr>
              <a:t>Závěr: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u="sng" smtClean="0">
                <a:sym typeface="Symbol" pitchFamily="18" charset="2"/>
              </a:rPr>
              <a:t>Obecná rovnice </a:t>
            </a:r>
            <a:r>
              <a:rPr lang="cs-CZ" b="1" u="sng" smtClean="0">
                <a:sym typeface="Symbol" pitchFamily="18" charset="2"/>
              </a:rPr>
              <a:t>osy AB:   -5x+2y-6,5=0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(nebo </a:t>
            </a:r>
            <a:r>
              <a:rPr lang="cs-CZ" b="1" smtClean="0"/>
              <a:t>10x-4y+13=0)</a:t>
            </a: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b="1" u="sng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4" name="Šipka doprava 3"/>
          <p:cNvSpPr/>
          <p:nvPr/>
        </p:nvSpPr>
        <p:spPr>
          <a:xfrm>
            <a:off x="5857875" y="214312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572125" y="16430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072063" y="328612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8001000" y="3286125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Řešení příkladu-skupina A: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c)Výška v</a:t>
            </a:r>
            <a:r>
              <a:rPr lang="cs-CZ" baseline="-25000" smtClean="0"/>
              <a:t>c</a:t>
            </a:r>
            <a:r>
              <a:rPr lang="cs-CZ" smtClean="0"/>
              <a:t> je rovnoběžná s osou a prochází bodem </a:t>
            </a:r>
            <a:r>
              <a:rPr lang="cs-CZ" smtClean="0">
                <a:sym typeface="Symbol" pitchFamily="18" charset="2"/>
              </a:rPr>
              <a:t> C</a:t>
            </a:r>
            <a:r>
              <a:rPr lang="cs-CZ" smtClean="0"/>
              <a:t>=</a:t>
            </a:r>
            <a:r>
              <a:rPr lang="cs-CZ" smtClean="0">
                <a:sym typeface="Symbol" pitchFamily="18" charset="2"/>
              </a:rPr>
              <a:t>0,5</a:t>
            </a:r>
            <a:r>
              <a:rPr lang="cs-CZ" smtClean="0"/>
              <a:t>        jejich rovnice se liší jen absolutním členem c: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v</a:t>
            </a:r>
            <a:r>
              <a:rPr lang="cs-CZ" baseline="-25000" smtClean="0"/>
              <a:t>c</a:t>
            </a:r>
            <a:r>
              <a:rPr lang="cs-CZ" smtClean="0"/>
              <a:t>:   -5x+2y+c=0          -5.0+2.5+c=0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c= -10           </a:t>
            </a:r>
            <a:r>
              <a:rPr lang="cs-CZ" smtClean="0">
                <a:sym typeface="Symbol" pitchFamily="18" charset="2"/>
              </a:rPr>
              <a:t>-5x+2y-10=0</a:t>
            </a: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u="sng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u="sng" smtClean="0">
                <a:sym typeface="Symbol" pitchFamily="18" charset="2"/>
              </a:rPr>
              <a:t>Závěr: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u="sng" smtClean="0">
                <a:sym typeface="Symbol" pitchFamily="18" charset="2"/>
              </a:rPr>
              <a:t>Obecná rovnice </a:t>
            </a:r>
            <a:r>
              <a:rPr lang="cs-CZ" b="1" u="sng" smtClean="0">
                <a:sym typeface="Symbol" pitchFamily="18" charset="2"/>
              </a:rPr>
              <a:t>výšky</a:t>
            </a:r>
            <a:r>
              <a:rPr lang="cs-CZ" b="1" u="sng" smtClean="0"/>
              <a:t> v</a:t>
            </a:r>
            <a:r>
              <a:rPr lang="cs-CZ" b="1" u="sng" baseline="-25000" smtClean="0"/>
              <a:t>c</a:t>
            </a:r>
            <a:r>
              <a:rPr lang="cs-CZ" b="1" u="sng" smtClean="0">
                <a:sym typeface="Symbol" pitchFamily="18" charset="2"/>
              </a:rPr>
              <a:t> :   -5x+2y-10=0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Šipka doprava 3"/>
          <p:cNvSpPr/>
          <p:nvPr/>
        </p:nvSpPr>
        <p:spPr>
          <a:xfrm>
            <a:off x="4786313" y="314325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8072438" y="314325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786313" y="2143125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643313" y="3786188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Řešení příkladu-skupina B: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(Postup-viz skupina A)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a)</a:t>
            </a:r>
            <a:r>
              <a:rPr lang="cs-CZ" u="sng" smtClean="0">
                <a:sym typeface="Symbol" pitchFamily="18" charset="2"/>
              </a:rPr>
              <a:t>Obecná rovnice </a:t>
            </a:r>
            <a:r>
              <a:rPr lang="cs-CZ" b="1" u="sng" smtClean="0">
                <a:sym typeface="Symbol" pitchFamily="18" charset="2"/>
              </a:rPr>
              <a:t>strany BC:2x-3y+15=0</a:t>
            </a:r>
          </a:p>
          <a:p>
            <a:pPr eaLnBrk="1" hangingPunct="1">
              <a:buFont typeface="Wingdings 2" pitchFamily="18" charset="2"/>
              <a:buNone/>
            </a:pPr>
            <a:endParaRPr lang="cs-CZ" b="1" u="sng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b)</a:t>
            </a:r>
            <a:r>
              <a:rPr lang="cs-CZ" u="sng" smtClean="0">
                <a:sym typeface="Symbol" pitchFamily="18" charset="2"/>
              </a:rPr>
              <a:t>Obecná rovnice </a:t>
            </a:r>
            <a:r>
              <a:rPr lang="cs-CZ" b="1" u="sng" smtClean="0">
                <a:sym typeface="Symbol" pitchFamily="18" charset="2"/>
              </a:rPr>
              <a:t>osy BC:  3x+2y-3,5=0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(nebo </a:t>
            </a:r>
            <a:r>
              <a:rPr lang="cs-CZ" b="1" smtClean="0"/>
              <a:t>6x+4y-7=0)</a:t>
            </a:r>
          </a:p>
          <a:p>
            <a:pPr eaLnBrk="1" hangingPunct="1">
              <a:buFont typeface="Wingdings 2" pitchFamily="18" charset="2"/>
              <a:buNone/>
            </a:pPr>
            <a:endParaRPr lang="cs-CZ" b="1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c)</a:t>
            </a:r>
            <a:r>
              <a:rPr lang="cs-CZ" u="sng" smtClean="0">
                <a:sym typeface="Symbol" pitchFamily="18" charset="2"/>
              </a:rPr>
              <a:t> Obecná rovnice </a:t>
            </a:r>
            <a:r>
              <a:rPr lang="cs-CZ" b="1" u="sng" smtClean="0">
                <a:sym typeface="Symbol" pitchFamily="18" charset="2"/>
              </a:rPr>
              <a:t>výšky</a:t>
            </a:r>
            <a:r>
              <a:rPr lang="cs-CZ" b="1" u="sng" smtClean="0"/>
              <a:t> v</a:t>
            </a:r>
            <a:r>
              <a:rPr lang="cs-CZ" b="1" u="sng" baseline="-25000" smtClean="0"/>
              <a:t>a</a:t>
            </a:r>
            <a:r>
              <a:rPr lang="cs-CZ" b="1" u="sng" smtClean="0">
                <a:sym typeface="Symbol" pitchFamily="18" charset="2"/>
              </a:rPr>
              <a:t>: 3x+2y-8=0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Řešení příkladu-skupina C: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(Postup-viz skupina A)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a)</a:t>
            </a:r>
            <a:r>
              <a:rPr lang="cs-CZ" u="sng" smtClean="0">
                <a:sym typeface="Symbol" pitchFamily="18" charset="2"/>
              </a:rPr>
              <a:t>Obecná rovnice </a:t>
            </a:r>
            <a:r>
              <a:rPr lang="cs-CZ" b="1" u="sng" smtClean="0">
                <a:sym typeface="Symbol" pitchFamily="18" charset="2"/>
              </a:rPr>
              <a:t>strany AC:  2x+y-5=0</a:t>
            </a:r>
          </a:p>
          <a:p>
            <a:pPr eaLnBrk="1" hangingPunct="1">
              <a:buFont typeface="Wingdings 2" pitchFamily="18" charset="2"/>
              <a:buNone/>
            </a:pPr>
            <a:endParaRPr lang="cs-CZ" b="1" u="sng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b)</a:t>
            </a:r>
            <a:r>
              <a:rPr lang="cs-CZ" u="sng" smtClean="0">
                <a:sym typeface="Symbol" pitchFamily="18" charset="2"/>
              </a:rPr>
              <a:t>Obecná rovnice </a:t>
            </a:r>
            <a:r>
              <a:rPr lang="cs-CZ" b="1" u="sng" smtClean="0">
                <a:sym typeface="Symbol" pitchFamily="18" charset="2"/>
              </a:rPr>
              <a:t>osy AC:  x-2y+5=0</a:t>
            </a:r>
          </a:p>
          <a:p>
            <a:pPr eaLnBrk="1" hangingPunct="1">
              <a:buFont typeface="Wingdings 2" pitchFamily="18" charset="2"/>
              <a:buNone/>
            </a:pPr>
            <a:endParaRPr lang="cs-CZ" b="1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c)</a:t>
            </a:r>
            <a:r>
              <a:rPr lang="cs-CZ" u="sng" smtClean="0">
                <a:sym typeface="Symbol" pitchFamily="18" charset="2"/>
              </a:rPr>
              <a:t> Obecná rovnice </a:t>
            </a:r>
            <a:r>
              <a:rPr lang="cs-CZ" b="1" u="sng" smtClean="0">
                <a:sym typeface="Symbol" pitchFamily="18" charset="2"/>
              </a:rPr>
              <a:t>výšky</a:t>
            </a:r>
            <a:r>
              <a:rPr lang="cs-CZ" b="1" u="sng" smtClean="0"/>
              <a:t> v</a:t>
            </a:r>
            <a:r>
              <a:rPr lang="cs-CZ" b="1" u="sng" baseline="-25000" smtClean="0"/>
              <a:t>b</a:t>
            </a:r>
            <a:r>
              <a:rPr lang="cs-CZ" b="1" u="sng" smtClean="0"/>
              <a:t> </a:t>
            </a:r>
            <a:r>
              <a:rPr lang="cs-CZ" b="1" u="sng" smtClean="0">
                <a:sym typeface="Symbol" pitchFamily="18" charset="2"/>
              </a:rPr>
              <a:t>: x-2y-3=0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072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4857760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494</TotalTime>
  <Words>415</Words>
  <Application>Microsoft Office PowerPoint</Application>
  <PresentationFormat>Předvádění na obrazovce (4:3)</PresentationFormat>
  <Paragraphs>85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Snímek 2</vt:lpstr>
      <vt:lpstr>Analytická geometrie</vt:lpstr>
      <vt:lpstr>Příklad – zadání:</vt:lpstr>
      <vt:lpstr>Řešení příkladu-skupina A:</vt:lpstr>
      <vt:lpstr>Řešení příkladu-skupina A:</vt:lpstr>
      <vt:lpstr>Řešení příkladu-skupina A:</vt:lpstr>
      <vt:lpstr>Řešení příkladu-skupina B:</vt:lpstr>
      <vt:lpstr>Řešení příkladu-skupina C: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52</cp:revision>
  <dcterms:created xsi:type="dcterms:W3CDTF">2012-11-26T18:55:09Z</dcterms:created>
  <dcterms:modified xsi:type="dcterms:W3CDTF">2013-04-22T05:04:55Z</dcterms:modified>
</cp:coreProperties>
</file>