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21"/>
  </p:notesMasterIdLst>
  <p:sldIdLst>
    <p:sldId id="268" r:id="rId2"/>
    <p:sldId id="269" r:id="rId3"/>
    <p:sldId id="256" r:id="rId4"/>
    <p:sldId id="257" r:id="rId5"/>
    <p:sldId id="258" r:id="rId6"/>
    <p:sldId id="259" r:id="rId7"/>
    <p:sldId id="260" r:id="rId8"/>
    <p:sldId id="261" r:id="rId9"/>
    <p:sldId id="265" r:id="rId10"/>
    <p:sldId id="262" r:id="rId11"/>
    <p:sldId id="263" r:id="rId12"/>
    <p:sldId id="264" r:id="rId13"/>
    <p:sldId id="270" r:id="rId14"/>
    <p:sldId id="266" r:id="rId15"/>
    <p:sldId id="267" r:id="rId16"/>
    <p:sldId id="271" r:id="rId17"/>
    <p:sldId id="272" r:id="rId18"/>
    <p:sldId id="273" r:id="rId19"/>
    <p:sldId id="274" r:id="rId2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293" autoAdjust="0"/>
    <p:restoredTop sz="94660"/>
  </p:normalViewPr>
  <p:slideViewPr>
    <p:cSldViewPr>
      <p:cViewPr varScale="1">
        <p:scale>
          <a:sx n="62" d="100"/>
          <a:sy n="62" d="100"/>
        </p:scale>
        <p:origin x="-396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wmf"/></Relationships>
</file>

<file path=ppt/drawings/_rels/vmlDrawing3.v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image" Target="../media/image5.wmf"/></Relationships>
</file>

<file path=ppt/drawings/_rels/vmlDrawing4.v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image" Target="../media/image8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 smtClean="0"/>
            </a:lvl1pPr>
          </a:lstStyle>
          <a:p>
            <a:pPr>
              <a:defRPr/>
            </a:pPr>
            <a:fld id="{C529D646-664E-481F-9E90-D018E7DA36FE}" type="datetimeFigureOut">
              <a:rPr lang="cs-CZ"/>
              <a:pPr>
                <a:defRPr/>
              </a:pPr>
              <a:t>22.4.2013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 smtClean="0"/>
            </a:lvl1pPr>
          </a:lstStyle>
          <a:p>
            <a:pPr>
              <a:defRPr/>
            </a:pPr>
            <a:fld id="{3CC90CD6-2E1B-4893-9B6E-DE322B015FF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F5822769-F7E3-4EFA-BBE7-EF9F2D54CC55}" type="slidenum">
              <a:rPr lang="cs-CZ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Elipsa 8"/>
          <p:cNvSpPr/>
          <p:nvPr/>
        </p:nvSpPr>
        <p:spPr>
          <a:xfrm>
            <a:off x="1157288" y="1344613"/>
            <a:ext cx="63500" cy="65087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6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5FCE3AE1-4FD3-485D-910B-4F23AF7DD3AB}" type="datetimeFigureOut">
              <a:rPr lang="cs-CZ"/>
              <a:pPr>
                <a:defRPr/>
              </a:pPr>
              <a:t>22.4.2013</a:t>
            </a:fld>
            <a:endParaRPr lang="cs-CZ"/>
          </a:p>
        </p:txBody>
      </p:sp>
      <p:sp>
        <p:nvSpPr>
          <p:cNvPr id="7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C616BB85-44E7-4B26-8504-D87E992BC79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A4E741-005D-4E2B-A879-05B24B5BD081}" type="datetimeFigureOut">
              <a:rPr lang="cs-CZ"/>
              <a:pPr>
                <a:defRPr/>
              </a:pPr>
              <a:t>22.4.2013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863700-42C7-4F8C-9729-86333B502EA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6"/>
          <p:cNvSpPr/>
          <p:nvPr/>
        </p:nvSpPr>
        <p:spPr>
          <a:xfrm>
            <a:off x="2282825" y="0"/>
            <a:ext cx="6858000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9"/>
          <p:cNvSpPr/>
          <p:nvPr/>
        </p:nvSpPr>
        <p:spPr bwMode="invGray">
          <a:xfrm>
            <a:off x="2286000" y="0"/>
            <a:ext cx="76200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Elipsa 8"/>
          <p:cNvSpPr/>
          <p:nvPr/>
        </p:nvSpPr>
        <p:spPr>
          <a:xfrm>
            <a:off x="2408238" y="2746375"/>
            <a:ext cx="63500" cy="63500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5CAD4883-0E25-421B-A40A-B7F8A8BBA612}" type="datetimeFigureOut">
              <a:rPr lang="cs-CZ"/>
              <a:pPr>
                <a:defRPr/>
              </a:pPr>
              <a:t>22.4.2013</a:t>
            </a:fld>
            <a:endParaRPr lang="cs-CZ"/>
          </a:p>
        </p:txBody>
      </p:sp>
      <p:sp>
        <p:nvSpPr>
          <p:cNvPr id="9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C63E4A6A-928F-415F-BD63-FA09AC3D93D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D0C48D-1DFF-4ABD-89DF-3CD8C9D5F44B}" type="datetimeFigureOut">
              <a:rPr lang="cs-CZ"/>
              <a:pPr>
                <a:defRPr/>
              </a:pPr>
              <a:t>22.4.2013</a:t>
            </a:fld>
            <a:endParaRPr lang="cs-CZ"/>
          </a:p>
        </p:txBody>
      </p:sp>
      <p:sp>
        <p:nvSpPr>
          <p:cNvPr id="6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C2C184-8B9E-41C2-BC44-9B2A974F553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/>
          <a:lstStyle>
            <a:lvl1pPr algn="ctr">
              <a:defRPr sz="4500" b="1" cap="none" baseline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6D9275EA-4C21-4C10-B22C-7B3BB1438835}" type="datetimeFigureOut">
              <a:rPr lang="cs-CZ"/>
              <a:pPr>
                <a:defRPr/>
              </a:pPr>
              <a:t>22.4.2013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825F05C3-720F-4131-8264-19D1E3E9899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B8FFDC-B623-4AE7-81D3-9430B5507344}" type="datetimeFigureOut">
              <a:rPr lang="cs-CZ"/>
              <a:pPr>
                <a:defRPr/>
              </a:pPr>
              <a:t>22.4.2013</a:t>
            </a:fld>
            <a:endParaRPr lang="cs-CZ"/>
          </a:p>
        </p:txBody>
      </p:sp>
      <p:sp>
        <p:nvSpPr>
          <p:cNvPr id="4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4BD466-EF1E-466F-9C92-E249C478C55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4"/>
          <p:cNvSpPr/>
          <p:nvPr/>
        </p:nvSpPr>
        <p:spPr>
          <a:xfrm>
            <a:off x="1014413" y="0"/>
            <a:ext cx="8129587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Obdélník 5"/>
          <p:cNvSpPr/>
          <p:nvPr/>
        </p:nvSpPr>
        <p:spPr bwMode="invGray">
          <a:xfrm>
            <a:off x="1014413" y="0"/>
            <a:ext cx="7302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456BC78D-1CFF-4144-9DF5-E0129771E9E3}" type="datetimeFigureOut">
              <a:rPr lang="cs-CZ"/>
              <a:pPr>
                <a:defRPr/>
              </a:pPr>
              <a:t>22.4.2013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E790F155-3BE6-417B-B01B-751B4BA8184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E967065A-0EA4-4E16-81F7-2BD616E584C2}" type="datetimeFigureOut">
              <a:rPr lang="cs-CZ"/>
              <a:pPr>
                <a:defRPr/>
              </a:pPr>
              <a:t>22.4.2013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6C45BDF5-9E31-43C0-B1B8-18B2DAE35BE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tIns="274320">
            <a:normAutofit/>
          </a:bodyPr>
          <a:lstStyle>
            <a:extLst/>
          </a:lstStyle>
          <a:p>
            <a:pPr indent="-283464" fontAlgn="auto">
              <a:lnSpc>
                <a:spcPts val="3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defRPr/>
            </a:pPr>
            <a:endParaRPr lang="en-US" sz="3200">
              <a:latin typeface="+mn-lt"/>
            </a:endParaRPr>
          </a:p>
        </p:txBody>
      </p:sp>
      <p:sp>
        <p:nvSpPr>
          <p:cNvPr id="6" name="Vývojový diagram: postup 8"/>
          <p:cNvSpPr/>
          <p:nvPr/>
        </p:nvSpPr>
        <p:spPr>
          <a:xfrm rot="19468671">
            <a:off x="396875" y="954088"/>
            <a:ext cx="685800" cy="204787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Vývojový diagram: postup 9"/>
          <p:cNvSpPr/>
          <p:nvPr/>
        </p:nvSpPr>
        <p:spPr>
          <a:xfrm rot="2103354" flipH="1">
            <a:off x="5003800" y="936625"/>
            <a:ext cx="649288" cy="204788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tIns="274320">
            <a:normAutofit/>
          </a:bodyPr>
          <a:lstStyle>
            <a:lvl1pPr indent="0">
              <a:buNone/>
              <a:defRPr sz="3200"/>
            </a:lvl1pPr>
            <a:extLst/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488BF768-A6CD-4E4E-8A3A-FC34BD3972F5}" type="datetimeFigureOut">
              <a:rPr lang="cs-CZ"/>
              <a:pPr>
                <a:defRPr/>
              </a:pPr>
              <a:t>22.4.2013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07AAE515-4A33-4988-ABDB-4B5EB61BEBF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B33751-0E7F-4AB1-8587-C4D8812D512E}" type="datetimeFigureOut">
              <a:rPr lang="cs-CZ"/>
              <a:pPr>
                <a:defRPr/>
              </a:pPr>
              <a:t>22.4.2013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479971-DF7E-47E0-9874-A96263C3485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3908DC-3DD1-4A2A-B47B-A62BC795C084}" type="datetimeFigureOut">
              <a:rPr lang="cs-CZ"/>
              <a:pPr>
                <a:defRPr/>
              </a:pPr>
              <a:t>22.4.2013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66C4C9-21F9-46B4-B23D-384FBF675BC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1_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3581400" y="6305550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A017B24-8D5B-4D34-90AF-DE0AEB96B0B9}" type="datetimeFigureOut">
              <a:rPr lang="cs-CZ"/>
              <a:pPr>
                <a:defRPr/>
              </a:pPr>
              <a:t>22.4.2013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5715000" y="6305550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8613775" y="6305550"/>
            <a:ext cx="4572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3219716-14D2-4D6D-B6F9-C792872D995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75" y="-815975"/>
            <a:ext cx="1638300" cy="1638300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Elipsa 7"/>
          <p:cNvSpPr/>
          <p:nvPr/>
        </p:nvSpPr>
        <p:spPr>
          <a:xfrm>
            <a:off x="168275" y="20638"/>
            <a:ext cx="1703388" cy="1703387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" name="Obdélník 11"/>
          <p:cNvSpPr/>
          <p:nvPr/>
        </p:nvSpPr>
        <p:spPr>
          <a:xfrm>
            <a:off x="1012825" y="0"/>
            <a:ext cx="813117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100" y="274638"/>
            <a:ext cx="749935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5849" name="Zástupný symbol pro text 8"/>
          <p:cNvSpPr>
            <a:spLocks noGrp="1"/>
          </p:cNvSpPr>
          <p:nvPr>
            <p:ph type="body" idx="1"/>
          </p:nvPr>
        </p:nvSpPr>
        <p:spPr bwMode="auto">
          <a:xfrm>
            <a:off x="1435100" y="1447800"/>
            <a:ext cx="7499350" cy="480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latin typeface="+mn-lt"/>
              </a:defRPr>
            </a:lvl1pPr>
            <a:extLst/>
          </a:lstStyle>
          <a:p>
            <a:pPr>
              <a:defRPr/>
            </a:pPr>
            <a:fld id="{53F791F2-1FEE-4C22-B33B-0C139E9C8883}" type="datetimeFigureOut">
              <a:rPr lang="cs-CZ"/>
              <a:pPr>
                <a:defRPr/>
              </a:pPr>
              <a:t>22.4.2013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  <a:latin typeface="+mn-lt"/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775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  <a:latin typeface="+mn-lt"/>
              </a:defRPr>
            </a:lvl1pPr>
            <a:extLst/>
          </a:lstStyle>
          <a:p>
            <a:pPr>
              <a:defRPr/>
            </a:pPr>
            <a:fld id="{DDEDCB9B-E86A-41A2-AF4D-E9B0DA84FCF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413" y="0"/>
            <a:ext cx="7302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03" r:id="rId2"/>
    <p:sldLayoutId id="2147483710" r:id="rId3"/>
    <p:sldLayoutId id="2147483704" r:id="rId4"/>
    <p:sldLayoutId id="2147483711" r:id="rId5"/>
    <p:sldLayoutId id="2147483705" r:id="rId6"/>
    <p:sldLayoutId id="2147483712" r:id="rId7"/>
    <p:sldLayoutId id="2147483713" r:id="rId8"/>
    <p:sldLayoutId id="2147483714" r:id="rId9"/>
    <p:sldLayoutId id="2147483706" r:id="rId10"/>
    <p:sldLayoutId id="2147483707" r:id="rId11"/>
    <p:sldLayoutId id="2147483708" r:id="rId12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300" kern="1200">
          <a:solidFill>
            <a:srgbClr val="572314"/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5pPr>
      <a:lvl6pPr marL="4572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6pPr>
      <a:lvl7pPr marL="9144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7pPr>
      <a:lvl8pPr marL="13716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8pPr>
      <a:lvl9pPr marL="18288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9pPr>
      <a:extLst/>
    </p:titleStyle>
    <p:bodyStyle>
      <a:lvl1pPr marL="365125" indent="-282575" algn="l" rtl="0" eaLnBrk="0" fontAlgn="base" hangingPunct="0">
        <a:spcBef>
          <a:spcPts val="6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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36538" algn="l" rtl="0" eaLnBrk="0" fontAlgn="base" hangingPunct="0">
        <a:spcBef>
          <a:spcPts val="550"/>
        </a:spcBef>
        <a:spcAft>
          <a:spcPct val="0"/>
        </a:spcAft>
        <a:buClr>
          <a:schemeClr val="accent1"/>
        </a:buClr>
        <a:buFont typeface="Verdana" pitchFamily="34" charset="0"/>
        <a:buChar char="◦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5825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Wingdings 2" pitchFamily="18" charset="2"/>
        <a:buChar char="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6963" indent="-173038" algn="l" rtl="0" eaLnBrk="0" fontAlgn="base" hangingPunct="0">
        <a:spcBef>
          <a:spcPct val="20000"/>
        </a:spcBef>
        <a:spcAft>
          <a:spcPct val="0"/>
        </a:spcAft>
        <a:buClr>
          <a:srgbClr val="C32D2E"/>
        </a:buClr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6988" indent="-182563" algn="l" rtl="0" eaLnBrk="0" fontAlgn="base" hangingPunct="0">
        <a:spcBef>
          <a:spcPct val="20000"/>
        </a:spcBef>
        <a:spcAft>
          <a:spcPct val="0"/>
        </a:spcAft>
        <a:buClr>
          <a:srgbClr val="84AA33"/>
        </a:buClr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5" Type="http://schemas.openxmlformats.org/officeDocument/2006/relationships/oleObject" Target="../embeddings/oleObject5.bin"/><Relationship Id="rId4" Type="http://schemas.openxmlformats.org/officeDocument/2006/relationships/oleObject" Target="../embeddings/oleObject4.bin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6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.vml"/><Relationship Id="rId4" Type="http://schemas.openxmlformats.org/officeDocument/2006/relationships/oleObject" Target="../embeddings/oleObject7.bin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7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136525"/>
            <a:ext cx="9144000" cy="1966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27088" y="6356350"/>
            <a:ext cx="7632700" cy="365125"/>
          </a:xfrm>
        </p:spPr>
        <p:txBody>
          <a:bodyPr/>
          <a:lstStyle/>
          <a:p>
            <a:pPr>
              <a:defRPr/>
            </a:pPr>
            <a:r>
              <a:rPr lang="cs-CZ" sz="1400" dirty="0" smtClean="0"/>
              <a:t>Střední škola  a Vyšší odborná škola cestovního ruchu, Senovážné náměstí 12, České Budějovice 370  01</a:t>
            </a:r>
            <a:endParaRPr lang="cs-CZ" sz="1400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1008063" y="2924175"/>
          <a:ext cx="7248961" cy="316382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28381"/>
                <a:gridCol w="5220580"/>
              </a:tblGrid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CZ.1.07/1.5.00/34.0423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fontAlgn="auto">
                        <a:spcAft>
                          <a:spcPts val="0"/>
                        </a:spcAft>
                        <a:buFont typeface="Wingdings 2"/>
                        <a:buNone/>
                        <a:defRPr/>
                      </a:pPr>
                      <a:r>
                        <a:rPr lang="cs-CZ" sz="1800" dirty="0" smtClean="0"/>
                        <a:t>DUM 11 - Vzájemná poloha přímek v rovině - výklad</a:t>
                      </a:r>
                      <a:endParaRPr lang="cs-CZ" sz="1800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Střední škola a Vyšší odborná škola cestovního ruchu, Senovážné náměstí 12, České Budějovice 370 01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dirty="0" err="1" smtClean="0"/>
                        <a:t>PaedDr.Alena</a:t>
                      </a:r>
                      <a:r>
                        <a:rPr lang="cs-CZ" sz="1800" dirty="0" smtClean="0"/>
                        <a:t> Chalupová 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 err="1">
                          <a:effectLst/>
                          <a:latin typeface="Calibri"/>
                          <a:ea typeface="Calibri"/>
                          <a:cs typeface="Times New Roman"/>
                        </a:rPr>
                        <a:t>Tématický</a:t>
                      </a: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celek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Analytická geometrie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2.-nástavbové</a:t>
                      </a:r>
                      <a:r>
                        <a:rPr lang="cs-CZ" baseline="0" dirty="0" smtClean="0"/>
                        <a:t> studium, 4.-HŠ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Říjen</a:t>
                      </a:r>
                      <a:r>
                        <a:rPr lang="cs-CZ" baseline="0" dirty="0" smtClean="0"/>
                        <a:t> 2012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288" y="404813"/>
            <a:ext cx="8229600" cy="6192837"/>
          </a:xfrm>
        </p:spPr>
        <p:txBody>
          <a:bodyPr/>
          <a:lstStyle/>
          <a:p>
            <a:pPr eaLnBrk="1" hangingPunct="1">
              <a:buFont typeface="Wingdings" pitchFamily="2" charset="2"/>
              <a:buChar char="Ø"/>
              <a:defRPr/>
            </a:pPr>
            <a:r>
              <a:rPr lang="cs-CZ" dirty="0" smtClean="0"/>
              <a:t>Anotace:</a:t>
            </a:r>
          </a:p>
          <a:p>
            <a:pPr marL="0" indent="0" eaLnBrk="1" hangingPunct="1">
              <a:buFont typeface="Wingdings 2" pitchFamily="18" charset="2"/>
              <a:buNone/>
              <a:defRPr/>
            </a:pPr>
            <a:r>
              <a:rPr lang="cs-CZ" sz="2800" dirty="0" smtClean="0">
                <a:solidFill>
                  <a:srgbClr val="000000"/>
                </a:solidFill>
                <a:cs typeface="Arial" charset="0"/>
              </a:rPr>
              <a:t>Prezentace</a:t>
            </a:r>
          </a:p>
          <a:p>
            <a:pPr marL="0" indent="0" eaLnBrk="1" hangingPunct="1">
              <a:defRPr/>
            </a:pPr>
            <a:r>
              <a:rPr lang="cs-CZ" sz="2800" dirty="0" smtClean="0"/>
              <a:t>charakterizuje všechny možnosti vzájemné polohy přímek v rovině</a:t>
            </a:r>
          </a:p>
          <a:p>
            <a:pPr marL="0" indent="0" eaLnBrk="1" hangingPunct="1">
              <a:defRPr/>
            </a:pPr>
            <a:r>
              <a:rPr lang="cs-CZ" sz="2800" dirty="0" smtClean="0"/>
              <a:t>poskytuje návod, jak vzájemnou poloh přímek v rovině</a:t>
            </a:r>
          </a:p>
          <a:p>
            <a:pPr marL="0" indent="0" eaLnBrk="1" hangingPunct="1">
              <a:buFont typeface="Wingdings 2" pitchFamily="18" charset="2"/>
              <a:buNone/>
              <a:defRPr/>
            </a:pPr>
            <a:r>
              <a:rPr lang="cs-CZ" sz="2800" dirty="0" smtClean="0"/>
              <a:t>řešit a co v různých situacích určovat</a:t>
            </a:r>
          </a:p>
          <a:p>
            <a:pPr marL="0" indent="0" eaLnBrk="1" hangingPunct="1">
              <a:defRPr/>
            </a:pPr>
            <a:r>
              <a:rPr lang="cs-CZ" sz="2800" dirty="0" smtClean="0">
                <a:solidFill>
                  <a:srgbClr val="000000"/>
                </a:solidFill>
                <a:cs typeface="Arial" charset="0"/>
              </a:rPr>
              <a:t>ob</a:t>
            </a:r>
            <a:r>
              <a:rPr lang="cs-CZ" sz="2800" dirty="0" smtClean="0"/>
              <a:t>sahuje ukázkově řešené příklady k procvičení</a:t>
            </a:r>
          </a:p>
          <a:p>
            <a:pPr marL="0" indent="0" eaLnBrk="1" hangingPunct="1">
              <a:buFont typeface="Wingdings 2" pitchFamily="18" charset="2"/>
              <a:buNone/>
              <a:defRPr/>
            </a:pPr>
            <a:r>
              <a:rPr lang="cs-CZ" sz="2800" dirty="0" smtClean="0"/>
              <a:t>daného učiva</a:t>
            </a:r>
            <a:endParaRPr lang="cs-CZ" dirty="0" smtClean="0"/>
          </a:p>
          <a:p>
            <a:pPr marL="0" indent="0" eaLnBrk="1" hangingPunct="1">
              <a:buFont typeface="Wingdings 2" pitchFamily="18" charset="2"/>
              <a:buNone/>
              <a:defRPr/>
            </a:pPr>
            <a:endParaRPr lang="cs-CZ" dirty="0" smtClean="0"/>
          </a:p>
          <a:p>
            <a:pPr eaLnBrk="1" hangingPunct="1">
              <a:buFont typeface="Wingdings 2" pitchFamily="18" charset="2"/>
              <a:buNone/>
              <a:defRPr/>
            </a:pPr>
            <a:r>
              <a:rPr lang="cs-CZ" u="sng" dirty="0" smtClean="0"/>
              <a:t>Metodické pokyny</a:t>
            </a:r>
            <a:r>
              <a:rPr lang="cs-CZ" dirty="0" smtClean="0"/>
              <a:t>: </a:t>
            </a:r>
            <a:r>
              <a:rPr lang="cs-CZ" sz="2800" dirty="0" smtClean="0"/>
              <a:t>výukový materiál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431925" y="360363"/>
            <a:ext cx="7407275" cy="1471612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130000"/>
                  </a:schemeClr>
                </a:solidFill>
              </a:rPr>
              <a:t>Analytická geometrie</a:t>
            </a:r>
            <a:endParaRPr lang="cs-CZ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31925" y="1849438"/>
            <a:ext cx="7407275" cy="1752600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200" dirty="0" smtClean="0"/>
              <a:t>Vzájemná poloha přímek v rovině - výklad</a:t>
            </a:r>
          </a:p>
          <a:p>
            <a:pPr eaLnBrk="1" fontAlgn="auto" hangingPunct="1">
              <a:spcAft>
                <a:spcPts val="0"/>
              </a:spcAft>
              <a:buFont typeface="Wingdings 2"/>
              <a:buNone/>
              <a:defRPr/>
            </a:pP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cs-CZ" sz="4400" dirty="0" smtClean="0"/>
              <a:t>Vzájemnou polohu útvarů </a:t>
            </a:r>
            <a:r>
              <a:rPr lang="cs-CZ" sz="4400" dirty="0" err="1" smtClean="0"/>
              <a:t>charak</a:t>
            </a:r>
            <a:r>
              <a:rPr lang="cs-CZ" sz="4400" dirty="0" smtClean="0"/>
              <a:t>-</a:t>
            </a:r>
            <a:br>
              <a:rPr lang="cs-CZ" sz="4400" dirty="0" smtClean="0"/>
            </a:br>
            <a:r>
              <a:rPr lang="cs-CZ" sz="4400" dirty="0" err="1" smtClean="0"/>
              <a:t>terizuje</a:t>
            </a:r>
            <a:r>
              <a:rPr lang="cs-CZ" sz="4400" dirty="0" smtClean="0"/>
              <a:t> počet společných bodů: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100" y="1785938"/>
            <a:ext cx="7499350" cy="4462462"/>
          </a:xfrm>
        </p:spPr>
        <p:txBody>
          <a:bodyPr/>
          <a:lstStyle/>
          <a:p>
            <a:pPr eaLnBrk="1" hangingPunct="1">
              <a:buFont typeface="Wingdings 2" pitchFamily="18" charset="2"/>
              <a:buNone/>
              <a:defRPr/>
            </a:pPr>
            <a:r>
              <a:rPr lang="cs-CZ" b="1" u="sng" dirty="0" smtClean="0"/>
              <a:t>Přímky p,q v rovině mohou být:</a:t>
            </a:r>
          </a:p>
          <a:p>
            <a:pPr marL="596900" indent="-514350" eaLnBrk="1" hangingPunct="1">
              <a:buFont typeface="Wingdings 2" pitchFamily="18" charset="2"/>
              <a:buNone/>
              <a:defRPr/>
            </a:pPr>
            <a:r>
              <a:rPr lang="cs-CZ" dirty="0" smtClean="0"/>
              <a:t>a) rovnoběžné  a totožné        p</a:t>
            </a:r>
            <a:r>
              <a:rPr lang="cs-CZ" dirty="0" smtClean="0">
                <a:sym typeface="Symbol"/>
              </a:rPr>
              <a:t>q=p</a:t>
            </a:r>
          </a:p>
          <a:p>
            <a:pPr marL="596900" indent="-514350" eaLnBrk="1" hangingPunct="1">
              <a:buFont typeface="Wingdings 2" pitchFamily="18" charset="2"/>
              <a:buNone/>
              <a:defRPr/>
            </a:pPr>
            <a:r>
              <a:rPr lang="cs-CZ" dirty="0" smtClean="0"/>
              <a:t>   (přímky mají všechny body společné)</a:t>
            </a:r>
          </a:p>
          <a:p>
            <a:pPr marL="596900" indent="-514350" eaLnBrk="1" hangingPunct="1">
              <a:buFont typeface="Wingdings 2" pitchFamily="18" charset="2"/>
              <a:buNone/>
              <a:defRPr/>
            </a:pPr>
            <a:r>
              <a:rPr lang="cs-CZ" dirty="0" smtClean="0"/>
              <a:t>b) rovnoběžné  a  různé         p</a:t>
            </a:r>
            <a:r>
              <a:rPr lang="cs-CZ" dirty="0" smtClean="0">
                <a:sym typeface="Symbol"/>
              </a:rPr>
              <a:t>q=</a:t>
            </a:r>
          </a:p>
          <a:p>
            <a:pPr marL="596900" indent="-514350" eaLnBrk="1" hangingPunct="1">
              <a:buFont typeface="Wingdings 2" pitchFamily="18" charset="2"/>
              <a:buNone/>
              <a:defRPr/>
            </a:pPr>
            <a:r>
              <a:rPr lang="cs-CZ" dirty="0" smtClean="0">
                <a:sym typeface="Symbol"/>
              </a:rPr>
              <a:t>   (</a:t>
            </a:r>
            <a:r>
              <a:rPr lang="cs-CZ" dirty="0" smtClean="0"/>
              <a:t>přímky nemají žádný společný bod)</a:t>
            </a:r>
          </a:p>
          <a:p>
            <a:pPr marL="596900" indent="-514350" eaLnBrk="1" hangingPunct="1">
              <a:buFont typeface="Wingdings 2" pitchFamily="18" charset="2"/>
              <a:buNone/>
              <a:defRPr/>
            </a:pPr>
            <a:r>
              <a:rPr lang="cs-CZ" dirty="0" smtClean="0"/>
              <a:t>c) různoběžné           p</a:t>
            </a:r>
            <a:r>
              <a:rPr lang="cs-CZ" dirty="0" smtClean="0">
                <a:sym typeface="Symbol"/>
              </a:rPr>
              <a:t>q=P</a:t>
            </a:r>
          </a:p>
          <a:p>
            <a:pPr marL="596900" indent="-514350" eaLnBrk="1" hangingPunct="1">
              <a:buFont typeface="Wingdings 2" pitchFamily="18" charset="2"/>
              <a:buNone/>
              <a:defRPr/>
            </a:pPr>
            <a:r>
              <a:rPr lang="cs-CZ" dirty="0" smtClean="0">
                <a:sym typeface="Symbol"/>
              </a:rPr>
              <a:t>   (</a:t>
            </a:r>
            <a:r>
              <a:rPr lang="cs-CZ" dirty="0" smtClean="0"/>
              <a:t>přímky mají  jeden společný průsečík P)</a:t>
            </a:r>
            <a:endParaRPr lang="cs-CZ" dirty="0"/>
          </a:p>
        </p:txBody>
      </p:sp>
      <p:sp>
        <p:nvSpPr>
          <p:cNvPr id="5" name="Šipka doprava 4"/>
          <p:cNvSpPr/>
          <p:nvPr/>
        </p:nvSpPr>
        <p:spPr>
          <a:xfrm>
            <a:off x="4429125" y="4857750"/>
            <a:ext cx="500063" cy="21431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cs-CZ"/>
          </a:p>
        </p:txBody>
      </p:sp>
      <p:sp>
        <p:nvSpPr>
          <p:cNvPr id="6" name="Šipka doprava 5"/>
          <p:cNvSpPr/>
          <p:nvPr/>
        </p:nvSpPr>
        <p:spPr>
          <a:xfrm>
            <a:off x="5786438" y="3714750"/>
            <a:ext cx="500062" cy="21431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cs-CZ"/>
          </a:p>
        </p:txBody>
      </p:sp>
      <p:sp>
        <p:nvSpPr>
          <p:cNvPr id="7" name="Šipka doprava 6"/>
          <p:cNvSpPr/>
          <p:nvPr/>
        </p:nvSpPr>
        <p:spPr>
          <a:xfrm>
            <a:off x="6000750" y="2571750"/>
            <a:ext cx="500063" cy="21431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57313" y="428625"/>
            <a:ext cx="7577137" cy="928688"/>
          </a:xfrm>
        </p:spPr>
        <p:txBody>
          <a:bodyPr>
            <a:noAutofit/>
          </a:bodyPr>
          <a:lstStyle/>
          <a:p>
            <a:pPr eaLnBrk="1" hangingPunct="1">
              <a:defRPr/>
            </a:pPr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 smtClean="0"/>
              <a:t>Poznámka:</a:t>
            </a:r>
            <a:br>
              <a:rPr lang="cs-CZ" sz="4000" dirty="0" smtClean="0"/>
            </a:br>
            <a:r>
              <a:rPr lang="cs-CZ" sz="4000" dirty="0" smtClean="0"/>
              <a:t> </a:t>
            </a:r>
            <a:endParaRPr lang="cs-CZ" sz="4000" dirty="0"/>
          </a:p>
        </p:txBody>
      </p:sp>
      <p:sp>
        <p:nvSpPr>
          <p:cNvPr id="19458" name="Zástupný symbol pro obsah 2"/>
          <p:cNvSpPr>
            <a:spLocks noGrp="1"/>
          </p:cNvSpPr>
          <p:nvPr>
            <p:ph idx="1"/>
          </p:nvPr>
        </p:nvSpPr>
        <p:spPr>
          <a:xfrm>
            <a:off x="1357313" y="1428750"/>
            <a:ext cx="7577137" cy="4819650"/>
          </a:xfrm>
        </p:spPr>
        <p:txBody>
          <a:bodyPr/>
          <a:lstStyle/>
          <a:p>
            <a:pPr eaLnBrk="1" hangingPunct="1">
              <a:buFont typeface="Wingdings 2" pitchFamily="18" charset="2"/>
              <a:buNone/>
            </a:pPr>
            <a:endParaRPr lang="cs-CZ" dirty="0" smtClean="0"/>
          </a:p>
          <a:p>
            <a:pPr eaLnBrk="1" hangingPunct="1"/>
            <a:r>
              <a:rPr lang="cs-CZ" dirty="0" smtClean="0"/>
              <a:t>Při ověřování vzájemné polohy záleží vždy na tom, </a:t>
            </a:r>
            <a:r>
              <a:rPr lang="cs-CZ" u="sng" dirty="0" smtClean="0"/>
              <a:t>jakými rovnicemi jsou přímky zadány.</a:t>
            </a:r>
          </a:p>
          <a:p>
            <a:pPr eaLnBrk="1" hangingPunct="1"/>
            <a:endParaRPr lang="cs-CZ" dirty="0" smtClean="0"/>
          </a:p>
          <a:p>
            <a:pPr eaLnBrk="1" hangingPunct="1"/>
            <a:r>
              <a:rPr lang="cs-CZ" dirty="0" smtClean="0"/>
              <a:t>Vždy zkoumáme </a:t>
            </a:r>
            <a:r>
              <a:rPr lang="cs-CZ" u="sng" dirty="0" smtClean="0"/>
              <a:t>buď směrové vektory nebo normálové vektory </a:t>
            </a:r>
            <a:r>
              <a:rPr lang="cs-CZ" dirty="0" smtClean="0"/>
              <a:t>obou přímek</a:t>
            </a:r>
            <a:endParaRPr lang="cs-CZ" u="sng" dirty="0" smtClean="0"/>
          </a:p>
          <a:p>
            <a:pPr eaLnBrk="1" hangingPunct="1">
              <a:buFont typeface="Wingdings 2" pitchFamily="18" charset="2"/>
              <a:buNone/>
            </a:pPr>
            <a:r>
              <a:rPr lang="cs-CZ" dirty="0" smtClean="0"/>
              <a:t>  (nikdy jeden směrový a jeden normálový!!)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945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945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1945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945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945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1945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1945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1945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1945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/>
              <a:t>Přímky rovnoběžné  a totožné:</a:t>
            </a:r>
            <a:endParaRPr lang="cs-CZ" dirty="0"/>
          </a:p>
        </p:txBody>
      </p:sp>
      <p:sp>
        <p:nvSpPr>
          <p:cNvPr id="2048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96900" indent="-514350" eaLnBrk="1" hangingPunct="1">
              <a:buFont typeface="Wingdings 2" pitchFamily="18" charset="2"/>
              <a:buNone/>
            </a:pPr>
            <a:r>
              <a:rPr lang="cs-CZ" dirty="0" smtClean="0"/>
              <a:t>a) </a:t>
            </a:r>
            <a:r>
              <a:rPr lang="cs-CZ" u="sng" dirty="0" smtClean="0"/>
              <a:t>Obě přímky zadány obecnou rovnicí:</a:t>
            </a:r>
          </a:p>
          <a:p>
            <a:pPr marL="596900" indent="-514350" eaLnBrk="1" hangingPunct="1">
              <a:buFont typeface="Wingdings 2" pitchFamily="18" charset="2"/>
              <a:buNone/>
            </a:pPr>
            <a:r>
              <a:rPr lang="cs-CZ" dirty="0" smtClean="0"/>
              <a:t>	p: a</a:t>
            </a:r>
            <a:r>
              <a:rPr lang="cs-CZ" baseline="-25000" dirty="0" smtClean="0"/>
              <a:t>1</a:t>
            </a:r>
            <a:r>
              <a:rPr lang="cs-CZ" dirty="0" smtClean="0"/>
              <a:t>x+b</a:t>
            </a:r>
            <a:r>
              <a:rPr lang="cs-CZ" baseline="-25000" dirty="0" smtClean="0"/>
              <a:t>1</a:t>
            </a:r>
            <a:r>
              <a:rPr lang="cs-CZ" dirty="0" smtClean="0"/>
              <a:t>y+c</a:t>
            </a:r>
            <a:r>
              <a:rPr lang="cs-CZ" baseline="-25000" dirty="0" smtClean="0"/>
              <a:t>1</a:t>
            </a:r>
            <a:r>
              <a:rPr lang="cs-CZ" dirty="0" smtClean="0"/>
              <a:t>=0         </a:t>
            </a:r>
            <a:r>
              <a:rPr lang="cs-CZ" b="1" dirty="0" err="1" smtClean="0"/>
              <a:t>n</a:t>
            </a:r>
            <a:r>
              <a:rPr lang="cs-CZ" b="1" baseline="-25000" dirty="0" err="1" smtClean="0"/>
              <a:t>p</a:t>
            </a:r>
            <a:r>
              <a:rPr lang="cs-CZ" dirty="0" smtClean="0"/>
              <a:t>=(a</a:t>
            </a:r>
            <a:r>
              <a:rPr lang="cs-CZ" baseline="-25000" dirty="0" smtClean="0"/>
              <a:t>1</a:t>
            </a:r>
            <a:r>
              <a:rPr lang="cs-CZ" dirty="0" smtClean="0"/>
              <a:t>,b</a:t>
            </a:r>
            <a:r>
              <a:rPr lang="cs-CZ" baseline="-25000" dirty="0" smtClean="0"/>
              <a:t>1</a:t>
            </a:r>
            <a:r>
              <a:rPr lang="cs-CZ" dirty="0" smtClean="0"/>
              <a:t>)</a:t>
            </a:r>
          </a:p>
          <a:p>
            <a:pPr marL="596900" indent="-514350" eaLnBrk="1" hangingPunct="1">
              <a:buFont typeface="Wingdings 2" pitchFamily="18" charset="2"/>
              <a:buNone/>
            </a:pPr>
            <a:r>
              <a:rPr lang="cs-CZ" dirty="0" smtClean="0"/>
              <a:t>	q: a</a:t>
            </a:r>
            <a:r>
              <a:rPr lang="cs-CZ" baseline="-25000" dirty="0" smtClean="0"/>
              <a:t>2</a:t>
            </a:r>
            <a:r>
              <a:rPr lang="cs-CZ" dirty="0" smtClean="0"/>
              <a:t>x+b</a:t>
            </a:r>
            <a:r>
              <a:rPr lang="cs-CZ" baseline="-25000" dirty="0" smtClean="0"/>
              <a:t>2</a:t>
            </a:r>
            <a:r>
              <a:rPr lang="cs-CZ" dirty="0" smtClean="0"/>
              <a:t>y+c</a:t>
            </a:r>
            <a:r>
              <a:rPr lang="cs-CZ" baseline="-25000" dirty="0" smtClean="0"/>
              <a:t>2</a:t>
            </a:r>
            <a:r>
              <a:rPr lang="cs-CZ" dirty="0" smtClean="0"/>
              <a:t>=0         </a:t>
            </a:r>
            <a:r>
              <a:rPr lang="cs-CZ" b="1" dirty="0" err="1" smtClean="0"/>
              <a:t>n</a:t>
            </a:r>
            <a:r>
              <a:rPr lang="cs-CZ" b="1" baseline="-25000" dirty="0" err="1" smtClean="0"/>
              <a:t>q</a:t>
            </a:r>
            <a:r>
              <a:rPr lang="cs-CZ" dirty="0" smtClean="0"/>
              <a:t>=(a</a:t>
            </a:r>
            <a:r>
              <a:rPr lang="cs-CZ" baseline="-25000" dirty="0" smtClean="0"/>
              <a:t>2</a:t>
            </a:r>
            <a:r>
              <a:rPr lang="cs-CZ" dirty="0" smtClean="0"/>
              <a:t>,b</a:t>
            </a:r>
            <a:r>
              <a:rPr lang="cs-CZ" baseline="-25000" dirty="0" smtClean="0"/>
              <a:t>2</a:t>
            </a:r>
            <a:r>
              <a:rPr lang="cs-CZ" dirty="0" smtClean="0"/>
              <a:t>)</a:t>
            </a:r>
          </a:p>
          <a:p>
            <a:pPr marL="596900" indent="-514350" eaLnBrk="1" hangingPunct="1">
              <a:buFont typeface="Wingdings 2" pitchFamily="18" charset="2"/>
              <a:buNone/>
            </a:pPr>
            <a:r>
              <a:rPr lang="cs-CZ" dirty="0" smtClean="0"/>
              <a:t>         </a:t>
            </a:r>
            <a:r>
              <a:rPr lang="cs-CZ" b="1" dirty="0" err="1" smtClean="0"/>
              <a:t>n</a:t>
            </a:r>
            <a:r>
              <a:rPr lang="cs-CZ" b="1" baseline="-25000" dirty="0" err="1" smtClean="0"/>
              <a:t>p</a:t>
            </a:r>
            <a:r>
              <a:rPr lang="cs-CZ" dirty="0" smtClean="0"/>
              <a:t>= k.</a:t>
            </a:r>
            <a:r>
              <a:rPr lang="cs-CZ" b="1" dirty="0" err="1" smtClean="0"/>
              <a:t>n</a:t>
            </a:r>
            <a:r>
              <a:rPr lang="cs-CZ" b="1" baseline="-25000" dirty="0" err="1" smtClean="0"/>
              <a:t>q</a:t>
            </a:r>
            <a:r>
              <a:rPr lang="cs-CZ" baseline="-25000" dirty="0" smtClean="0"/>
              <a:t>   </a:t>
            </a:r>
            <a:r>
              <a:rPr lang="cs-CZ" dirty="0" smtClean="0"/>
              <a:t> </a:t>
            </a:r>
            <a:r>
              <a:rPr lang="cs-CZ" dirty="0" smtClean="0">
                <a:sym typeface="Symbol" pitchFamily="18" charset="2"/>
              </a:rPr>
              <a:t>  </a:t>
            </a:r>
            <a:r>
              <a:rPr lang="cs-CZ" dirty="0" smtClean="0"/>
              <a:t>c</a:t>
            </a:r>
            <a:r>
              <a:rPr lang="cs-CZ" baseline="-25000" dirty="0" smtClean="0"/>
              <a:t>1</a:t>
            </a:r>
            <a:r>
              <a:rPr lang="cs-CZ" dirty="0" smtClean="0"/>
              <a:t>=</a:t>
            </a:r>
            <a:r>
              <a:rPr lang="cs-CZ" baseline="-25000" dirty="0" smtClean="0">
                <a:sym typeface="Symbol" pitchFamily="18" charset="2"/>
              </a:rPr>
              <a:t> </a:t>
            </a:r>
            <a:r>
              <a:rPr lang="cs-CZ" dirty="0" smtClean="0">
                <a:sym typeface="Symbol" pitchFamily="18" charset="2"/>
              </a:rPr>
              <a:t>k.</a:t>
            </a:r>
            <a:r>
              <a:rPr lang="cs-CZ" dirty="0" smtClean="0"/>
              <a:t>c</a:t>
            </a:r>
            <a:r>
              <a:rPr lang="cs-CZ" baseline="-25000" dirty="0" smtClean="0"/>
              <a:t>2</a:t>
            </a:r>
          </a:p>
          <a:p>
            <a:pPr marL="596900" indent="-514350" eaLnBrk="1" hangingPunct="1">
              <a:buFont typeface="Wingdings 2" pitchFamily="18" charset="2"/>
              <a:buNone/>
            </a:pPr>
            <a:endParaRPr lang="cs-CZ" baseline="-25000" dirty="0" smtClean="0"/>
          </a:p>
          <a:p>
            <a:pPr marL="596900" indent="-514350" eaLnBrk="1" hangingPunct="1">
              <a:buFont typeface="Wingdings 2" pitchFamily="18" charset="2"/>
              <a:buNone/>
            </a:pPr>
            <a:r>
              <a:rPr lang="cs-CZ" dirty="0" smtClean="0"/>
              <a:t>b) </a:t>
            </a:r>
            <a:r>
              <a:rPr lang="cs-CZ" u="sng" dirty="0" smtClean="0"/>
              <a:t>Obě přímky zadány parametricky:</a:t>
            </a:r>
          </a:p>
          <a:p>
            <a:pPr marL="596900" indent="-514350" eaLnBrk="1" hangingPunct="1">
              <a:buFont typeface="Wingdings 2" pitchFamily="18" charset="2"/>
              <a:buNone/>
            </a:pPr>
            <a:r>
              <a:rPr lang="cs-CZ" dirty="0" smtClean="0"/>
              <a:t>    p: bod A </a:t>
            </a:r>
            <a:r>
              <a:rPr lang="cs-CZ" dirty="0" err="1" smtClean="0"/>
              <a:t>a</a:t>
            </a:r>
            <a:r>
              <a:rPr lang="cs-CZ" dirty="0" smtClean="0"/>
              <a:t> </a:t>
            </a:r>
            <a:r>
              <a:rPr lang="cs-CZ" b="1" dirty="0" err="1" smtClean="0"/>
              <a:t>u</a:t>
            </a:r>
            <a:r>
              <a:rPr lang="cs-CZ" b="1" baseline="-25000" dirty="0" err="1" smtClean="0"/>
              <a:t>p</a:t>
            </a:r>
            <a:r>
              <a:rPr lang="cs-CZ" dirty="0" smtClean="0"/>
              <a:t>=(u</a:t>
            </a:r>
            <a:r>
              <a:rPr lang="cs-CZ" baseline="-25000" dirty="0" smtClean="0"/>
              <a:t>1</a:t>
            </a:r>
            <a:r>
              <a:rPr lang="cs-CZ" dirty="0" smtClean="0"/>
              <a:t>,u</a:t>
            </a:r>
            <a:r>
              <a:rPr lang="cs-CZ" baseline="-25000" dirty="0" smtClean="0"/>
              <a:t>2</a:t>
            </a:r>
            <a:r>
              <a:rPr lang="cs-CZ" dirty="0" smtClean="0"/>
              <a:t>)        </a:t>
            </a:r>
            <a:r>
              <a:rPr lang="cs-CZ" b="1" dirty="0" err="1" smtClean="0"/>
              <a:t>u</a:t>
            </a:r>
            <a:r>
              <a:rPr lang="cs-CZ" b="1" baseline="-25000" dirty="0" err="1" smtClean="0"/>
              <a:t>p</a:t>
            </a:r>
            <a:r>
              <a:rPr lang="cs-CZ" b="1" baseline="-25000" dirty="0" smtClean="0"/>
              <a:t> </a:t>
            </a:r>
            <a:r>
              <a:rPr lang="cs-CZ" dirty="0" smtClean="0"/>
              <a:t>= k.</a:t>
            </a:r>
            <a:r>
              <a:rPr lang="cs-CZ" b="1" dirty="0" smtClean="0"/>
              <a:t> </a:t>
            </a:r>
            <a:r>
              <a:rPr lang="cs-CZ" b="1" dirty="0" err="1" smtClean="0"/>
              <a:t>v</a:t>
            </a:r>
            <a:r>
              <a:rPr lang="cs-CZ" b="1" baseline="-25000" dirty="0" err="1" smtClean="0"/>
              <a:t>q</a:t>
            </a:r>
            <a:endParaRPr lang="cs-CZ" dirty="0" smtClean="0"/>
          </a:p>
          <a:p>
            <a:pPr marL="596900" indent="-514350" eaLnBrk="1" hangingPunct="1">
              <a:buFont typeface="Wingdings 2" pitchFamily="18" charset="2"/>
              <a:buNone/>
            </a:pPr>
            <a:r>
              <a:rPr lang="cs-CZ" dirty="0" smtClean="0"/>
              <a:t>    q:bod B a </a:t>
            </a:r>
            <a:r>
              <a:rPr lang="cs-CZ" b="1" dirty="0" err="1" smtClean="0"/>
              <a:t>v</a:t>
            </a:r>
            <a:r>
              <a:rPr lang="cs-CZ" b="1" baseline="-25000" dirty="0" err="1" smtClean="0"/>
              <a:t>q</a:t>
            </a:r>
            <a:r>
              <a:rPr lang="cs-CZ" dirty="0" smtClean="0"/>
              <a:t>=(v</a:t>
            </a:r>
            <a:r>
              <a:rPr lang="cs-CZ" baseline="-25000" dirty="0" smtClean="0"/>
              <a:t>1</a:t>
            </a:r>
            <a:r>
              <a:rPr lang="cs-CZ" dirty="0" smtClean="0"/>
              <a:t>,v</a:t>
            </a:r>
            <a:r>
              <a:rPr lang="cs-CZ" baseline="-25000" dirty="0" smtClean="0"/>
              <a:t>2</a:t>
            </a:r>
            <a:r>
              <a:rPr lang="cs-CZ" dirty="0" smtClean="0"/>
              <a:t>)    </a:t>
            </a:r>
            <a:r>
              <a:rPr lang="cs-CZ" dirty="0" smtClean="0">
                <a:sym typeface="Symbol" pitchFamily="18" charset="2"/>
              </a:rPr>
              <a:t>  Aq   (Bp)</a:t>
            </a:r>
            <a:endParaRPr lang="cs-CZ" dirty="0" smtClean="0"/>
          </a:p>
        </p:txBody>
      </p:sp>
      <p:sp>
        <p:nvSpPr>
          <p:cNvPr id="4" name="Šipka doprava 3"/>
          <p:cNvSpPr/>
          <p:nvPr/>
        </p:nvSpPr>
        <p:spPr>
          <a:xfrm>
            <a:off x="5000625" y="2214563"/>
            <a:ext cx="500063" cy="21431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cs-CZ"/>
          </a:p>
        </p:txBody>
      </p:sp>
      <p:sp>
        <p:nvSpPr>
          <p:cNvPr id="5" name="Šipka doprava 4"/>
          <p:cNvSpPr/>
          <p:nvPr/>
        </p:nvSpPr>
        <p:spPr>
          <a:xfrm>
            <a:off x="5000625" y="2786063"/>
            <a:ext cx="500063" cy="21431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cs-CZ"/>
          </a:p>
        </p:txBody>
      </p:sp>
      <p:sp>
        <p:nvSpPr>
          <p:cNvPr id="6" name="Šipka doprava 5"/>
          <p:cNvSpPr/>
          <p:nvPr/>
        </p:nvSpPr>
        <p:spPr>
          <a:xfrm>
            <a:off x="1785938" y="3357563"/>
            <a:ext cx="500062" cy="21431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cs-CZ"/>
          </a:p>
        </p:txBody>
      </p:sp>
      <p:sp>
        <p:nvSpPr>
          <p:cNvPr id="7" name="Šipka doprava 6"/>
          <p:cNvSpPr/>
          <p:nvPr/>
        </p:nvSpPr>
        <p:spPr>
          <a:xfrm>
            <a:off x="5643563" y="4929188"/>
            <a:ext cx="428625" cy="21431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048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048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2048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2048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2048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2048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2048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2000" fill="hold"/>
                                        <p:tgtEl>
                                          <p:spTgt spid="2048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2048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2000" fill="hold"/>
                                        <p:tgtEl>
                                          <p:spTgt spid="2048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2000" fill="hold"/>
                                        <p:tgtEl>
                                          <p:spTgt spid="2048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2000" fill="hold"/>
                                        <p:tgtEl>
                                          <p:spTgt spid="2048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2000" fill="hold"/>
                                        <p:tgtEl>
                                          <p:spTgt spid="2048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2000" fill="hold"/>
                                        <p:tgtEl>
                                          <p:spTgt spid="2048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6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Zástupný symbol pro obsah 2"/>
          <p:cNvSpPr>
            <a:spLocks noGrp="1"/>
          </p:cNvSpPr>
          <p:nvPr>
            <p:ph idx="1"/>
          </p:nvPr>
        </p:nvSpPr>
        <p:spPr>
          <a:xfrm>
            <a:off x="1435100" y="1000125"/>
            <a:ext cx="7499350" cy="5248275"/>
          </a:xfrm>
        </p:spPr>
        <p:txBody>
          <a:bodyPr/>
          <a:lstStyle/>
          <a:p>
            <a:pPr eaLnBrk="1" hangingPunct="1">
              <a:buFont typeface="Wingdings 2" pitchFamily="18" charset="2"/>
              <a:buNone/>
            </a:pPr>
            <a:r>
              <a:rPr lang="cs-CZ" dirty="0" smtClean="0"/>
              <a:t>c) </a:t>
            </a:r>
            <a:r>
              <a:rPr lang="cs-CZ" u="sng" dirty="0" smtClean="0"/>
              <a:t>Každá je zadaná jinak        </a:t>
            </a:r>
          </a:p>
          <a:p>
            <a:pPr eaLnBrk="1" hangingPunct="1">
              <a:buFont typeface="Wingdings 2" pitchFamily="18" charset="2"/>
              <a:buNone/>
            </a:pPr>
            <a:endParaRPr lang="cs-CZ" sz="2800" dirty="0" smtClean="0"/>
          </a:p>
          <a:p>
            <a:pPr eaLnBrk="1" hangingPunct="1"/>
            <a:r>
              <a:rPr lang="cs-CZ" sz="2800" dirty="0" smtClean="0"/>
              <a:t>ze směrového  vektoru určíme vektor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2800" dirty="0" smtClean="0"/>
              <a:t>   normálový  a  zjišťujeme lineární závislost (rovnoběžnost) 2 normálových vektorů      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2800" dirty="0" smtClean="0"/>
              <a:t>    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2800" u="sng" dirty="0" smtClean="0"/>
              <a:t>nebo naopak</a:t>
            </a:r>
          </a:p>
          <a:p>
            <a:pPr eaLnBrk="1" hangingPunct="1"/>
            <a:r>
              <a:rPr lang="cs-CZ" sz="2800" dirty="0" smtClean="0"/>
              <a:t> z normálového vektoru určíme směrový vektor a  zjišťujeme lineární závislost (rovnoběžnost) 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2800" dirty="0" smtClean="0"/>
              <a:t>   2 směrových vektorů</a:t>
            </a:r>
          </a:p>
          <a:p>
            <a:pPr eaLnBrk="1" hangingPunct="1">
              <a:buFont typeface="Wingdings 2" pitchFamily="18" charset="2"/>
              <a:buNone/>
            </a:pPr>
            <a:endParaRPr lang="cs-CZ" sz="2800" dirty="0" smtClean="0"/>
          </a:p>
        </p:txBody>
      </p:sp>
      <p:sp>
        <p:nvSpPr>
          <p:cNvPr id="6" name="Šipka doprava 5"/>
          <p:cNvSpPr/>
          <p:nvPr/>
        </p:nvSpPr>
        <p:spPr>
          <a:xfrm>
            <a:off x="6286500" y="1285875"/>
            <a:ext cx="642938" cy="21431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15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15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2150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2150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2150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2150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2150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2150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2150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2150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2150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2150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2150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2150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2150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2150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2150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/>
              <a:t>Přímky rovnoběžné a různé:</a:t>
            </a:r>
            <a:endParaRPr lang="cs-CZ" dirty="0"/>
          </a:p>
        </p:txBody>
      </p:sp>
      <p:sp>
        <p:nvSpPr>
          <p:cNvPr id="2253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96900" indent="-514350" eaLnBrk="1" hangingPunct="1">
              <a:buFont typeface="Wingdings 2" pitchFamily="18" charset="2"/>
              <a:buNone/>
            </a:pPr>
            <a:r>
              <a:rPr lang="cs-CZ" dirty="0" smtClean="0"/>
              <a:t>a) </a:t>
            </a:r>
            <a:r>
              <a:rPr lang="cs-CZ" u="sng" dirty="0" smtClean="0"/>
              <a:t>Obě přímky zadány obecnou rovnicí:</a:t>
            </a:r>
          </a:p>
          <a:p>
            <a:pPr marL="596900" indent="-514350" eaLnBrk="1" hangingPunct="1">
              <a:buFont typeface="Wingdings 2" pitchFamily="18" charset="2"/>
              <a:buNone/>
            </a:pPr>
            <a:r>
              <a:rPr lang="cs-CZ" dirty="0" smtClean="0"/>
              <a:t>	p: a</a:t>
            </a:r>
            <a:r>
              <a:rPr lang="cs-CZ" baseline="-25000" dirty="0" smtClean="0"/>
              <a:t>1</a:t>
            </a:r>
            <a:r>
              <a:rPr lang="cs-CZ" dirty="0" smtClean="0"/>
              <a:t>x+b</a:t>
            </a:r>
            <a:r>
              <a:rPr lang="cs-CZ" baseline="-25000" dirty="0" smtClean="0"/>
              <a:t>1</a:t>
            </a:r>
            <a:r>
              <a:rPr lang="cs-CZ" dirty="0" smtClean="0"/>
              <a:t>y+c</a:t>
            </a:r>
            <a:r>
              <a:rPr lang="cs-CZ" baseline="-25000" dirty="0" smtClean="0"/>
              <a:t>1</a:t>
            </a:r>
            <a:r>
              <a:rPr lang="cs-CZ" dirty="0" smtClean="0"/>
              <a:t>=0         </a:t>
            </a:r>
            <a:r>
              <a:rPr lang="cs-CZ" b="1" dirty="0" err="1" smtClean="0"/>
              <a:t>n</a:t>
            </a:r>
            <a:r>
              <a:rPr lang="cs-CZ" b="1" baseline="-25000" dirty="0" err="1" smtClean="0"/>
              <a:t>p</a:t>
            </a:r>
            <a:r>
              <a:rPr lang="cs-CZ" dirty="0" smtClean="0"/>
              <a:t>=(a</a:t>
            </a:r>
            <a:r>
              <a:rPr lang="cs-CZ" baseline="-25000" dirty="0" smtClean="0"/>
              <a:t>1</a:t>
            </a:r>
            <a:r>
              <a:rPr lang="cs-CZ" dirty="0" smtClean="0"/>
              <a:t>,b</a:t>
            </a:r>
            <a:r>
              <a:rPr lang="cs-CZ" baseline="-25000" dirty="0" smtClean="0"/>
              <a:t>1</a:t>
            </a:r>
            <a:r>
              <a:rPr lang="cs-CZ" dirty="0" smtClean="0"/>
              <a:t>)</a:t>
            </a:r>
          </a:p>
          <a:p>
            <a:pPr marL="596900" indent="-514350" eaLnBrk="1" hangingPunct="1">
              <a:buFont typeface="Wingdings 2" pitchFamily="18" charset="2"/>
              <a:buNone/>
            </a:pPr>
            <a:r>
              <a:rPr lang="cs-CZ" dirty="0" smtClean="0"/>
              <a:t>	q: a</a:t>
            </a:r>
            <a:r>
              <a:rPr lang="cs-CZ" baseline="-25000" dirty="0" smtClean="0"/>
              <a:t>2</a:t>
            </a:r>
            <a:r>
              <a:rPr lang="cs-CZ" dirty="0" smtClean="0"/>
              <a:t>x+b</a:t>
            </a:r>
            <a:r>
              <a:rPr lang="cs-CZ" baseline="-25000" dirty="0" smtClean="0"/>
              <a:t>2</a:t>
            </a:r>
            <a:r>
              <a:rPr lang="cs-CZ" dirty="0" smtClean="0"/>
              <a:t>y+c</a:t>
            </a:r>
            <a:r>
              <a:rPr lang="cs-CZ" baseline="-25000" dirty="0" smtClean="0"/>
              <a:t>2</a:t>
            </a:r>
            <a:r>
              <a:rPr lang="cs-CZ" dirty="0" smtClean="0"/>
              <a:t>=0         </a:t>
            </a:r>
            <a:r>
              <a:rPr lang="cs-CZ" b="1" dirty="0" err="1" smtClean="0"/>
              <a:t>n</a:t>
            </a:r>
            <a:r>
              <a:rPr lang="cs-CZ" b="1" baseline="-25000" dirty="0" err="1" smtClean="0"/>
              <a:t>q</a:t>
            </a:r>
            <a:r>
              <a:rPr lang="cs-CZ" dirty="0" smtClean="0"/>
              <a:t>=(a</a:t>
            </a:r>
            <a:r>
              <a:rPr lang="cs-CZ" baseline="-25000" dirty="0" smtClean="0"/>
              <a:t>2</a:t>
            </a:r>
            <a:r>
              <a:rPr lang="cs-CZ" dirty="0" smtClean="0"/>
              <a:t>,b</a:t>
            </a:r>
            <a:r>
              <a:rPr lang="cs-CZ" baseline="-25000" dirty="0" smtClean="0"/>
              <a:t>2</a:t>
            </a:r>
            <a:r>
              <a:rPr lang="cs-CZ" dirty="0" smtClean="0"/>
              <a:t>)</a:t>
            </a:r>
          </a:p>
          <a:p>
            <a:pPr marL="596900" indent="-514350" eaLnBrk="1" hangingPunct="1">
              <a:buFont typeface="Wingdings 2" pitchFamily="18" charset="2"/>
              <a:buNone/>
            </a:pPr>
            <a:r>
              <a:rPr lang="cs-CZ" dirty="0" smtClean="0"/>
              <a:t>         </a:t>
            </a:r>
            <a:r>
              <a:rPr lang="cs-CZ" b="1" dirty="0" err="1" smtClean="0"/>
              <a:t>n</a:t>
            </a:r>
            <a:r>
              <a:rPr lang="cs-CZ" b="1" baseline="-25000" dirty="0" err="1" smtClean="0"/>
              <a:t>p</a:t>
            </a:r>
            <a:r>
              <a:rPr lang="cs-CZ" dirty="0" smtClean="0"/>
              <a:t>= k.</a:t>
            </a:r>
            <a:r>
              <a:rPr lang="cs-CZ" b="1" dirty="0" err="1" smtClean="0"/>
              <a:t>n</a:t>
            </a:r>
            <a:r>
              <a:rPr lang="cs-CZ" b="1" baseline="-25000" dirty="0" err="1" smtClean="0"/>
              <a:t>q</a:t>
            </a:r>
            <a:r>
              <a:rPr lang="cs-CZ" baseline="-25000" dirty="0" smtClean="0"/>
              <a:t>   </a:t>
            </a:r>
            <a:r>
              <a:rPr lang="cs-CZ" dirty="0" smtClean="0"/>
              <a:t> </a:t>
            </a:r>
            <a:r>
              <a:rPr lang="cs-CZ" dirty="0" smtClean="0">
                <a:sym typeface="Symbol" pitchFamily="18" charset="2"/>
              </a:rPr>
              <a:t>  </a:t>
            </a:r>
            <a:r>
              <a:rPr lang="cs-CZ" dirty="0" smtClean="0"/>
              <a:t>c</a:t>
            </a:r>
            <a:r>
              <a:rPr lang="cs-CZ" baseline="-25000" dirty="0" smtClean="0"/>
              <a:t>1</a:t>
            </a:r>
            <a:r>
              <a:rPr lang="cs-CZ" dirty="0" smtClean="0">
                <a:sym typeface="Symbol" pitchFamily="18" charset="2"/>
              </a:rPr>
              <a:t></a:t>
            </a:r>
            <a:r>
              <a:rPr lang="cs-CZ" baseline="-25000" dirty="0" smtClean="0">
                <a:sym typeface="Symbol" pitchFamily="18" charset="2"/>
              </a:rPr>
              <a:t> </a:t>
            </a:r>
            <a:r>
              <a:rPr lang="cs-CZ" dirty="0" smtClean="0">
                <a:sym typeface="Symbol" pitchFamily="18" charset="2"/>
              </a:rPr>
              <a:t>k.</a:t>
            </a:r>
            <a:r>
              <a:rPr lang="cs-CZ" dirty="0" smtClean="0"/>
              <a:t>c</a:t>
            </a:r>
            <a:r>
              <a:rPr lang="cs-CZ" baseline="-25000" dirty="0" smtClean="0"/>
              <a:t>2</a:t>
            </a:r>
          </a:p>
          <a:p>
            <a:pPr marL="596900" indent="-514350" eaLnBrk="1" hangingPunct="1">
              <a:buFont typeface="Wingdings 2" pitchFamily="18" charset="2"/>
              <a:buNone/>
            </a:pPr>
            <a:endParaRPr lang="cs-CZ" baseline="-25000" dirty="0" smtClean="0"/>
          </a:p>
          <a:p>
            <a:pPr marL="596900" indent="-514350" eaLnBrk="1" hangingPunct="1">
              <a:buFont typeface="Wingdings 2" pitchFamily="18" charset="2"/>
              <a:buNone/>
            </a:pPr>
            <a:r>
              <a:rPr lang="cs-CZ" dirty="0" smtClean="0"/>
              <a:t>b) </a:t>
            </a:r>
            <a:r>
              <a:rPr lang="cs-CZ" u="sng" dirty="0" smtClean="0"/>
              <a:t>Obě přímky zadány parametricky:</a:t>
            </a:r>
          </a:p>
          <a:p>
            <a:pPr marL="596900" indent="-514350" eaLnBrk="1" hangingPunct="1">
              <a:buFont typeface="Wingdings 2" pitchFamily="18" charset="2"/>
              <a:buNone/>
            </a:pPr>
            <a:r>
              <a:rPr lang="cs-CZ" dirty="0" smtClean="0"/>
              <a:t>    p: bod A </a:t>
            </a:r>
            <a:r>
              <a:rPr lang="cs-CZ" dirty="0" err="1" smtClean="0"/>
              <a:t>a</a:t>
            </a:r>
            <a:r>
              <a:rPr lang="cs-CZ" dirty="0" smtClean="0"/>
              <a:t> </a:t>
            </a:r>
            <a:r>
              <a:rPr lang="cs-CZ" b="1" dirty="0" err="1" smtClean="0"/>
              <a:t>u</a:t>
            </a:r>
            <a:r>
              <a:rPr lang="cs-CZ" b="1" baseline="-25000" dirty="0" err="1" smtClean="0"/>
              <a:t>p</a:t>
            </a:r>
            <a:r>
              <a:rPr lang="cs-CZ" dirty="0" smtClean="0"/>
              <a:t>=(u</a:t>
            </a:r>
            <a:r>
              <a:rPr lang="cs-CZ" baseline="-25000" dirty="0" smtClean="0"/>
              <a:t>1</a:t>
            </a:r>
            <a:r>
              <a:rPr lang="cs-CZ" dirty="0" smtClean="0"/>
              <a:t>,u</a:t>
            </a:r>
            <a:r>
              <a:rPr lang="cs-CZ" baseline="-25000" dirty="0" smtClean="0"/>
              <a:t>2</a:t>
            </a:r>
            <a:r>
              <a:rPr lang="cs-CZ" dirty="0" smtClean="0"/>
              <a:t>)        </a:t>
            </a:r>
            <a:r>
              <a:rPr lang="cs-CZ" b="1" dirty="0" err="1" smtClean="0"/>
              <a:t>u</a:t>
            </a:r>
            <a:r>
              <a:rPr lang="cs-CZ" b="1" baseline="-25000" dirty="0" err="1" smtClean="0"/>
              <a:t>p</a:t>
            </a:r>
            <a:r>
              <a:rPr lang="cs-CZ" b="1" baseline="-25000" dirty="0" smtClean="0"/>
              <a:t> </a:t>
            </a:r>
            <a:r>
              <a:rPr lang="cs-CZ" dirty="0" smtClean="0"/>
              <a:t>= k.</a:t>
            </a:r>
            <a:r>
              <a:rPr lang="cs-CZ" b="1" dirty="0" smtClean="0"/>
              <a:t> </a:t>
            </a:r>
            <a:r>
              <a:rPr lang="cs-CZ" b="1" dirty="0" err="1" smtClean="0"/>
              <a:t>v</a:t>
            </a:r>
            <a:r>
              <a:rPr lang="cs-CZ" b="1" baseline="-25000" dirty="0" err="1" smtClean="0"/>
              <a:t>q</a:t>
            </a:r>
            <a:endParaRPr lang="cs-CZ" dirty="0" smtClean="0"/>
          </a:p>
          <a:p>
            <a:pPr marL="596900" indent="-514350" eaLnBrk="1" hangingPunct="1">
              <a:buFont typeface="Wingdings 2" pitchFamily="18" charset="2"/>
              <a:buNone/>
            </a:pPr>
            <a:r>
              <a:rPr lang="cs-CZ" dirty="0" smtClean="0"/>
              <a:t>    q:bod B a </a:t>
            </a:r>
            <a:r>
              <a:rPr lang="cs-CZ" b="1" dirty="0" err="1" smtClean="0"/>
              <a:t>v</a:t>
            </a:r>
            <a:r>
              <a:rPr lang="cs-CZ" b="1" baseline="-25000" dirty="0" err="1" smtClean="0"/>
              <a:t>q</a:t>
            </a:r>
            <a:r>
              <a:rPr lang="cs-CZ" dirty="0" smtClean="0"/>
              <a:t>=(v</a:t>
            </a:r>
            <a:r>
              <a:rPr lang="cs-CZ" baseline="-25000" dirty="0" smtClean="0"/>
              <a:t>1</a:t>
            </a:r>
            <a:r>
              <a:rPr lang="cs-CZ" dirty="0" smtClean="0"/>
              <a:t>,v</a:t>
            </a:r>
            <a:r>
              <a:rPr lang="cs-CZ" baseline="-25000" dirty="0" smtClean="0"/>
              <a:t>2</a:t>
            </a:r>
            <a:r>
              <a:rPr lang="cs-CZ" dirty="0" smtClean="0"/>
              <a:t>)    </a:t>
            </a:r>
            <a:r>
              <a:rPr lang="cs-CZ" dirty="0" smtClean="0">
                <a:sym typeface="Symbol" pitchFamily="18" charset="2"/>
              </a:rPr>
              <a:t>  Aq   (Bp)</a:t>
            </a: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25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25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2253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2253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2253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2253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2253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2253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2253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2000" fill="hold"/>
                                        <p:tgtEl>
                                          <p:spTgt spid="2253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2000" fill="hold"/>
                                        <p:tgtEl>
                                          <p:spTgt spid="2253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2000" fill="hold"/>
                                        <p:tgtEl>
                                          <p:spTgt spid="2253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2000" fill="hold"/>
                                        <p:tgtEl>
                                          <p:spTgt spid="2253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2000" fill="hold"/>
                                        <p:tgtEl>
                                          <p:spTgt spid="2253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cs-CZ" dirty="0" smtClean="0"/>
              <a:t>Jsou-li přímky rovnoběžné a různé </a:t>
            </a:r>
            <a:br>
              <a:rPr lang="cs-CZ" dirty="0" smtClean="0"/>
            </a:br>
            <a:r>
              <a:rPr lang="cs-CZ" dirty="0" smtClean="0"/>
              <a:t>určíme jejich vzdálenost:</a:t>
            </a:r>
            <a:endParaRPr lang="cs-CZ" dirty="0"/>
          </a:p>
        </p:txBody>
      </p:sp>
      <p:sp>
        <p:nvSpPr>
          <p:cNvPr id="2052" name="Zástupný symbol pro obsah 2"/>
          <p:cNvSpPr>
            <a:spLocks noGrp="1"/>
          </p:cNvSpPr>
          <p:nvPr>
            <p:ph idx="1"/>
          </p:nvPr>
        </p:nvSpPr>
        <p:spPr>
          <a:xfrm>
            <a:off x="1435100" y="1857375"/>
            <a:ext cx="7499350" cy="4391025"/>
          </a:xfrm>
        </p:spPr>
        <p:txBody>
          <a:bodyPr/>
          <a:lstStyle/>
          <a:p>
            <a:pPr eaLnBrk="1" hangingPunct="1">
              <a:buFont typeface="Wingdings 2" pitchFamily="18" charset="2"/>
              <a:buNone/>
            </a:pPr>
            <a:r>
              <a:rPr lang="cs-CZ" u="sng" dirty="0" smtClean="0"/>
              <a:t>Nejlépe tak, že 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dirty="0" smtClean="0"/>
              <a:t>  </a:t>
            </a:r>
            <a:r>
              <a:rPr lang="cs-CZ" sz="2800" dirty="0" smtClean="0"/>
              <a:t>použijeme přímku, která je zadaná obecnou        rovnicí (pokud není, tak si ji na ni převedeme)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z="2800" dirty="0" smtClean="0"/>
              <a:t>   určíme libovolný bod M na druhé přímce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z="2800" dirty="0" smtClean="0"/>
              <a:t>   určíme vzdálenost bodu M od přímky pomocí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2800" dirty="0" smtClean="0"/>
              <a:t> 	 vzorce</a:t>
            </a:r>
          </a:p>
        </p:txBody>
      </p:sp>
      <p:graphicFrame>
        <p:nvGraphicFramePr>
          <p:cNvPr id="2050" name="Object 2"/>
          <p:cNvGraphicFramePr>
            <a:graphicFrameLocks noChangeAspect="1"/>
          </p:cNvGraphicFramePr>
          <p:nvPr/>
        </p:nvGraphicFramePr>
        <p:xfrm>
          <a:off x="2286000" y="4857750"/>
          <a:ext cx="5613400" cy="1285875"/>
        </p:xfrm>
        <a:graphic>
          <a:graphicData uri="http://schemas.openxmlformats.org/presentationml/2006/ole">
            <p:oleObj spid="_x0000_s2050" name="Rovnice" r:id="rId3" imgW="2273040" imgH="45720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0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0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0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205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205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205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205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205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205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205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205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205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205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205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205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2000"/>
                            </p:stCondLst>
                            <p:childTnLst>
                              <p:par>
                                <p:cTn id="31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/>
              <a:t>Přímky různoběžné:</a:t>
            </a:r>
            <a:endParaRPr lang="cs-CZ" dirty="0"/>
          </a:p>
        </p:txBody>
      </p:sp>
      <p:sp>
        <p:nvSpPr>
          <p:cNvPr id="2560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96900" indent="-514350" eaLnBrk="1" hangingPunct="1">
              <a:buFont typeface="Wingdings 2" pitchFamily="18" charset="2"/>
              <a:buNone/>
            </a:pPr>
            <a:r>
              <a:rPr lang="cs-CZ" dirty="0" smtClean="0"/>
              <a:t>a) </a:t>
            </a:r>
            <a:r>
              <a:rPr lang="cs-CZ" u="sng" dirty="0" smtClean="0"/>
              <a:t>Obě přímky zadány obecnou rovnicí:</a:t>
            </a:r>
          </a:p>
          <a:p>
            <a:pPr marL="596900" indent="-514350" eaLnBrk="1" hangingPunct="1">
              <a:buFont typeface="Wingdings 2" pitchFamily="18" charset="2"/>
              <a:buNone/>
            </a:pPr>
            <a:r>
              <a:rPr lang="cs-CZ" dirty="0" smtClean="0"/>
              <a:t>	p: a</a:t>
            </a:r>
            <a:r>
              <a:rPr lang="cs-CZ" baseline="-25000" dirty="0" smtClean="0"/>
              <a:t>1</a:t>
            </a:r>
            <a:r>
              <a:rPr lang="cs-CZ" dirty="0" smtClean="0"/>
              <a:t>x+b</a:t>
            </a:r>
            <a:r>
              <a:rPr lang="cs-CZ" baseline="-25000" dirty="0" smtClean="0"/>
              <a:t>1</a:t>
            </a:r>
            <a:r>
              <a:rPr lang="cs-CZ" dirty="0" smtClean="0"/>
              <a:t>y+c</a:t>
            </a:r>
            <a:r>
              <a:rPr lang="cs-CZ" baseline="-25000" dirty="0" smtClean="0"/>
              <a:t>1</a:t>
            </a:r>
            <a:r>
              <a:rPr lang="cs-CZ" dirty="0" smtClean="0"/>
              <a:t>=0         </a:t>
            </a:r>
            <a:r>
              <a:rPr lang="cs-CZ" b="1" dirty="0" err="1" smtClean="0"/>
              <a:t>n</a:t>
            </a:r>
            <a:r>
              <a:rPr lang="cs-CZ" b="1" baseline="-25000" dirty="0" err="1" smtClean="0"/>
              <a:t>p</a:t>
            </a:r>
            <a:r>
              <a:rPr lang="cs-CZ" dirty="0" smtClean="0"/>
              <a:t>=(a</a:t>
            </a:r>
            <a:r>
              <a:rPr lang="cs-CZ" baseline="-25000" dirty="0" smtClean="0"/>
              <a:t>1</a:t>
            </a:r>
            <a:r>
              <a:rPr lang="cs-CZ" dirty="0" smtClean="0"/>
              <a:t>,b</a:t>
            </a:r>
            <a:r>
              <a:rPr lang="cs-CZ" baseline="-25000" dirty="0" smtClean="0"/>
              <a:t>1</a:t>
            </a:r>
            <a:r>
              <a:rPr lang="cs-CZ" dirty="0" smtClean="0"/>
              <a:t>)</a:t>
            </a:r>
          </a:p>
          <a:p>
            <a:pPr marL="596900" indent="-514350" eaLnBrk="1" hangingPunct="1">
              <a:buFont typeface="Wingdings 2" pitchFamily="18" charset="2"/>
              <a:buNone/>
            </a:pPr>
            <a:r>
              <a:rPr lang="cs-CZ" dirty="0" smtClean="0"/>
              <a:t>	q: a</a:t>
            </a:r>
            <a:r>
              <a:rPr lang="cs-CZ" baseline="-25000" dirty="0" smtClean="0"/>
              <a:t>2</a:t>
            </a:r>
            <a:r>
              <a:rPr lang="cs-CZ" dirty="0" smtClean="0"/>
              <a:t>x+b</a:t>
            </a:r>
            <a:r>
              <a:rPr lang="cs-CZ" baseline="-25000" dirty="0" smtClean="0"/>
              <a:t>2</a:t>
            </a:r>
            <a:r>
              <a:rPr lang="cs-CZ" dirty="0" smtClean="0"/>
              <a:t>y+c</a:t>
            </a:r>
            <a:r>
              <a:rPr lang="cs-CZ" baseline="-25000" dirty="0" smtClean="0"/>
              <a:t>2</a:t>
            </a:r>
            <a:r>
              <a:rPr lang="cs-CZ" dirty="0" smtClean="0"/>
              <a:t>=0         </a:t>
            </a:r>
            <a:r>
              <a:rPr lang="cs-CZ" b="1" dirty="0" err="1" smtClean="0"/>
              <a:t>n</a:t>
            </a:r>
            <a:r>
              <a:rPr lang="cs-CZ" b="1" baseline="-25000" dirty="0" err="1" smtClean="0"/>
              <a:t>q</a:t>
            </a:r>
            <a:r>
              <a:rPr lang="cs-CZ" dirty="0" smtClean="0"/>
              <a:t>=(a</a:t>
            </a:r>
            <a:r>
              <a:rPr lang="cs-CZ" baseline="-25000" dirty="0" smtClean="0"/>
              <a:t>2</a:t>
            </a:r>
            <a:r>
              <a:rPr lang="cs-CZ" dirty="0" smtClean="0"/>
              <a:t>,b</a:t>
            </a:r>
            <a:r>
              <a:rPr lang="cs-CZ" baseline="-25000" dirty="0" smtClean="0"/>
              <a:t>2</a:t>
            </a:r>
            <a:r>
              <a:rPr lang="cs-CZ" dirty="0" smtClean="0"/>
              <a:t>)</a:t>
            </a:r>
          </a:p>
          <a:p>
            <a:pPr marL="596900" indent="-514350" eaLnBrk="1" hangingPunct="1">
              <a:buFont typeface="Wingdings 2" pitchFamily="18" charset="2"/>
              <a:buNone/>
            </a:pPr>
            <a:r>
              <a:rPr lang="cs-CZ" dirty="0" smtClean="0"/>
              <a:t>                      </a:t>
            </a:r>
            <a:r>
              <a:rPr lang="cs-CZ" b="1" dirty="0" err="1" smtClean="0"/>
              <a:t>n</a:t>
            </a:r>
            <a:r>
              <a:rPr lang="cs-CZ" b="1" baseline="-25000" dirty="0" err="1" smtClean="0"/>
              <a:t>p</a:t>
            </a:r>
            <a:r>
              <a:rPr lang="cs-CZ" dirty="0" smtClean="0">
                <a:sym typeface="Symbol" pitchFamily="18" charset="2"/>
              </a:rPr>
              <a:t></a:t>
            </a:r>
            <a:r>
              <a:rPr lang="cs-CZ" dirty="0" smtClean="0"/>
              <a:t> k.</a:t>
            </a:r>
            <a:r>
              <a:rPr lang="cs-CZ" b="1" dirty="0" err="1" smtClean="0"/>
              <a:t>n</a:t>
            </a:r>
            <a:r>
              <a:rPr lang="cs-CZ" b="1" baseline="-25000" dirty="0" err="1" smtClean="0"/>
              <a:t>q</a:t>
            </a:r>
            <a:endParaRPr lang="cs-CZ" baseline="-25000" dirty="0" smtClean="0"/>
          </a:p>
          <a:p>
            <a:pPr marL="596900" indent="-514350" eaLnBrk="1" hangingPunct="1">
              <a:buFont typeface="Wingdings 2" pitchFamily="18" charset="2"/>
              <a:buNone/>
            </a:pPr>
            <a:endParaRPr lang="cs-CZ" baseline="-25000" dirty="0" smtClean="0"/>
          </a:p>
          <a:p>
            <a:pPr marL="596900" indent="-514350" eaLnBrk="1" hangingPunct="1">
              <a:buFont typeface="Wingdings 2" pitchFamily="18" charset="2"/>
              <a:buNone/>
            </a:pPr>
            <a:r>
              <a:rPr lang="cs-CZ" dirty="0" smtClean="0"/>
              <a:t>b) </a:t>
            </a:r>
            <a:r>
              <a:rPr lang="cs-CZ" u="sng" dirty="0" smtClean="0"/>
              <a:t>Obě přímky zadány parametricky:</a:t>
            </a:r>
          </a:p>
          <a:p>
            <a:pPr marL="596900" indent="-514350" eaLnBrk="1" hangingPunct="1">
              <a:buFont typeface="Wingdings 2" pitchFamily="18" charset="2"/>
              <a:buNone/>
            </a:pPr>
            <a:r>
              <a:rPr lang="cs-CZ" dirty="0" smtClean="0"/>
              <a:t>    p: bod A </a:t>
            </a:r>
            <a:r>
              <a:rPr lang="cs-CZ" dirty="0" err="1" smtClean="0"/>
              <a:t>a</a:t>
            </a:r>
            <a:r>
              <a:rPr lang="cs-CZ" dirty="0" smtClean="0"/>
              <a:t> </a:t>
            </a:r>
            <a:r>
              <a:rPr lang="cs-CZ" b="1" dirty="0" err="1" smtClean="0"/>
              <a:t>u</a:t>
            </a:r>
            <a:r>
              <a:rPr lang="cs-CZ" b="1" baseline="-25000" dirty="0" err="1" smtClean="0"/>
              <a:t>p</a:t>
            </a:r>
            <a:r>
              <a:rPr lang="cs-CZ" dirty="0" smtClean="0"/>
              <a:t>=(u</a:t>
            </a:r>
            <a:r>
              <a:rPr lang="cs-CZ" baseline="-25000" dirty="0" smtClean="0"/>
              <a:t>1</a:t>
            </a:r>
            <a:r>
              <a:rPr lang="cs-CZ" dirty="0" smtClean="0"/>
              <a:t>,u</a:t>
            </a:r>
            <a:r>
              <a:rPr lang="cs-CZ" baseline="-25000" dirty="0" smtClean="0"/>
              <a:t>2</a:t>
            </a:r>
            <a:r>
              <a:rPr lang="cs-CZ" dirty="0" smtClean="0"/>
              <a:t>)        </a:t>
            </a:r>
            <a:r>
              <a:rPr lang="cs-CZ" b="1" dirty="0" err="1" smtClean="0"/>
              <a:t>u</a:t>
            </a:r>
            <a:r>
              <a:rPr lang="cs-CZ" b="1" baseline="-25000" dirty="0" err="1" smtClean="0"/>
              <a:t>p</a:t>
            </a:r>
            <a:r>
              <a:rPr lang="cs-CZ" b="1" baseline="-25000" dirty="0" smtClean="0"/>
              <a:t> </a:t>
            </a:r>
            <a:r>
              <a:rPr lang="cs-CZ" dirty="0" smtClean="0">
                <a:sym typeface="Symbol" pitchFamily="18" charset="2"/>
              </a:rPr>
              <a:t></a:t>
            </a:r>
            <a:r>
              <a:rPr lang="cs-CZ" dirty="0" smtClean="0"/>
              <a:t> k.</a:t>
            </a:r>
            <a:r>
              <a:rPr lang="cs-CZ" b="1" dirty="0" smtClean="0"/>
              <a:t> </a:t>
            </a:r>
            <a:r>
              <a:rPr lang="cs-CZ" b="1" dirty="0" err="1" smtClean="0"/>
              <a:t>v</a:t>
            </a:r>
            <a:r>
              <a:rPr lang="cs-CZ" b="1" baseline="-25000" dirty="0" err="1" smtClean="0"/>
              <a:t>q</a:t>
            </a:r>
            <a:endParaRPr lang="cs-CZ" dirty="0" smtClean="0"/>
          </a:p>
          <a:p>
            <a:pPr marL="596900" indent="-514350" eaLnBrk="1" hangingPunct="1">
              <a:buFont typeface="Wingdings 2" pitchFamily="18" charset="2"/>
              <a:buNone/>
            </a:pPr>
            <a:r>
              <a:rPr lang="cs-CZ" dirty="0" smtClean="0"/>
              <a:t>    q:bod B a </a:t>
            </a:r>
            <a:r>
              <a:rPr lang="cs-CZ" b="1" dirty="0" err="1" smtClean="0"/>
              <a:t>v</a:t>
            </a:r>
            <a:r>
              <a:rPr lang="cs-CZ" b="1" baseline="-25000" dirty="0" err="1" smtClean="0"/>
              <a:t>q</a:t>
            </a:r>
            <a:r>
              <a:rPr lang="cs-CZ" dirty="0" smtClean="0"/>
              <a:t>=(v</a:t>
            </a:r>
            <a:r>
              <a:rPr lang="cs-CZ" baseline="-25000" dirty="0" smtClean="0"/>
              <a:t>1</a:t>
            </a:r>
            <a:r>
              <a:rPr lang="cs-CZ" dirty="0" smtClean="0"/>
              <a:t>,v</a:t>
            </a:r>
            <a:r>
              <a:rPr lang="cs-CZ" baseline="-25000" dirty="0" smtClean="0"/>
              <a:t>2</a:t>
            </a:r>
            <a:r>
              <a:rPr lang="cs-CZ" dirty="0" smtClean="0"/>
              <a:t>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56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56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2560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2560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2560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2560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2560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2560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2560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2000" fill="hold"/>
                                        <p:tgtEl>
                                          <p:spTgt spid="2560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2000" fill="hold"/>
                                        <p:tgtEl>
                                          <p:spTgt spid="2560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2000" fill="hold"/>
                                        <p:tgtEl>
                                          <p:spTgt spid="2560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2000" fill="hold"/>
                                        <p:tgtEl>
                                          <p:spTgt spid="2560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2000" fill="hold"/>
                                        <p:tgtEl>
                                          <p:spTgt spid="2560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cs-CZ" dirty="0" smtClean="0"/>
              <a:t>Jsou-li přímky různoběžné-určíme:</a:t>
            </a:r>
            <a:endParaRPr lang="cs-CZ" dirty="0"/>
          </a:p>
        </p:txBody>
      </p:sp>
      <p:sp>
        <p:nvSpPr>
          <p:cNvPr id="102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96900" indent="-514350" eaLnBrk="1" hangingPunct="1">
              <a:buFont typeface="Wingdings" pitchFamily="2" charset="2"/>
              <a:buChar char="Ø"/>
            </a:pPr>
            <a:r>
              <a:rPr lang="cs-CZ" u="sng" dirty="0" smtClean="0"/>
              <a:t>jejich průsečík </a:t>
            </a:r>
            <a:r>
              <a:rPr lang="cs-CZ" dirty="0" smtClean="0"/>
              <a:t>–řešíme soustavu rovnic</a:t>
            </a:r>
          </a:p>
          <a:p>
            <a:pPr marL="596900" indent="-514350" eaLnBrk="1" hangingPunct="1">
              <a:buFont typeface="Wingdings" pitchFamily="2" charset="2"/>
              <a:buChar char="Ø"/>
            </a:pPr>
            <a:endParaRPr lang="cs-CZ" dirty="0" smtClean="0"/>
          </a:p>
          <a:p>
            <a:pPr marL="596900" indent="-514350" eaLnBrk="1" hangingPunct="1">
              <a:buFont typeface="Wingdings" pitchFamily="2" charset="2"/>
              <a:buChar char="Ø"/>
            </a:pPr>
            <a:r>
              <a:rPr lang="cs-CZ" u="sng" dirty="0" smtClean="0"/>
              <a:t>jejich odchylku </a:t>
            </a:r>
            <a:r>
              <a:rPr lang="cs-CZ" dirty="0" smtClean="0"/>
              <a:t>(úhel, který svírají) –</a:t>
            </a:r>
          </a:p>
          <a:p>
            <a:pPr marL="596900" indent="-514350" eaLnBrk="1" hangingPunct="1">
              <a:buFont typeface="Wingdings 2" pitchFamily="18" charset="2"/>
              <a:buNone/>
            </a:pPr>
            <a:r>
              <a:rPr lang="cs-CZ" dirty="0" smtClean="0"/>
              <a:t>	užitím vzorce</a:t>
            </a:r>
          </a:p>
          <a:p>
            <a:pPr marL="596900" indent="-514350" eaLnBrk="1" hangingPunct="1">
              <a:buFont typeface="Wingdings 2" pitchFamily="18" charset="2"/>
              <a:buNone/>
            </a:pPr>
            <a:endParaRPr lang="cs-CZ" dirty="0" smtClean="0"/>
          </a:p>
          <a:p>
            <a:pPr marL="596900" indent="-514350" eaLnBrk="1" hangingPunct="1">
              <a:buFont typeface="Wingdings 2" pitchFamily="18" charset="2"/>
              <a:buNone/>
            </a:pPr>
            <a:endParaRPr lang="cs-CZ" dirty="0" smtClean="0"/>
          </a:p>
          <a:p>
            <a:pPr marL="596900" indent="-514350" eaLnBrk="1" hangingPunct="1">
              <a:buFont typeface="Wingdings 2" pitchFamily="18" charset="2"/>
              <a:buAutoNum type="alphaLcParenR"/>
            </a:pPr>
            <a:endParaRPr lang="cs-CZ" dirty="0" smtClean="0"/>
          </a:p>
        </p:txBody>
      </p:sp>
      <p:graphicFrame>
        <p:nvGraphicFramePr>
          <p:cNvPr id="1026" name="Object 2"/>
          <p:cNvGraphicFramePr>
            <a:graphicFrameLocks noChangeAspect="1"/>
          </p:cNvGraphicFramePr>
          <p:nvPr/>
        </p:nvGraphicFramePr>
        <p:xfrm>
          <a:off x="2143125" y="3929063"/>
          <a:ext cx="5419725" cy="1785937"/>
        </p:xfrm>
        <a:graphic>
          <a:graphicData uri="http://schemas.openxmlformats.org/presentationml/2006/ole">
            <p:oleObj spid="_x0000_s1026" name="Rovnice" r:id="rId3" imgW="2234880" imgH="73656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0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0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102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102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102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102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000"/>
                            </p:stCondLst>
                            <p:childTnLst>
                              <p:par>
                                <p:cTn id="20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/>
              <a:t>Příklad 1-zadání:</a:t>
            </a:r>
            <a:endParaRPr lang="cs-CZ" dirty="0"/>
          </a:p>
        </p:txBody>
      </p:sp>
      <p:sp>
        <p:nvSpPr>
          <p:cNvPr id="28674" name="Zástupný symbol pro obsah 2"/>
          <p:cNvSpPr>
            <a:spLocks noGrp="1"/>
          </p:cNvSpPr>
          <p:nvPr>
            <p:ph idx="1"/>
          </p:nvPr>
        </p:nvSpPr>
        <p:spPr>
          <a:xfrm>
            <a:off x="1435100" y="1285875"/>
            <a:ext cx="7499350" cy="4962525"/>
          </a:xfrm>
        </p:spPr>
        <p:txBody>
          <a:bodyPr/>
          <a:lstStyle/>
          <a:p>
            <a:pPr eaLnBrk="1" hangingPunct="1">
              <a:buFont typeface="Wingdings 2" pitchFamily="18" charset="2"/>
              <a:buNone/>
            </a:pPr>
            <a:endParaRPr lang="cs-CZ" sz="2800" b="1" u="sng" smtClean="0"/>
          </a:p>
          <a:p>
            <a:pPr eaLnBrk="1" hangingPunct="1">
              <a:buFont typeface="Wingdings 2" pitchFamily="18" charset="2"/>
              <a:buNone/>
            </a:pPr>
            <a:r>
              <a:rPr lang="cs-CZ" sz="2800" b="1" u="sng" smtClean="0"/>
              <a:t>Určete vzájemnou polohu přímek p a q:</a:t>
            </a:r>
            <a:endParaRPr lang="cs-CZ" sz="3000" smtClean="0"/>
          </a:p>
          <a:p>
            <a:pPr eaLnBrk="1" hangingPunct="1">
              <a:buFont typeface="Wingdings 2" pitchFamily="18" charset="2"/>
              <a:buNone/>
            </a:pPr>
            <a:endParaRPr lang="cs-CZ" sz="3000" smtClean="0"/>
          </a:p>
          <a:p>
            <a:pPr eaLnBrk="1" hangingPunct="1">
              <a:buFont typeface="Wingdings 2" pitchFamily="18" charset="2"/>
              <a:buNone/>
            </a:pPr>
            <a:r>
              <a:rPr lang="cs-CZ" sz="3000" smtClean="0"/>
              <a:t>p:  2x-3y+5=0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3000" smtClean="0"/>
              <a:t>q:   x-y-1=0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/>
              <a:t>Příklad 1-řešení:</a:t>
            </a:r>
            <a:endParaRPr lang="cs-CZ" dirty="0"/>
          </a:p>
        </p:txBody>
      </p:sp>
      <p:sp>
        <p:nvSpPr>
          <p:cNvPr id="29698" name="Zástupný symbol pro obsah 2"/>
          <p:cNvSpPr>
            <a:spLocks noGrp="1"/>
          </p:cNvSpPr>
          <p:nvPr>
            <p:ph idx="1"/>
          </p:nvPr>
        </p:nvSpPr>
        <p:spPr>
          <a:xfrm>
            <a:off x="1435100" y="1285875"/>
            <a:ext cx="7499350" cy="4962525"/>
          </a:xfrm>
        </p:spPr>
        <p:txBody>
          <a:bodyPr/>
          <a:lstStyle/>
          <a:p>
            <a:pPr eaLnBrk="1" hangingPunct="1">
              <a:buFont typeface="Wingdings 2" pitchFamily="18" charset="2"/>
              <a:buNone/>
            </a:pPr>
            <a:r>
              <a:rPr lang="cs-CZ" sz="3000" dirty="0" smtClean="0"/>
              <a:t>p:  2x-3y+5=0       </a:t>
            </a:r>
            <a:r>
              <a:rPr lang="cs-CZ" sz="3000" b="1" dirty="0" err="1" smtClean="0"/>
              <a:t>n</a:t>
            </a:r>
            <a:r>
              <a:rPr lang="cs-CZ" sz="3000" b="1" baseline="-25000" dirty="0" err="1" smtClean="0"/>
              <a:t>p</a:t>
            </a:r>
            <a:r>
              <a:rPr lang="cs-CZ" sz="3000" dirty="0" smtClean="0"/>
              <a:t>=(2,-3)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3000" dirty="0" smtClean="0"/>
              <a:t>q:   x-y-1=0        </a:t>
            </a:r>
            <a:r>
              <a:rPr lang="cs-CZ" sz="3000" b="1" dirty="0" smtClean="0"/>
              <a:t>   </a:t>
            </a:r>
            <a:r>
              <a:rPr lang="cs-CZ" sz="3000" b="1" dirty="0" err="1" smtClean="0"/>
              <a:t>n</a:t>
            </a:r>
            <a:r>
              <a:rPr lang="cs-CZ" sz="3000" b="1" baseline="-25000" dirty="0" err="1" smtClean="0"/>
              <a:t>q</a:t>
            </a:r>
            <a:r>
              <a:rPr lang="cs-CZ" sz="3000" dirty="0" smtClean="0"/>
              <a:t>=(1,-1)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3000" b="1" dirty="0" err="1" smtClean="0"/>
              <a:t>n</a:t>
            </a:r>
            <a:r>
              <a:rPr lang="cs-CZ" sz="3000" b="1" baseline="-25000" dirty="0" err="1" smtClean="0"/>
              <a:t>p</a:t>
            </a:r>
            <a:r>
              <a:rPr lang="cs-CZ" sz="3000" dirty="0" smtClean="0">
                <a:sym typeface="Symbol" pitchFamily="18" charset="2"/>
              </a:rPr>
              <a:t></a:t>
            </a:r>
            <a:r>
              <a:rPr lang="cs-CZ" sz="3000" dirty="0" smtClean="0"/>
              <a:t> k.</a:t>
            </a:r>
            <a:r>
              <a:rPr lang="cs-CZ" sz="3000" b="1" dirty="0" err="1" smtClean="0"/>
              <a:t>n</a:t>
            </a:r>
            <a:r>
              <a:rPr lang="cs-CZ" sz="3000" b="1" baseline="-25000" dirty="0" err="1" smtClean="0"/>
              <a:t>q</a:t>
            </a:r>
            <a:r>
              <a:rPr lang="cs-CZ" sz="3000" b="1" baseline="-25000" dirty="0" smtClean="0"/>
              <a:t>              </a:t>
            </a:r>
            <a:r>
              <a:rPr lang="cs-CZ" sz="3000" baseline="-25000" dirty="0" smtClean="0"/>
              <a:t> </a:t>
            </a:r>
            <a:r>
              <a:rPr lang="cs-CZ" sz="3000" b="1" u="sng" dirty="0" smtClean="0"/>
              <a:t>p, q  jsou různoběžné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3000" dirty="0" smtClean="0"/>
              <a:t>  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3000" dirty="0" smtClean="0"/>
              <a:t>Řešíme soustavu rovnic: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3000" dirty="0" smtClean="0"/>
              <a:t> 2x -3y+5=0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3000" u="sng" dirty="0" smtClean="0"/>
              <a:t>-2x+2y+2=0 </a:t>
            </a:r>
            <a:r>
              <a:rPr lang="cs-CZ" sz="3000" dirty="0" smtClean="0"/>
              <a:t>     sečteme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3000" dirty="0" smtClean="0"/>
              <a:t>      -y+7=0         y=7    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3000" dirty="0" smtClean="0"/>
              <a:t>    x-7-1=0         x=8   </a:t>
            </a:r>
            <a:r>
              <a:rPr lang="cs-CZ" sz="3000" b="1" u="sng" dirty="0" smtClean="0"/>
              <a:t>průsečík  P</a:t>
            </a:r>
            <a:r>
              <a:rPr lang="cs-CZ" sz="2800" b="1" u="sng" dirty="0" smtClean="0"/>
              <a:t>=</a:t>
            </a:r>
            <a:r>
              <a:rPr lang="cs-CZ" sz="2800" b="1" u="sng" dirty="0" smtClean="0">
                <a:sym typeface="Symbol" pitchFamily="18" charset="2"/>
              </a:rPr>
              <a:t>8,7</a:t>
            </a:r>
            <a:endParaRPr lang="cs-CZ" sz="3000" b="1" u="sng" dirty="0" smtClean="0"/>
          </a:p>
        </p:txBody>
      </p:sp>
      <p:sp>
        <p:nvSpPr>
          <p:cNvPr id="4" name="Šipka doprava 3"/>
          <p:cNvSpPr/>
          <p:nvPr/>
        </p:nvSpPr>
        <p:spPr>
          <a:xfrm>
            <a:off x="3214688" y="2571750"/>
            <a:ext cx="428625" cy="21431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cs-CZ"/>
          </a:p>
        </p:txBody>
      </p:sp>
      <p:sp>
        <p:nvSpPr>
          <p:cNvPr id="5" name="Šipka doprava 4"/>
          <p:cNvSpPr/>
          <p:nvPr/>
        </p:nvSpPr>
        <p:spPr>
          <a:xfrm>
            <a:off x="3571875" y="5214938"/>
            <a:ext cx="428625" cy="21431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cs-CZ"/>
          </a:p>
        </p:txBody>
      </p:sp>
      <p:sp>
        <p:nvSpPr>
          <p:cNvPr id="7" name="Šipka doprava 6"/>
          <p:cNvSpPr/>
          <p:nvPr/>
        </p:nvSpPr>
        <p:spPr>
          <a:xfrm>
            <a:off x="3571875" y="5715000"/>
            <a:ext cx="428625" cy="21431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96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96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96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2969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2969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2969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2969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2969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2969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2969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2969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2969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2969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2969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2969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2969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2969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2000" fill="hold"/>
                                        <p:tgtEl>
                                          <p:spTgt spid="2969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2000" fill="hold"/>
                                        <p:tgtEl>
                                          <p:spTgt spid="2969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2000" fill="hold"/>
                                        <p:tgtEl>
                                          <p:spTgt spid="2969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2000" fill="hold"/>
                                        <p:tgtEl>
                                          <p:spTgt spid="2969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7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/>
              <a:t>Příklad 1-řešení:</a:t>
            </a:r>
            <a:endParaRPr lang="cs-CZ" dirty="0"/>
          </a:p>
        </p:txBody>
      </p:sp>
      <p:sp>
        <p:nvSpPr>
          <p:cNvPr id="3082" name="Zástupný symbol pro obsah 8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Wingdings 2" pitchFamily="18" charset="2"/>
              <a:buNone/>
            </a:pPr>
            <a:r>
              <a:rPr lang="cs-CZ" u="sng" dirty="0" smtClean="0"/>
              <a:t>Odchylka přímek p a q:</a:t>
            </a:r>
            <a:endParaRPr lang="cs-CZ" dirty="0" smtClean="0"/>
          </a:p>
          <a:p>
            <a:pPr eaLnBrk="1" hangingPunct="1">
              <a:buFont typeface="Wingdings 2" pitchFamily="18" charset="2"/>
              <a:buNone/>
            </a:pPr>
            <a:r>
              <a:rPr lang="cs-CZ" b="1" dirty="0" err="1" smtClean="0"/>
              <a:t>n</a:t>
            </a:r>
            <a:r>
              <a:rPr lang="cs-CZ" b="1" baseline="-25000" dirty="0" err="1" smtClean="0"/>
              <a:t>p</a:t>
            </a:r>
            <a:r>
              <a:rPr lang="cs-CZ" dirty="0" smtClean="0"/>
              <a:t>=(2,-3)      </a:t>
            </a:r>
            <a:r>
              <a:rPr lang="cs-CZ" b="1" dirty="0" err="1" smtClean="0"/>
              <a:t>n</a:t>
            </a:r>
            <a:r>
              <a:rPr lang="cs-CZ" b="1" baseline="-25000" dirty="0" err="1" smtClean="0"/>
              <a:t>q</a:t>
            </a:r>
            <a:r>
              <a:rPr lang="cs-CZ" dirty="0" smtClean="0"/>
              <a:t>=(1,-1)</a:t>
            </a:r>
          </a:p>
          <a:p>
            <a:pPr eaLnBrk="1" hangingPunct="1">
              <a:buFont typeface="Wingdings 2" pitchFamily="18" charset="2"/>
              <a:buNone/>
            </a:pPr>
            <a:endParaRPr lang="cs-CZ" dirty="0" smtClean="0"/>
          </a:p>
        </p:txBody>
      </p:sp>
      <p:graphicFrame>
        <p:nvGraphicFramePr>
          <p:cNvPr id="3078" name="Object 6"/>
          <p:cNvGraphicFramePr>
            <a:graphicFrameLocks noChangeAspect="1"/>
          </p:cNvGraphicFramePr>
          <p:nvPr/>
        </p:nvGraphicFramePr>
        <p:xfrm>
          <a:off x="1500188" y="2714625"/>
          <a:ext cx="3643312" cy="1119188"/>
        </p:xfrm>
        <a:graphic>
          <a:graphicData uri="http://schemas.openxmlformats.org/presentationml/2006/ole">
            <p:oleObj spid="_x0000_s3078" name="Rovnice" r:id="rId3" imgW="1447560" imgH="444240" progId="Equation.3">
              <p:embed/>
            </p:oleObj>
          </a:graphicData>
        </a:graphic>
      </p:graphicFrame>
      <p:graphicFrame>
        <p:nvGraphicFramePr>
          <p:cNvPr id="3079" name="Object 7"/>
          <p:cNvGraphicFramePr>
            <a:graphicFrameLocks noChangeAspect="1"/>
          </p:cNvGraphicFramePr>
          <p:nvPr/>
        </p:nvGraphicFramePr>
        <p:xfrm>
          <a:off x="1428750" y="3929063"/>
          <a:ext cx="5357813" cy="1071562"/>
        </p:xfrm>
        <a:graphic>
          <a:graphicData uri="http://schemas.openxmlformats.org/presentationml/2006/ole">
            <p:oleObj spid="_x0000_s3079" name="Rovnice" r:id="rId4" imgW="2095200" imgH="419040" progId="Equation.3">
              <p:embed/>
            </p:oleObj>
          </a:graphicData>
        </a:graphic>
      </p:graphicFrame>
      <p:graphicFrame>
        <p:nvGraphicFramePr>
          <p:cNvPr id="3080" name="Object 8"/>
          <p:cNvGraphicFramePr>
            <a:graphicFrameLocks noChangeAspect="1"/>
          </p:cNvGraphicFramePr>
          <p:nvPr/>
        </p:nvGraphicFramePr>
        <p:xfrm>
          <a:off x="1571625" y="5286375"/>
          <a:ext cx="2535238" cy="500063"/>
        </p:xfrm>
        <a:graphic>
          <a:graphicData uri="http://schemas.openxmlformats.org/presentationml/2006/ole">
            <p:oleObj spid="_x0000_s3080" name="Rovnice" r:id="rId5" imgW="901440" imgH="17748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08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08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308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08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08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08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/>
              <a:t>Příklad 2-zadání:</a:t>
            </a:r>
            <a:endParaRPr lang="cs-CZ" dirty="0"/>
          </a:p>
        </p:txBody>
      </p:sp>
      <p:sp>
        <p:nvSpPr>
          <p:cNvPr id="3277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Wingdings 2" pitchFamily="18" charset="2"/>
              <a:buNone/>
            </a:pPr>
            <a:endParaRPr lang="cs-CZ" sz="3000" b="1" u="sng" smtClean="0"/>
          </a:p>
          <a:p>
            <a:pPr eaLnBrk="1" hangingPunct="1">
              <a:buFont typeface="Wingdings 2" pitchFamily="18" charset="2"/>
              <a:buNone/>
            </a:pPr>
            <a:r>
              <a:rPr lang="cs-CZ" sz="3000" b="1" u="sng" smtClean="0"/>
              <a:t>Určete vzájemnou polohu přímek p a q:</a:t>
            </a:r>
          </a:p>
          <a:p>
            <a:pPr eaLnBrk="1" hangingPunct="1">
              <a:buFont typeface="Wingdings 2" pitchFamily="18" charset="2"/>
              <a:buNone/>
            </a:pPr>
            <a:endParaRPr lang="cs-CZ" sz="3000" smtClean="0"/>
          </a:p>
          <a:p>
            <a:pPr eaLnBrk="1" hangingPunct="1">
              <a:buFont typeface="Wingdings 2" pitchFamily="18" charset="2"/>
              <a:buNone/>
            </a:pPr>
            <a:r>
              <a:rPr lang="cs-CZ" sz="3000" smtClean="0"/>
              <a:t>p:  x=4+2t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3000" smtClean="0"/>
              <a:t>    </a:t>
            </a:r>
            <a:r>
              <a:rPr lang="cs-CZ" sz="3000" u="sng" smtClean="0"/>
              <a:t>y=-6-3t, t</a:t>
            </a:r>
            <a:r>
              <a:rPr lang="cs-CZ" sz="3000" u="sng" smtClean="0">
                <a:sym typeface="Symbol" pitchFamily="18" charset="2"/>
              </a:rPr>
              <a:t>R</a:t>
            </a:r>
            <a:endParaRPr lang="cs-CZ" sz="3000" smtClean="0">
              <a:sym typeface="Symbol" pitchFamily="18" charset="2"/>
            </a:endParaRPr>
          </a:p>
          <a:p>
            <a:pPr eaLnBrk="1" hangingPunct="1">
              <a:buFont typeface="Wingdings 2" pitchFamily="18" charset="2"/>
              <a:buNone/>
            </a:pPr>
            <a:r>
              <a:rPr lang="cs-CZ" sz="3000" smtClean="0">
                <a:sym typeface="Symbol" pitchFamily="18" charset="2"/>
              </a:rPr>
              <a:t>			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3000" u="sng" smtClean="0">
                <a:sym typeface="Symbol" pitchFamily="18" charset="2"/>
              </a:rPr>
              <a:t>q:  6x+4y+7=0</a:t>
            </a:r>
            <a:endParaRPr lang="cs-CZ" sz="3000" b="1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/>
              <a:t>Příklad 2-řešení:</a:t>
            </a:r>
            <a:endParaRPr lang="cs-CZ" dirty="0"/>
          </a:p>
        </p:txBody>
      </p:sp>
      <p:sp>
        <p:nvSpPr>
          <p:cNvPr id="3379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Wingdings 2" pitchFamily="18" charset="2"/>
              <a:buNone/>
            </a:pPr>
            <a:r>
              <a:rPr lang="cs-CZ" sz="3000" dirty="0" smtClean="0"/>
              <a:t>p:  x=4+2t             A</a:t>
            </a:r>
            <a:r>
              <a:rPr lang="cs-CZ" sz="2800" dirty="0" smtClean="0"/>
              <a:t> =</a:t>
            </a:r>
            <a:r>
              <a:rPr lang="cs-CZ" sz="2800" dirty="0" smtClean="0">
                <a:sym typeface="Symbol" pitchFamily="18" charset="2"/>
              </a:rPr>
              <a:t>4, -6  </a:t>
            </a:r>
            <a:endParaRPr lang="cs-CZ" sz="3000" dirty="0" smtClean="0"/>
          </a:p>
          <a:p>
            <a:pPr eaLnBrk="1" hangingPunct="1">
              <a:buFont typeface="Wingdings 2" pitchFamily="18" charset="2"/>
              <a:buNone/>
            </a:pPr>
            <a:r>
              <a:rPr lang="cs-CZ" sz="3000" dirty="0" smtClean="0"/>
              <a:t>    </a:t>
            </a:r>
            <a:r>
              <a:rPr lang="cs-CZ" sz="3000" u="sng" dirty="0" smtClean="0"/>
              <a:t>y=-6-3t, t</a:t>
            </a:r>
            <a:r>
              <a:rPr lang="cs-CZ" sz="3000" u="sng" dirty="0" smtClean="0">
                <a:sym typeface="Symbol" pitchFamily="18" charset="2"/>
              </a:rPr>
              <a:t>R</a:t>
            </a:r>
            <a:r>
              <a:rPr lang="cs-CZ" sz="3000" dirty="0" smtClean="0">
                <a:sym typeface="Symbol" pitchFamily="18" charset="2"/>
              </a:rPr>
              <a:t>     </a:t>
            </a:r>
            <a:r>
              <a:rPr lang="cs-CZ" sz="3000" b="1" dirty="0" err="1" smtClean="0">
                <a:sym typeface="Symbol" pitchFamily="18" charset="2"/>
              </a:rPr>
              <a:t>u</a:t>
            </a:r>
            <a:r>
              <a:rPr lang="cs-CZ" sz="3000" b="1" baseline="-25000" dirty="0" err="1" smtClean="0">
                <a:sym typeface="Symbol" pitchFamily="18" charset="2"/>
              </a:rPr>
              <a:t>p</a:t>
            </a:r>
            <a:r>
              <a:rPr lang="cs-CZ" sz="3000" baseline="-25000" dirty="0" smtClean="0">
                <a:sym typeface="Symbol" pitchFamily="18" charset="2"/>
              </a:rPr>
              <a:t> </a:t>
            </a:r>
            <a:r>
              <a:rPr lang="cs-CZ" sz="3000" dirty="0" smtClean="0">
                <a:sym typeface="Symbol" pitchFamily="18" charset="2"/>
              </a:rPr>
              <a:t>=(2,-3)         </a:t>
            </a:r>
            <a:r>
              <a:rPr lang="cs-CZ" sz="3000" b="1" dirty="0" err="1" smtClean="0">
                <a:sym typeface="Symbol" pitchFamily="18" charset="2"/>
              </a:rPr>
              <a:t>n</a:t>
            </a:r>
            <a:r>
              <a:rPr lang="cs-CZ" sz="3000" b="1" baseline="-25000" dirty="0" err="1" smtClean="0">
                <a:sym typeface="Symbol" pitchFamily="18" charset="2"/>
              </a:rPr>
              <a:t>p</a:t>
            </a:r>
            <a:r>
              <a:rPr lang="cs-CZ" sz="3000" baseline="-25000" dirty="0" smtClean="0">
                <a:sym typeface="Symbol" pitchFamily="18" charset="2"/>
              </a:rPr>
              <a:t> </a:t>
            </a:r>
            <a:r>
              <a:rPr lang="cs-CZ" sz="3000" dirty="0" smtClean="0">
                <a:sym typeface="Symbol" pitchFamily="18" charset="2"/>
              </a:rPr>
              <a:t>=(3,2)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3000" dirty="0" smtClean="0">
                <a:sym typeface="Symbol" pitchFamily="18" charset="2"/>
              </a:rPr>
              <a:t>		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3000" dirty="0" smtClean="0">
                <a:sym typeface="Symbol" pitchFamily="18" charset="2"/>
              </a:rPr>
              <a:t>	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3000" u="sng" dirty="0" smtClean="0">
                <a:sym typeface="Symbol" pitchFamily="18" charset="2"/>
              </a:rPr>
              <a:t>q:  6x+4y+7=0 </a:t>
            </a:r>
            <a:r>
              <a:rPr lang="cs-CZ" sz="3000" dirty="0" smtClean="0">
                <a:sym typeface="Symbol" pitchFamily="18" charset="2"/>
              </a:rPr>
              <a:t>      </a:t>
            </a:r>
            <a:r>
              <a:rPr lang="cs-CZ" sz="3000" b="1" dirty="0" err="1" smtClean="0">
                <a:sym typeface="Symbol" pitchFamily="18" charset="2"/>
              </a:rPr>
              <a:t>n</a:t>
            </a:r>
            <a:r>
              <a:rPr lang="cs-CZ" sz="3000" b="1" baseline="-25000" dirty="0" err="1" smtClean="0">
                <a:sym typeface="Symbol" pitchFamily="18" charset="2"/>
              </a:rPr>
              <a:t>q</a:t>
            </a:r>
            <a:r>
              <a:rPr lang="cs-CZ" sz="3000" dirty="0" smtClean="0">
                <a:sym typeface="Symbol" pitchFamily="18" charset="2"/>
              </a:rPr>
              <a:t>=(6,4)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3000" b="1" dirty="0" smtClean="0">
                <a:sym typeface="Symbol" pitchFamily="18" charset="2"/>
              </a:rPr>
              <a:t> </a:t>
            </a:r>
            <a:r>
              <a:rPr lang="cs-CZ" sz="3000" b="1" dirty="0" err="1" smtClean="0">
                <a:sym typeface="Symbol" pitchFamily="18" charset="2"/>
              </a:rPr>
              <a:t>n</a:t>
            </a:r>
            <a:r>
              <a:rPr lang="cs-CZ" sz="3000" b="1" baseline="-25000" dirty="0" err="1" smtClean="0">
                <a:sym typeface="Symbol" pitchFamily="18" charset="2"/>
              </a:rPr>
              <a:t>q</a:t>
            </a:r>
            <a:r>
              <a:rPr lang="cs-CZ" sz="3000" b="1" dirty="0" smtClean="0">
                <a:sym typeface="Symbol" pitchFamily="18" charset="2"/>
              </a:rPr>
              <a:t> = 2.n</a:t>
            </a:r>
            <a:r>
              <a:rPr lang="cs-CZ" sz="3000" b="1" baseline="-25000" dirty="0" smtClean="0">
                <a:sym typeface="Symbol" pitchFamily="18" charset="2"/>
              </a:rPr>
              <a:t>q            </a:t>
            </a:r>
            <a:r>
              <a:rPr lang="cs-CZ" sz="3000" b="1" dirty="0" smtClean="0">
                <a:sym typeface="Symbol" pitchFamily="18" charset="2"/>
              </a:rPr>
              <a:t>    p,q jsou rovnoběžky</a:t>
            </a:r>
            <a:endParaRPr lang="cs-CZ" sz="3000" dirty="0" smtClean="0"/>
          </a:p>
          <a:p>
            <a:pPr eaLnBrk="1" hangingPunct="1">
              <a:buFont typeface="Wingdings 2" pitchFamily="18" charset="2"/>
              <a:buNone/>
            </a:pPr>
            <a:r>
              <a:rPr lang="cs-CZ" sz="3000" dirty="0" smtClean="0"/>
              <a:t>? A</a:t>
            </a:r>
            <a:r>
              <a:rPr lang="cs-CZ" sz="3000" dirty="0" smtClean="0">
                <a:sym typeface="Symbol" pitchFamily="18" charset="2"/>
              </a:rPr>
              <a:t>q :   6.4+4.(-6)+7=0          70         Aq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3000" b="1" dirty="0" smtClean="0">
                <a:sym typeface="Symbol" pitchFamily="18" charset="2"/>
              </a:rPr>
              <a:t>           přímky p,q nejsou totožné</a:t>
            </a:r>
            <a:endParaRPr lang="cs-CZ" sz="3000" b="1" dirty="0" smtClean="0"/>
          </a:p>
        </p:txBody>
      </p:sp>
      <p:sp>
        <p:nvSpPr>
          <p:cNvPr id="4" name="Šipka doprava 3"/>
          <p:cNvSpPr/>
          <p:nvPr/>
        </p:nvSpPr>
        <p:spPr>
          <a:xfrm>
            <a:off x="6215063" y="2214563"/>
            <a:ext cx="428625" cy="21431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cs-CZ"/>
          </a:p>
        </p:txBody>
      </p:sp>
      <p:sp>
        <p:nvSpPr>
          <p:cNvPr id="5" name="Šipka doprava 4"/>
          <p:cNvSpPr/>
          <p:nvPr/>
        </p:nvSpPr>
        <p:spPr>
          <a:xfrm>
            <a:off x="5643563" y="4857750"/>
            <a:ext cx="428625" cy="21431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cs-CZ"/>
          </a:p>
        </p:txBody>
      </p:sp>
      <p:sp>
        <p:nvSpPr>
          <p:cNvPr id="6" name="Šipka doprava 5"/>
          <p:cNvSpPr/>
          <p:nvPr/>
        </p:nvSpPr>
        <p:spPr>
          <a:xfrm>
            <a:off x="3571875" y="4286250"/>
            <a:ext cx="428625" cy="21431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cs-CZ"/>
          </a:p>
        </p:txBody>
      </p:sp>
      <p:sp>
        <p:nvSpPr>
          <p:cNvPr id="7" name="Šipka doprava 6"/>
          <p:cNvSpPr/>
          <p:nvPr/>
        </p:nvSpPr>
        <p:spPr>
          <a:xfrm>
            <a:off x="7215188" y="4857750"/>
            <a:ext cx="428625" cy="21431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cs-CZ"/>
          </a:p>
        </p:txBody>
      </p:sp>
      <p:sp>
        <p:nvSpPr>
          <p:cNvPr id="8" name="Šipka doprava 7"/>
          <p:cNvSpPr/>
          <p:nvPr/>
        </p:nvSpPr>
        <p:spPr>
          <a:xfrm>
            <a:off x="1857375" y="5429250"/>
            <a:ext cx="428625" cy="21431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379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379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3379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3379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379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379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3379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3379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3379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379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379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3379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3379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2000"/>
                                        <p:tgtEl>
                                          <p:spTgt spid="3379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2000" fill="hold"/>
                                        <p:tgtEl>
                                          <p:spTgt spid="3379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2000" fill="hold"/>
                                        <p:tgtEl>
                                          <p:spTgt spid="3379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/>
              <a:t>Příklad 2-řešení:</a:t>
            </a:r>
            <a:endParaRPr lang="cs-CZ" dirty="0"/>
          </a:p>
        </p:txBody>
      </p:sp>
      <p:sp>
        <p:nvSpPr>
          <p:cNvPr id="27653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Wingdings 2" pitchFamily="18" charset="2"/>
              <a:buNone/>
            </a:pPr>
            <a:r>
              <a:rPr lang="cs-CZ" sz="2800" dirty="0" smtClean="0"/>
              <a:t>Přímky p, q jsou rovnoběžné,  ale různé.  Jejich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2800" dirty="0" smtClean="0"/>
              <a:t>vzdálenost je rovna vzdálenosti bodu </a:t>
            </a:r>
            <a:r>
              <a:rPr lang="cs-CZ" sz="3000" dirty="0" smtClean="0"/>
              <a:t>A</a:t>
            </a:r>
            <a:r>
              <a:rPr lang="cs-CZ" sz="2800" dirty="0" smtClean="0"/>
              <a:t> =</a:t>
            </a:r>
            <a:r>
              <a:rPr lang="cs-CZ" sz="2800" dirty="0" smtClean="0">
                <a:sym typeface="Symbol" pitchFamily="18" charset="2"/>
              </a:rPr>
              <a:t>4, -6;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2800" dirty="0" smtClean="0">
                <a:sym typeface="Symbol" pitchFamily="18" charset="2"/>
              </a:rPr>
              <a:t>Ap  </a:t>
            </a:r>
            <a:r>
              <a:rPr lang="cs-CZ" sz="2800" dirty="0" smtClean="0"/>
              <a:t>od přímky   </a:t>
            </a:r>
            <a:r>
              <a:rPr lang="cs-CZ" sz="2800" u="sng" dirty="0" smtClean="0">
                <a:sym typeface="Symbol" pitchFamily="18" charset="2"/>
              </a:rPr>
              <a:t>q:  6x+4y+7=0 :</a:t>
            </a:r>
            <a:endParaRPr lang="cs-CZ" sz="2800" dirty="0" smtClean="0"/>
          </a:p>
          <a:p>
            <a:pPr eaLnBrk="1" hangingPunct="1">
              <a:buFont typeface="Wingdings 2" pitchFamily="18" charset="2"/>
              <a:buNone/>
            </a:pPr>
            <a:endParaRPr lang="cs-CZ" sz="2800" dirty="0" smtClean="0"/>
          </a:p>
        </p:txBody>
      </p:sp>
      <p:graphicFrame>
        <p:nvGraphicFramePr>
          <p:cNvPr id="27650" name="Object 2"/>
          <p:cNvGraphicFramePr>
            <a:graphicFrameLocks noChangeAspect="1"/>
          </p:cNvGraphicFramePr>
          <p:nvPr/>
        </p:nvGraphicFramePr>
        <p:xfrm>
          <a:off x="4114800" y="3321050"/>
          <a:ext cx="914400" cy="215900"/>
        </p:xfrm>
        <a:graphic>
          <a:graphicData uri="http://schemas.openxmlformats.org/presentationml/2006/ole">
            <p:oleObj spid="_x0000_s27650" name="Rovnice" r:id="rId3" imgW="114120" imgH="215640" progId="Equation.3">
              <p:embed/>
            </p:oleObj>
          </a:graphicData>
        </a:graphic>
      </p:graphicFrame>
      <p:graphicFrame>
        <p:nvGraphicFramePr>
          <p:cNvPr id="27651" name="Object 3"/>
          <p:cNvGraphicFramePr>
            <a:graphicFrameLocks noChangeAspect="1"/>
          </p:cNvGraphicFramePr>
          <p:nvPr/>
        </p:nvGraphicFramePr>
        <p:xfrm>
          <a:off x="1571625" y="3571875"/>
          <a:ext cx="6686550" cy="1157288"/>
        </p:xfrm>
        <a:graphic>
          <a:graphicData uri="http://schemas.openxmlformats.org/presentationml/2006/ole">
            <p:oleObj spid="_x0000_s27651" name="Rovnice" r:id="rId4" imgW="2641320" imgH="45720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76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76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76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2765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2765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2765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2765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2765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2765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6000"/>
                            </p:stCondLst>
                            <p:childTnLst>
                              <p:par>
                                <p:cTn id="23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276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276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276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/>
              <a:t>Použitá literatura:</a:t>
            </a:r>
            <a:endParaRPr lang="cs-CZ" dirty="0"/>
          </a:p>
        </p:txBody>
      </p:sp>
      <p:sp>
        <p:nvSpPr>
          <p:cNvPr id="43011" name="Zástupný symbol pro obsah 2"/>
          <p:cNvSpPr>
            <a:spLocks noGrp="1"/>
          </p:cNvSpPr>
          <p:nvPr>
            <p:ph idx="4294967295"/>
          </p:nvPr>
        </p:nvSpPr>
        <p:spPr/>
        <p:txBody>
          <a:bodyPr/>
          <a:lstStyle/>
          <a:p>
            <a:pPr eaLnBrk="1" hangingPunct="1"/>
            <a:r>
              <a:rPr lang="cs-CZ" sz="2200" smtClean="0"/>
              <a:t>Vlastní archiv autora</a:t>
            </a:r>
          </a:p>
          <a:p>
            <a:pPr eaLnBrk="1" hangingPunct="1">
              <a:buFont typeface="Wingdings 2" pitchFamily="18" charset="2"/>
              <a:buNone/>
            </a:pPr>
            <a:endParaRPr lang="cs-CZ" sz="2200" smtClean="0"/>
          </a:p>
          <a:p>
            <a:pPr eaLnBrk="1" hangingPunct="1"/>
            <a:r>
              <a:rPr lang="cs-CZ" sz="2200" smtClean="0"/>
              <a:t>CALDA, Emil. </a:t>
            </a:r>
            <a:r>
              <a:rPr lang="cs-CZ" sz="2200" i="1" smtClean="0"/>
              <a:t>Matematika pro netechnické obory SOŠ a SOU</a:t>
            </a:r>
            <a:r>
              <a:rPr lang="cs-CZ" sz="2200" smtClean="0"/>
              <a:t>. 1. vyd. Praha: Prometheus, 1999, 208 s. Učebnice pro střední školy (Prometheus). ISBN 80-719-6139-6. </a:t>
            </a:r>
          </a:p>
          <a:p>
            <a:pPr eaLnBrk="1" hangingPunct="1">
              <a:buFont typeface="Wingdings 2" pitchFamily="18" charset="2"/>
              <a:buNone/>
            </a:pPr>
            <a:endParaRPr lang="cs-CZ" sz="2200" smtClean="0"/>
          </a:p>
          <a:p>
            <a:pPr eaLnBrk="1" hangingPunct="1"/>
            <a:r>
              <a:rPr lang="cs-CZ" sz="2200" smtClean="0"/>
              <a:t>JIRÁSEK, František. </a:t>
            </a:r>
            <a:r>
              <a:rPr lang="cs-CZ" sz="2200" i="1" smtClean="0"/>
              <a:t>Sbírka úloh z matematiky: pro SOŠ a studijní obory SOU</a:t>
            </a:r>
            <a:r>
              <a:rPr lang="cs-CZ" sz="2200" smtClean="0"/>
              <a:t>. 1. vyd. Praha: Státní pedagogické nakladatelství, 1989, 479 s. Učebnice pro střední školy (Státní pedagogické nakladatelství). ISBN 80-042-1341-3.</a:t>
            </a:r>
            <a:r>
              <a:rPr lang="cs-CZ" sz="2400" smtClean="0"/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57290" y="4643446"/>
            <a:ext cx="7498080" cy="1143000"/>
          </a:xfrm>
        </p:spPr>
        <p:txBody>
          <a:bodyPr/>
          <a:lstStyle/>
          <a:p>
            <a:r>
              <a:rPr lang="cs-CZ" dirty="0" smtClean="0"/>
              <a:t>		Děkuji za pozornost.</a:t>
            </a: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723</TotalTime>
  <Words>620</Words>
  <Application>Microsoft Office PowerPoint</Application>
  <PresentationFormat>Předvádění na obrazovce (4:3)</PresentationFormat>
  <Paragraphs>135</Paragraphs>
  <Slides>19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1" baseType="lpstr">
      <vt:lpstr>Slunovrat</vt:lpstr>
      <vt:lpstr>Rovnice</vt:lpstr>
      <vt:lpstr>Snímek 1</vt:lpstr>
      <vt:lpstr>Snímek 2</vt:lpstr>
      <vt:lpstr>Analytická geometrie</vt:lpstr>
      <vt:lpstr>Vzájemnou polohu útvarů charak- terizuje počet společných bodů:</vt:lpstr>
      <vt:lpstr> Poznámka:  </vt:lpstr>
      <vt:lpstr>Přímky rovnoběžné  a totožné:</vt:lpstr>
      <vt:lpstr>Snímek 7</vt:lpstr>
      <vt:lpstr>Přímky rovnoběžné a různé:</vt:lpstr>
      <vt:lpstr>Jsou-li přímky rovnoběžné a různé  určíme jejich vzdálenost:</vt:lpstr>
      <vt:lpstr>Přímky různoběžné:</vt:lpstr>
      <vt:lpstr>Jsou-li přímky různoběžné-určíme:</vt:lpstr>
      <vt:lpstr>Příklad 1-zadání:</vt:lpstr>
      <vt:lpstr>Příklad 1-řešení:</vt:lpstr>
      <vt:lpstr>Příklad 1-řešení:</vt:lpstr>
      <vt:lpstr>Příklad 2-zadání:</vt:lpstr>
      <vt:lpstr>Příklad 2-řešení:</vt:lpstr>
      <vt:lpstr>Příklad 2-řešení:</vt:lpstr>
      <vt:lpstr>Použitá literatura:</vt:lpstr>
      <vt:lpstr>  Děkuji za pozornost.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Parametrická rovnice přímky</dc:title>
  <dc:creator>Mamca</dc:creator>
  <cp:lastModifiedBy>Mamca</cp:lastModifiedBy>
  <cp:revision>81</cp:revision>
  <dcterms:created xsi:type="dcterms:W3CDTF">2012-11-26T18:55:09Z</dcterms:created>
  <dcterms:modified xsi:type="dcterms:W3CDTF">2013-04-22T05:05:30Z</dcterms:modified>
</cp:coreProperties>
</file>