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sldIdLst>
    <p:sldId id="266" r:id="rId2"/>
    <p:sldId id="267" r:id="rId3"/>
    <p:sldId id="256" r:id="rId4"/>
    <p:sldId id="257" r:id="rId5"/>
    <p:sldId id="258" r:id="rId6"/>
    <p:sldId id="268" r:id="rId7"/>
    <p:sldId id="259" r:id="rId8"/>
    <p:sldId id="262" r:id="rId9"/>
    <p:sldId id="263" r:id="rId10"/>
    <p:sldId id="261" r:id="rId11"/>
    <p:sldId id="260" r:id="rId12"/>
    <p:sldId id="264" r:id="rId13"/>
    <p:sldId id="265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36" autoAdjust="0"/>
    <p:restoredTop sz="94660"/>
  </p:normalViewPr>
  <p:slideViewPr>
    <p:cSldViewPr>
      <p:cViewPr varScale="1">
        <p:scale>
          <a:sx n="62" d="100"/>
          <a:sy n="62" d="100"/>
        </p:scale>
        <p:origin x="-40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989571DE-1C99-4B9A-95D3-E11A692D40D1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9E825388-C4CA-44B0-A780-59BE5EE9CD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4E424A8-0AD7-4CD2-B70B-1085508086A5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5FDA808-8E1A-4F3F-99BD-7F23B41982A6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F3473C8-11EB-46D2-9D14-12B3CF29C2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57AF19-319B-4E1C-9906-CF1FA549C73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32572F-120F-474B-B26D-197711F05E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E374C16-CAE6-473D-B958-CCD539345642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B0FF172-5ED8-4568-B851-2C06435CA7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FECCA-3FFF-4A1F-905A-E4F06BB1744C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D8474-6759-40A4-8BA3-363455540B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88069B9-3E99-4F41-A137-10DC4E1E2F2D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75670E8-FB8B-4B92-A51F-C6E7747615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3D8B84-C9C9-4788-BCFD-57E62990D179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91A718-CFA7-4085-9FD8-8EACB88832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0C2AFA9-5F8B-428E-8C3B-0E8300E65443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4C403BE-59E4-41E7-8B0D-419972D4A8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D50C3FB-5B5B-4C11-95BA-26F451795CD3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41AF9C8-AEE5-4DE0-BBA4-CCF26CB74B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5191675-2EC0-491E-8CB2-C9462CDCB5B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57B9851-7144-4659-B2F1-6C6267F81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EB35A-A8F2-40A6-884C-F6B06A0577A2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A98E21-D809-45C4-BC8E-ACCDB0D2FF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76CEB-ACA0-4D4B-A078-336BD4F99579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702ADE-B142-4EB7-8818-09C9277C08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3581400" y="63055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8838A0-A820-4D25-872B-69519CCB79ED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CD8DBE-D743-48AD-AF5D-FE29243808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0729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E7008867-9293-4775-9CB5-A8A8539E5FDC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7D0BC4BA-AA78-4A89-9139-9E43D8BC9C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3" r:id="rId2"/>
    <p:sldLayoutId id="2147483710" r:id="rId3"/>
    <p:sldLayoutId id="2147483704" r:id="rId4"/>
    <p:sldLayoutId id="2147483711" r:id="rId5"/>
    <p:sldLayoutId id="2147483705" r:id="rId6"/>
    <p:sldLayoutId id="2147483712" r:id="rId7"/>
    <p:sldLayoutId id="2147483713" r:id="rId8"/>
    <p:sldLayoutId id="2147483714" r:id="rId9"/>
    <p:sldLayoutId id="2147483706" r:id="rId10"/>
    <p:sldLayoutId id="2147483707" r:id="rId11"/>
    <p:sldLayoutId id="2147483708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auto">
                        <a:spcAft>
                          <a:spcPts val="0"/>
                        </a:spcAft>
                        <a:buFont typeface="Wingdings 2"/>
                        <a:buNone/>
                        <a:defRPr/>
                      </a:pPr>
                      <a:r>
                        <a:rPr lang="cs-CZ" sz="1800" dirty="0" smtClean="0"/>
                        <a:t>DUM 12 - Vzájemná poloha přímek v rovině - příklady</a:t>
                      </a:r>
                      <a:endParaRPr lang="cs-CZ" sz="18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PaedDr.Alena</a:t>
                      </a:r>
                      <a:r>
                        <a:rPr lang="cs-CZ" sz="1800" dirty="0" smtClean="0"/>
                        <a:t> Chalupová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Analytická geometrie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2.-nástavbové</a:t>
                      </a:r>
                      <a:r>
                        <a:rPr lang="cs-CZ" baseline="0" dirty="0" smtClean="0"/>
                        <a:t> studium, 4.-HŠ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ob</a:t>
            </a:r>
            <a:r>
              <a:rPr lang="cs-CZ" sz="2800" dirty="0" smtClean="0"/>
              <a:t>sahuje ukázkově řešené příklady k procvičení učiva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o vzájemné poloze přímek v rovině  </a:t>
            </a: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Metodické pokyny:</a:t>
            </a:r>
          </a:p>
          <a:p>
            <a:pPr eaLnBrk="1" hangingPunct="1">
              <a:defRPr/>
            </a:pPr>
            <a:r>
              <a:rPr lang="cs-CZ" sz="2800" dirty="0" smtClean="0"/>
              <a:t>materiál je vhodný k procvičování probraného učiva a k opakování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Analytická geometrie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Vzájemná poloha přímek v rovině- příklady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1-zadání:</a:t>
            </a:r>
            <a:endParaRPr lang="cs-CZ" dirty="0"/>
          </a:p>
        </p:txBody>
      </p:sp>
      <p:sp>
        <p:nvSpPr>
          <p:cNvPr id="18434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3000" b="1" u="sng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3000" b="1" u="sng" smtClean="0"/>
              <a:t>Určete vzájemnou polohu přímek p a q: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p:  x=1-2t		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   </a:t>
            </a:r>
            <a:r>
              <a:rPr lang="cs-CZ" u="sng" smtClean="0"/>
              <a:t>y=3+t, t</a:t>
            </a:r>
            <a:r>
              <a:rPr lang="cs-CZ" u="sng" smtClean="0">
                <a:sym typeface="Symbol" pitchFamily="18" charset="2"/>
              </a:rPr>
              <a:t>R</a:t>
            </a:r>
            <a:r>
              <a:rPr lang="cs-CZ" smtClean="0">
                <a:sym typeface="Symbol" pitchFamily="18" charset="2"/>
              </a:rPr>
              <a:t>		</a:t>
            </a:r>
            <a:endParaRPr lang="cs-CZ" u="sng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q:  x=3-2s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     </a:t>
            </a:r>
            <a:r>
              <a:rPr lang="cs-CZ" u="sng" smtClean="0">
                <a:sym typeface="Symbol" pitchFamily="18" charset="2"/>
              </a:rPr>
              <a:t>y=s, sR</a:t>
            </a:r>
            <a:endParaRPr lang="cs-CZ" u="sng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1- řešení: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p:  x=1-2t				A=</a:t>
            </a:r>
            <a:r>
              <a:rPr lang="cs-CZ" sz="2800" dirty="0" smtClean="0">
                <a:sym typeface="Symbol" pitchFamily="18" charset="2"/>
              </a:rPr>
              <a:t>1,3</a:t>
            </a:r>
            <a:endParaRPr lang="cs-CZ" sz="28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	  </a:t>
            </a:r>
            <a:r>
              <a:rPr lang="cs-CZ" sz="2800" u="sng" dirty="0" smtClean="0"/>
              <a:t>y=3+t, </a:t>
            </a:r>
            <a:r>
              <a:rPr lang="cs-CZ" sz="2800" u="sng" dirty="0" err="1" smtClean="0"/>
              <a:t>t</a:t>
            </a:r>
            <a:r>
              <a:rPr lang="cs-CZ" sz="2800" u="sng" dirty="0" smtClean="0">
                <a:sym typeface="Symbol" pitchFamily="18" charset="2"/>
              </a:rPr>
              <a:t>R </a:t>
            </a:r>
            <a:r>
              <a:rPr lang="cs-CZ" sz="2800" dirty="0" smtClean="0"/>
              <a:t>			</a:t>
            </a:r>
            <a:r>
              <a:rPr lang="cs-CZ" sz="2800" b="1" dirty="0" smtClean="0">
                <a:sym typeface="Symbol" pitchFamily="18" charset="2"/>
              </a:rPr>
              <a:t>u</a:t>
            </a:r>
            <a:r>
              <a:rPr lang="cs-CZ" sz="2800" dirty="0" smtClean="0">
                <a:sym typeface="Symbol" pitchFamily="18" charset="2"/>
              </a:rPr>
              <a:t>=(-2,1)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q:  x=3-2s</a:t>
            </a:r>
            <a:r>
              <a:rPr lang="cs-CZ" sz="2800" dirty="0" smtClean="0">
                <a:sym typeface="Symbol" pitchFamily="18" charset="2"/>
              </a:rPr>
              <a:t>q:  			B</a:t>
            </a:r>
            <a:r>
              <a:rPr lang="cs-CZ" sz="2800" dirty="0" smtClean="0"/>
              <a:t>=</a:t>
            </a:r>
            <a:r>
              <a:rPr lang="cs-CZ" sz="2800" dirty="0" smtClean="0">
                <a:sym typeface="Symbol" pitchFamily="18" charset="2"/>
              </a:rPr>
              <a:t>3,0  </a:t>
            </a:r>
            <a:r>
              <a:rPr lang="cs-CZ" sz="2800" dirty="0" smtClean="0"/>
              <a:t>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     </a:t>
            </a:r>
            <a:r>
              <a:rPr lang="cs-CZ" sz="2800" u="sng" dirty="0" smtClean="0">
                <a:sym typeface="Symbol" pitchFamily="18" charset="2"/>
              </a:rPr>
              <a:t>y= s, </a:t>
            </a:r>
            <a:r>
              <a:rPr lang="cs-CZ" sz="2800" u="sng" dirty="0" err="1" smtClean="0">
                <a:sym typeface="Symbol" pitchFamily="18" charset="2"/>
              </a:rPr>
              <a:t>s</a:t>
            </a:r>
            <a:r>
              <a:rPr lang="cs-CZ" sz="2800" u="sng" dirty="0" smtClean="0">
                <a:sym typeface="Symbol" pitchFamily="18" charset="2"/>
              </a:rPr>
              <a:t>R</a:t>
            </a:r>
            <a:r>
              <a:rPr lang="cs-CZ" sz="2800" dirty="0" smtClean="0">
                <a:sym typeface="Symbol" pitchFamily="18" charset="2"/>
              </a:rPr>
              <a:t>			</a:t>
            </a:r>
            <a:r>
              <a:rPr lang="cs-CZ" sz="2800" b="1" dirty="0" smtClean="0">
                <a:sym typeface="Symbol" pitchFamily="18" charset="2"/>
              </a:rPr>
              <a:t>v</a:t>
            </a:r>
            <a:r>
              <a:rPr lang="cs-CZ" sz="2800" dirty="0" smtClean="0">
                <a:sym typeface="Symbol" pitchFamily="18" charset="2"/>
              </a:rPr>
              <a:t>=(-2,1)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b="1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b="1" dirty="0" smtClean="0">
                <a:sym typeface="Symbol" pitchFamily="18" charset="2"/>
              </a:rPr>
              <a:t> u</a:t>
            </a:r>
            <a:r>
              <a:rPr lang="cs-CZ" sz="2800" dirty="0" smtClean="0">
                <a:sym typeface="Symbol" pitchFamily="18" charset="2"/>
              </a:rPr>
              <a:t>=k.</a:t>
            </a:r>
            <a:r>
              <a:rPr lang="cs-CZ" sz="2800" b="1" dirty="0" smtClean="0">
                <a:sym typeface="Symbol" pitchFamily="18" charset="2"/>
              </a:rPr>
              <a:t>v            p,q jsou rovnoběžné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? A</a:t>
            </a:r>
            <a:r>
              <a:rPr lang="cs-CZ" sz="2800" dirty="0" smtClean="0">
                <a:sym typeface="Symbol" pitchFamily="18" charset="2"/>
              </a:rPr>
              <a:t>q?   1</a:t>
            </a:r>
            <a:r>
              <a:rPr lang="cs-CZ" sz="2800" dirty="0" smtClean="0"/>
              <a:t>=3-2s        s=1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	          3</a:t>
            </a:r>
            <a:r>
              <a:rPr lang="cs-CZ" sz="2800" u="sng" dirty="0" smtClean="0"/>
              <a:t>=s            </a:t>
            </a:r>
            <a:r>
              <a:rPr lang="cs-CZ" sz="2800" u="sng" dirty="0" err="1" smtClean="0"/>
              <a:t>s</a:t>
            </a:r>
            <a:r>
              <a:rPr lang="cs-CZ" sz="2800" u="sng" dirty="0" smtClean="0"/>
              <a:t>=3</a:t>
            </a:r>
            <a:endParaRPr lang="cs-CZ" sz="2800" b="1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b="1" dirty="0" smtClean="0">
                <a:sym typeface="Symbol" pitchFamily="18" charset="2"/>
              </a:rPr>
              <a:t>p,q jsou rovnoběžné a různé</a:t>
            </a:r>
            <a:endParaRPr lang="cs-CZ" sz="2800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3000375" y="4143375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572000" y="2786063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4572000" y="1857375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1- řešení-pokračování:</a:t>
            </a:r>
            <a:endParaRPr lang="cs-CZ" dirty="0"/>
          </a:p>
        </p:txBody>
      </p:sp>
      <p:sp>
        <p:nvSpPr>
          <p:cNvPr id="2662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q:  x=3-2s</a:t>
            </a:r>
            <a:r>
              <a:rPr lang="cs-CZ" sz="2800" dirty="0" smtClean="0">
                <a:sym typeface="Symbol" pitchFamily="18" charset="2"/>
              </a:rPr>
              <a:t>q:  	   B</a:t>
            </a:r>
            <a:r>
              <a:rPr lang="cs-CZ" sz="2800" dirty="0" smtClean="0"/>
              <a:t>=</a:t>
            </a:r>
            <a:r>
              <a:rPr lang="cs-CZ" sz="2800" dirty="0" smtClean="0">
                <a:sym typeface="Symbol" pitchFamily="18" charset="2"/>
              </a:rPr>
              <a:t>3,0  </a:t>
            </a:r>
            <a:r>
              <a:rPr lang="cs-CZ" sz="2800" dirty="0" smtClean="0"/>
              <a:t>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     </a:t>
            </a:r>
            <a:r>
              <a:rPr lang="cs-CZ" sz="2800" u="sng" dirty="0" smtClean="0">
                <a:sym typeface="Symbol" pitchFamily="18" charset="2"/>
              </a:rPr>
              <a:t>y=s, </a:t>
            </a:r>
            <a:r>
              <a:rPr lang="cs-CZ" sz="2800" u="sng" dirty="0" err="1" smtClean="0">
                <a:sym typeface="Symbol" pitchFamily="18" charset="2"/>
              </a:rPr>
              <a:t>s</a:t>
            </a:r>
            <a:r>
              <a:rPr lang="cs-CZ" sz="2800" u="sng" dirty="0" smtClean="0">
                <a:sym typeface="Symbol" pitchFamily="18" charset="2"/>
              </a:rPr>
              <a:t>R</a:t>
            </a:r>
            <a:r>
              <a:rPr lang="cs-CZ" sz="2800" dirty="0" smtClean="0">
                <a:sym typeface="Symbol" pitchFamily="18" charset="2"/>
              </a:rPr>
              <a:t>		   </a:t>
            </a:r>
            <a:r>
              <a:rPr lang="cs-CZ" sz="2800" b="1" dirty="0" smtClean="0">
                <a:sym typeface="Symbol" pitchFamily="18" charset="2"/>
              </a:rPr>
              <a:t>v</a:t>
            </a:r>
            <a:r>
              <a:rPr lang="cs-CZ" sz="2800" dirty="0" smtClean="0">
                <a:sym typeface="Symbol" pitchFamily="18" charset="2"/>
              </a:rPr>
              <a:t>=(-2,1)	       </a:t>
            </a:r>
            <a:r>
              <a:rPr lang="cs-CZ" sz="2800" b="1" dirty="0" smtClean="0">
                <a:sym typeface="Symbol" pitchFamily="18" charset="2"/>
              </a:rPr>
              <a:t>n</a:t>
            </a:r>
            <a:r>
              <a:rPr lang="cs-CZ" sz="2800" dirty="0" smtClean="0">
                <a:sym typeface="Symbol" pitchFamily="18" charset="2"/>
              </a:rPr>
              <a:t>=(1,2)	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Obecná rovnice přímky je q: x+2y+c=0 ; B q	   	3+2.0+c=0	      c=-3	    </a:t>
            </a:r>
            <a:r>
              <a:rPr lang="cs-CZ" sz="2800" u="sng" dirty="0" smtClean="0"/>
              <a:t>q: </a:t>
            </a:r>
            <a:r>
              <a:rPr lang="cs-CZ" sz="2800" u="sng" dirty="0" smtClean="0">
                <a:sym typeface="Symbol" pitchFamily="18" charset="2"/>
              </a:rPr>
              <a:t>x+2y-3=0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Vzdálenost bodu  A=</a:t>
            </a:r>
            <a:r>
              <a:rPr lang="cs-CZ" sz="2800" dirty="0" smtClean="0">
                <a:sym typeface="Symbol" pitchFamily="18" charset="2"/>
              </a:rPr>
              <a:t>1,3 od přímky q je:</a:t>
            </a:r>
            <a:r>
              <a:rPr lang="cs-CZ" sz="2800" dirty="0" smtClean="0"/>
              <a:t>		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1714480" y="3571876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714750" y="1857375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786438" y="3571875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214813" y="3571875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000750" y="2143125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graphicFrame>
        <p:nvGraphicFramePr>
          <p:cNvPr id="26626" name="Object 2"/>
          <p:cNvGraphicFramePr>
            <a:graphicFrameLocks noChangeAspect="1"/>
          </p:cNvGraphicFramePr>
          <p:nvPr/>
        </p:nvGraphicFramePr>
        <p:xfrm>
          <a:off x="1714500" y="5000625"/>
          <a:ext cx="5616575" cy="1143000"/>
        </p:xfrm>
        <a:graphic>
          <a:graphicData uri="http://schemas.openxmlformats.org/presentationml/2006/ole">
            <p:oleObj spid="_x0000_s26626" name="Rovnice" r:id="rId3" imgW="2184120" imgH="4442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66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66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66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66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66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66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66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66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66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2-zadání: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3000" b="1" u="sng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3000" b="1" u="sng" smtClean="0"/>
              <a:t>Určete vzájemnou polohu přímek p a q: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p:   x=1-t	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    </a:t>
            </a:r>
            <a:r>
              <a:rPr lang="cs-CZ" u="sng" smtClean="0"/>
              <a:t>y=2+t,t</a:t>
            </a:r>
            <a:r>
              <a:rPr lang="cs-CZ" u="sng" smtClean="0">
                <a:sym typeface="Symbol" pitchFamily="18" charset="2"/>
              </a:rPr>
              <a:t>R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q:  3x-2y+1=0</a:t>
            </a:r>
            <a:endParaRPr lang="cs-CZ" u="sng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2-řešení:</a:t>
            </a:r>
            <a:endParaRPr lang="cs-CZ" dirty="0"/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p:  A=</a:t>
            </a:r>
            <a:r>
              <a:rPr lang="cs-CZ" sz="2800" dirty="0" smtClean="0">
                <a:sym typeface="Symbol" pitchFamily="18" charset="2"/>
              </a:rPr>
              <a:t>1,2    </a:t>
            </a:r>
            <a:r>
              <a:rPr lang="cs-CZ" sz="2800" b="1" dirty="0" smtClean="0">
                <a:sym typeface="Symbol" pitchFamily="18" charset="2"/>
              </a:rPr>
              <a:t>u</a:t>
            </a:r>
            <a:r>
              <a:rPr lang="cs-CZ" sz="2800" dirty="0" smtClean="0">
                <a:sym typeface="Symbol" pitchFamily="18" charset="2"/>
              </a:rPr>
              <a:t>=(-1,1)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q:  </a:t>
            </a:r>
            <a:r>
              <a:rPr lang="cs-CZ" sz="2800" b="1" dirty="0" smtClean="0">
                <a:sym typeface="Symbol" pitchFamily="18" charset="2"/>
              </a:rPr>
              <a:t>n</a:t>
            </a:r>
            <a:r>
              <a:rPr lang="cs-CZ" sz="2800" dirty="0" smtClean="0">
                <a:sym typeface="Symbol" pitchFamily="18" charset="2"/>
              </a:rPr>
              <a:t>=(3,-2)           </a:t>
            </a:r>
            <a:r>
              <a:rPr lang="cs-CZ" sz="2800" b="1" dirty="0" smtClean="0">
                <a:sym typeface="Symbol" pitchFamily="18" charset="2"/>
              </a:rPr>
              <a:t>v</a:t>
            </a:r>
            <a:r>
              <a:rPr lang="cs-CZ" sz="2800" dirty="0" smtClean="0">
                <a:sym typeface="Symbol" pitchFamily="18" charset="2"/>
              </a:rPr>
              <a:t>=(2,3)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b="1" dirty="0" smtClean="0">
                <a:sym typeface="Symbol" pitchFamily="18" charset="2"/>
              </a:rPr>
              <a:t> u</a:t>
            </a:r>
            <a:r>
              <a:rPr lang="cs-CZ" sz="2800" dirty="0" smtClean="0">
                <a:sym typeface="Symbol" pitchFamily="18" charset="2"/>
              </a:rPr>
              <a:t>k</a:t>
            </a:r>
            <a:r>
              <a:rPr lang="cs-CZ" sz="2800" b="1" dirty="0" smtClean="0">
                <a:sym typeface="Symbol" pitchFamily="18" charset="2"/>
              </a:rPr>
              <a:t>.v           p,q jsou různoběžky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q: 3x-2y+1=0            3.(1-t)-2.(2+t)+1= 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x=1-t		               3-3t-4-2t+1    = 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u="sng" dirty="0" smtClean="0"/>
              <a:t>y=2+t            </a:t>
            </a:r>
            <a:r>
              <a:rPr lang="cs-CZ" sz="2800" dirty="0" smtClean="0"/>
              <a:t>           -5t=0          </a:t>
            </a:r>
            <a:r>
              <a:rPr lang="cs-CZ" sz="2800" b="1" u="sng" dirty="0" smtClean="0"/>
              <a:t>t=0</a:t>
            </a:r>
            <a:endParaRPr lang="cs-CZ" sz="2800" b="1" u="sng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x=1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y=2           </a:t>
            </a:r>
            <a:r>
              <a:rPr lang="cs-CZ" sz="2800" b="1" dirty="0" smtClean="0"/>
              <a:t>průsečík</a:t>
            </a:r>
            <a:r>
              <a:rPr lang="cs-CZ" sz="2800" dirty="0" smtClean="0"/>
              <a:t>  </a:t>
            </a:r>
            <a:r>
              <a:rPr lang="cs-CZ" sz="2800" b="1" dirty="0" smtClean="0"/>
              <a:t>P=</a:t>
            </a:r>
            <a:r>
              <a:rPr lang="cs-CZ" sz="2800" b="1" dirty="0" smtClean="0">
                <a:sym typeface="Symbol" pitchFamily="18" charset="2"/>
              </a:rPr>
              <a:t>1,2 </a:t>
            </a:r>
            <a:endParaRPr lang="cs-CZ" sz="2800" b="1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3500438" y="2143125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929063" y="3643313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786063" y="2643188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500313" y="5643563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5786438" y="4572000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286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286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86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286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Zástupný symbol pro obsah 8"/>
          <p:cNvSpPr>
            <a:spLocks noGrp="1"/>
          </p:cNvSpPr>
          <p:nvPr>
            <p:ph idx="1"/>
          </p:nvPr>
        </p:nvSpPr>
        <p:spPr>
          <a:xfrm>
            <a:off x="1435100" y="642938"/>
            <a:ext cx="7499350" cy="56054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u="sng" dirty="0" smtClean="0"/>
              <a:t>Odchylka přímek:</a:t>
            </a:r>
            <a:endParaRPr lang="cs-CZ" dirty="0" smtClean="0"/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668463" y="1643063"/>
          <a:ext cx="3451225" cy="1119187"/>
        </p:xfrm>
        <a:graphic>
          <a:graphicData uri="http://schemas.openxmlformats.org/presentationml/2006/ole">
            <p:oleObj spid="_x0000_s1026" name="Rovnice" r:id="rId3" imgW="1371600" imgH="444240" progId="Equation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1562100" y="3000375"/>
          <a:ext cx="5521325" cy="1071563"/>
        </p:xfrm>
        <a:graphic>
          <a:graphicData uri="http://schemas.openxmlformats.org/presentationml/2006/ole">
            <p:oleObj spid="_x0000_s1027" name="Rovnice" r:id="rId4" imgW="2158920" imgH="419040" progId="Equation.3">
              <p:embed/>
            </p:oleObj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1697038" y="4357688"/>
          <a:ext cx="2571750" cy="500062"/>
        </p:xfrm>
        <a:graphic>
          <a:graphicData uri="http://schemas.openxmlformats.org/presentationml/2006/ole">
            <p:oleObj spid="_x0000_s1028" name="Rovnice" r:id="rId5" imgW="91440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3-zadání:</a:t>
            </a:r>
            <a:endParaRPr lang="cs-CZ" dirty="0"/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000" b="1" u="sng" smtClean="0"/>
              <a:t>Určete vzájemnou polohu přímek p a q: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p:   x+y-2=0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q:   2x+2y-4=0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3-řešení:</a:t>
            </a:r>
            <a:endParaRPr lang="cs-CZ" dirty="0"/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p:  </a:t>
            </a:r>
            <a:r>
              <a:rPr lang="cs-CZ" b="1" dirty="0" err="1" smtClean="0">
                <a:sym typeface="Symbol" pitchFamily="18" charset="2"/>
              </a:rPr>
              <a:t>n</a:t>
            </a:r>
            <a:r>
              <a:rPr lang="cs-CZ" b="1" baseline="-25000" dirty="0" err="1" smtClean="0">
                <a:sym typeface="Symbol" pitchFamily="18" charset="2"/>
              </a:rPr>
              <a:t>p</a:t>
            </a:r>
            <a:r>
              <a:rPr lang="cs-CZ" dirty="0" smtClean="0">
                <a:sym typeface="Symbol" pitchFamily="18" charset="2"/>
              </a:rPr>
              <a:t>=(1,1)</a:t>
            </a:r>
            <a:r>
              <a:rPr lang="cs-CZ" b="1" dirty="0" smtClean="0">
                <a:sym typeface="Symbol" pitchFamily="18" charset="2"/>
              </a:rPr>
              <a:t>            </a:t>
            </a:r>
            <a:r>
              <a:rPr lang="cs-CZ" b="1" dirty="0" err="1" smtClean="0">
                <a:sym typeface="Symbol" pitchFamily="18" charset="2"/>
              </a:rPr>
              <a:t>n</a:t>
            </a:r>
            <a:r>
              <a:rPr lang="cs-CZ" b="1" baseline="-25000" dirty="0" err="1" smtClean="0">
                <a:sym typeface="Symbol" pitchFamily="18" charset="2"/>
              </a:rPr>
              <a:t>p</a:t>
            </a:r>
            <a:r>
              <a:rPr lang="cs-CZ" b="1" dirty="0" smtClean="0">
                <a:sym typeface="Symbol" pitchFamily="18" charset="2"/>
              </a:rPr>
              <a:t>= </a:t>
            </a:r>
            <a:r>
              <a:rPr lang="cs-CZ" dirty="0" smtClean="0">
                <a:sym typeface="Symbol" pitchFamily="18" charset="2"/>
              </a:rPr>
              <a:t>0,5</a:t>
            </a:r>
            <a:r>
              <a:rPr lang="cs-CZ" b="1" dirty="0" smtClean="0">
                <a:sym typeface="Symbol" pitchFamily="18" charset="2"/>
              </a:rPr>
              <a:t>.n</a:t>
            </a:r>
            <a:r>
              <a:rPr lang="cs-CZ" b="1" baseline="-25000" dirty="0" smtClean="0">
                <a:sym typeface="Symbol" pitchFamily="18" charset="2"/>
              </a:rPr>
              <a:t>q</a:t>
            </a:r>
            <a:endParaRPr lang="cs-CZ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q:  </a:t>
            </a:r>
            <a:r>
              <a:rPr lang="cs-CZ" b="1" dirty="0" err="1" smtClean="0">
                <a:sym typeface="Symbol" pitchFamily="18" charset="2"/>
              </a:rPr>
              <a:t>n</a:t>
            </a:r>
            <a:r>
              <a:rPr lang="cs-CZ" b="1" baseline="-25000" dirty="0" err="1" smtClean="0">
                <a:sym typeface="Symbol" pitchFamily="18" charset="2"/>
              </a:rPr>
              <a:t>q</a:t>
            </a:r>
            <a:r>
              <a:rPr lang="cs-CZ" dirty="0" smtClean="0">
                <a:sym typeface="Symbol" pitchFamily="18" charset="2"/>
              </a:rPr>
              <a:t>=(2,2)       </a:t>
            </a:r>
            <a:r>
              <a:rPr lang="cs-CZ" b="1" dirty="0" smtClean="0">
                <a:sym typeface="Symbol" pitchFamily="18" charset="2"/>
              </a:rPr>
              <a:t>p,q jsou rovnoběžné</a:t>
            </a:r>
          </a:p>
          <a:p>
            <a:pPr eaLnBrk="1" hangingPunct="1">
              <a:buFont typeface="Wingdings 2" pitchFamily="18" charset="2"/>
              <a:buNone/>
            </a:pPr>
            <a:endParaRPr lang="cs-CZ" b="1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b="1" dirty="0" smtClean="0">
                <a:sym typeface="Symbol" pitchFamily="18" charset="2"/>
              </a:rPr>
              <a:t>c</a:t>
            </a:r>
            <a:r>
              <a:rPr lang="cs-CZ" b="1" baseline="-25000" dirty="0" smtClean="0">
                <a:sym typeface="Symbol" pitchFamily="18" charset="2"/>
              </a:rPr>
              <a:t>1</a:t>
            </a:r>
            <a:r>
              <a:rPr lang="cs-CZ" b="1" dirty="0" smtClean="0">
                <a:sym typeface="Symbol" pitchFamily="18" charset="2"/>
              </a:rPr>
              <a:t>= </a:t>
            </a:r>
            <a:r>
              <a:rPr lang="cs-CZ" dirty="0" smtClean="0">
                <a:sym typeface="Symbol" pitchFamily="18" charset="2"/>
              </a:rPr>
              <a:t>0,5 </a:t>
            </a:r>
            <a:r>
              <a:rPr lang="cs-CZ" b="1" dirty="0" smtClean="0">
                <a:sym typeface="Symbol" pitchFamily="18" charset="2"/>
              </a:rPr>
              <a:t>.c</a:t>
            </a:r>
            <a:r>
              <a:rPr lang="cs-CZ" b="1" baseline="-25000" dirty="0" smtClean="0">
                <a:sym typeface="Symbol" pitchFamily="18" charset="2"/>
              </a:rPr>
              <a:t>2                   </a:t>
            </a:r>
            <a:r>
              <a:rPr lang="cs-CZ" b="1" dirty="0" smtClean="0">
                <a:sym typeface="Symbol" pitchFamily="18" charset="2"/>
              </a:rPr>
              <a:t>p,q jsou totožné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-2=0,5.(-4)</a:t>
            </a:r>
          </a:p>
          <a:p>
            <a:pPr eaLnBrk="1" hangingPunct="1">
              <a:buFont typeface="Wingdings 2" pitchFamily="18" charset="2"/>
              <a:buNone/>
            </a:pPr>
            <a:endParaRPr lang="cs-CZ" b="1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3857625" y="3929063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6929438" y="2214563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857625" y="2214563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2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2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2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4-zadání:</a:t>
            </a:r>
            <a:endParaRPr lang="cs-CZ" dirty="0"/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3000" b="1" u="sng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3000" b="1" u="sng" smtClean="0"/>
              <a:t>Určete vzájemnou polohu přímek p a q: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p:   x-3y-1=0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q:   -2x+6y+5=0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4-řešení:</a:t>
            </a:r>
            <a:endParaRPr lang="cs-CZ" dirty="0"/>
          </a:p>
        </p:txBody>
      </p:sp>
      <p:sp>
        <p:nvSpPr>
          <p:cNvPr id="205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p:  </a:t>
            </a:r>
            <a:r>
              <a:rPr lang="cs-CZ" sz="2800" b="1" dirty="0" err="1" smtClean="0">
                <a:sym typeface="Symbol" pitchFamily="18" charset="2"/>
              </a:rPr>
              <a:t>n</a:t>
            </a:r>
            <a:r>
              <a:rPr lang="cs-CZ" sz="2800" b="1" baseline="-25000" dirty="0" err="1" smtClean="0">
                <a:sym typeface="Symbol" pitchFamily="18" charset="2"/>
              </a:rPr>
              <a:t>p</a:t>
            </a:r>
            <a:r>
              <a:rPr lang="cs-CZ" sz="2800" dirty="0" smtClean="0">
                <a:sym typeface="Symbol" pitchFamily="18" charset="2"/>
              </a:rPr>
              <a:t>=(1,-3)</a:t>
            </a:r>
            <a:r>
              <a:rPr lang="cs-CZ" sz="2800" b="1" dirty="0" smtClean="0">
                <a:sym typeface="Symbol" pitchFamily="18" charset="2"/>
              </a:rPr>
              <a:t>            </a:t>
            </a:r>
            <a:r>
              <a:rPr lang="cs-CZ" sz="2800" b="1" dirty="0" err="1" smtClean="0">
                <a:sym typeface="Symbol" pitchFamily="18" charset="2"/>
              </a:rPr>
              <a:t>n</a:t>
            </a:r>
            <a:r>
              <a:rPr lang="cs-CZ" sz="2800" b="1" baseline="-25000" dirty="0" err="1" smtClean="0">
                <a:sym typeface="Symbol" pitchFamily="18" charset="2"/>
              </a:rPr>
              <a:t>p</a:t>
            </a:r>
            <a:r>
              <a:rPr lang="cs-CZ" sz="2800" b="1" dirty="0" smtClean="0">
                <a:sym typeface="Symbol" pitchFamily="18" charset="2"/>
              </a:rPr>
              <a:t>= -</a:t>
            </a:r>
            <a:r>
              <a:rPr lang="cs-CZ" sz="2800" dirty="0" smtClean="0">
                <a:sym typeface="Symbol" pitchFamily="18" charset="2"/>
              </a:rPr>
              <a:t>0,5</a:t>
            </a:r>
            <a:r>
              <a:rPr lang="cs-CZ" sz="2800" b="1" dirty="0" smtClean="0">
                <a:sym typeface="Symbol" pitchFamily="18" charset="2"/>
              </a:rPr>
              <a:t>.n</a:t>
            </a:r>
            <a:r>
              <a:rPr lang="cs-CZ" sz="2800" b="1" baseline="-25000" dirty="0" smtClean="0">
                <a:sym typeface="Symbol" pitchFamily="18" charset="2"/>
              </a:rPr>
              <a:t>q</a:t>
            </a:r>
            <a:endParaRPr lang="cs-CZ" sz="28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q:  </a:t>
            </a:r>
            <a:r>
              <a:rPr lang="cs-CZ" sz="2800" b="1" dirty="0" err="1" smtClean="0">
                <a:sym typeface="Symbol" pitchFamily="18" charset="2"/>
              </a:rPr>
              <a:t>n</a:t>
            </a:r>
            <a:r>
              <a:rPr lang="cs-CZ" sz="2800" b="1" baseline="-25000" dirty="0" err="1" smtClean="0">
                <a:sym typeface="Symbol" pitchFamily="18" charset="2"/>
              </a:rPr>
              <a:t>q</a:t>
            </a:r>
            <a:r>
              <a:rPr lang="cs-CZ" sz="2800" dirty="0" smtClean="0">
                <a:sym typeface="Symbol" pitchFamily="18" charset="2"/>
              </a:rPr>
              <a:t>=(-2,6)       </a:t>
            </a:r>
            <a:r>
              <a:rPr lang="cs-CZ" sz="2800" b="1" dirty="0" smtClean="0">
                <a:sym typeface="Symbol" pitchFamily="18" charset="2"/>
              </a:rPr>
              <a:t>p,q jsou rovnoběžné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b="1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b="1" dirty="0" smtClean="0">
                <a:sym typeface="Symbol" pitchFamily="18" charset="2"/>
              </a:rPr>
              <a:t>c</a:t>
            </a:r>
            <a:r>
              <a:rPr lang="cs-CZ" sz="2800" b="1" baseline="-25000" dirty="0" smtClean="0">
                <a:sym typeface="Symbol" pitchFamily="18" charset="2"/>
              </a:rPr>
              <a:t>1</a:t>
            </a:r>
            <a:r>
              <a:rPr lang="cs-CZ" sz="2800" b="1" dirty="0" smtClean="0">
                <a:sym typeface="Symbol" pitchFamily="18" charset="2"/>
              </a:rPr>
              <a:t>  -</a:t>
            </a:r>
            <a:r>
              <a:rPr lang="cs-CZ" sz="2800" dirty="0" smtClean="0">
                <a:sym typeface="Symbol" pitchFamily="18" charset="2"/>
              </a:rPr>
              <a:t>0,5 </a:t>
            </a:r>
            <a:r>
              <a:rPr lang="cs-CZ" sz="2800" b="1" dirty="0" smtClean="0">
                <a:sym typeface="Symbol" pitchFamily="18" charset="2"/>
              </a:rPr>
              <a:t>.c</a:t>
            </a:r>
            <a:r>
              <a:rPr lang="cs-CZ" sz="2800" b="1" baseline="-25000" dirty="0" smtClean="0">
                <a:sym typeface="Symbol" pitchFamily="18" charset="2"/>
              </a:rPr>
              <a:t>2                   </a:t>
            </a:r>
            <a:r>
              <a:rPr lang="cs-CZ" sz="2800" b="1" dirty="0" smtClean="0">
                <a:sym typeface="Symbol" pitchFamily="18" charset="2"/>
              </a:rPr>
              <a:t>p,q nejsou totožné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-1-0,5.5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Např. bod </a:t>
            </a:r>
            <a:r>
              <a:rPr lang="cs-CZ" sz="2800" dirty="0" smtClean="0"/>
              <a:t>A=</a:t>
            </a:r>
            <a:r>
              <a:rPr lang="cs-CZ" sz="2800" dirty="0" smtClean="0">
                <a:sym typeface="Symbol" pitchFamily="18" charset="2"/>
              </a:rPr>
              <a:t>4,1p,   vzdálenost  A od q je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3571875" y="3143250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6572250" y="1643063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643313" y="1643063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1571625" y="4714875"/>
          <a:ext cx="7072313" cy="1044575"/>
        </p:xfrm>
        <a:graphic>
          <a:graphicData uri="http://schemas.openxmlformats.org/presentationml/2006/ole">
            <p:oleObj spid="_x0000_s2050" name="Rovnice" r:id="rId3" imgW="3238200" imgH="4442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0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0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20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20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43011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1999, 208 s. Učebnice pro střední školy (Prometheus). ISBN 80-719-6139-6.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290" y="4572008"/>
            <a:ext cx="7498080" cy="1143000"/>
          </a:xfrm>
        </p:spPr>
        <p:txBody>
          <a:bodyPr/>
          <a:lstStyle/>
          <a:p>
            <a:r>
              <a:rPr lang="cs-CZ" dirty="0" smtClean="0"/>
              <a:t>		Děkuji za pozornost.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852</TotalTime>
  <Words>389</Words>
  <Application>Microsoft Office PowerPoint</Application>
  <PresentationFormat>Předvádění na obrazovce (4:3)</PresentationFormat>
  <Paragraphs>104</Paragraphs>
  <Slides>15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Slunovrat</vt:lpstr>
      <vt:lpstr>Rovnice</vt:lpstr>
      <vt:lpstr>Snímek 1</vt:lpstr>
      <vt:lpstr>Snímek 2</vt:lpstr>
      <vt:lpstr>Analytická geometrie</vt:lpstr>
      <vt:lpstr>Příklad 1-zadání:</vt:lpstr>
      <vt:lpstr>Příklad 1- řešení:</vt:lpstr>
      <vt:lpstr>Příklad 1- řešení-pokračování:</vt:lpstr>
      <vt:lpstr>Příklad 2-zadání:</vt:lpstr>
      <vt:lpstr>Příklad 2-řešení:</vt:lpstr>
      <vt:lpstr>Snímek 9</vt:lpstr>
      <vt:lpstr>Příklad 3-zadání:</vt:lpstr>
      <vt:lpstr>Příklad 3-řešení:</vt:lpstr>
      <vt:lpstr>Příklad 4-zadání:</vt:lpstr>
      <vt:lpstr>Příklad 4-řešení:</vt:lpstr>
      <vt:lpstr>Použitá literatura:</vt:lpstr>
      <vt:lpstr>  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Mamca</cp:lastModifiedBy>
  <cp:revision>97</cp:revision>
  <dcterms:created xsi:type="dcterms:W3CDTF">2012-11-26T18:55:09Z</dcterms:created>
  <dcterms:modified xsi:type="dcterms:W3CDTF">2013-04-22T05:06:12Z</dcterms:modified>
</cp:coreProperties>
</file>