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70" r:id="rId2"/>
    <p:sldId id="271" r:id="rId3"/>
    <p:sldId id="256" r:id="rId4"/>
    <p:sldId id="257" r:id="rId5"/>
    <p:sldId id="258" r:id="rId6"/>
    <p:sldId id="267" r:id="rId7"/>
    <p:sldId id="268" r:id="rId8"/>
    <p:sldId id="269" r:id="rId9"/>
    <p:sldId id="272" r:id="rId10"/>
    <p:sldId id="27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85" autoAdjust="0"/>
    <p:restoredTop sz="94660"/>
  </p:normalViewPr>
  <p:slideViewPr>
    <p:cSldViewPr>
      <p:cViewPr varScale="1">
        <p:scale>
          <a:sx n="62" d="100"/>
          <a:sy n="62" d="100"/>
        </p:scale>
        <p:origin x="-61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3CE83C0F-CAE8-4CAE-8314-1CEA1C4C7DA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CBDB421D-7125-495A-89AC-6E6AA31DF9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BE36B3-C0F9-438A-87A6-D2F09AFA5343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94D3E80-2743-4024-ADC4-AFAE37134344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E638F46-A4B0-4AC2-A59F-F95D579DF8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3E8EA-C690-4627-BC8E-8CA342D380C6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D04C9-989A-4CEF-9AEF-91470F132D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F1AA7F3-2A14-4EC0-9544-4FD3A44C3A2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BEFF4F7-7A59-4540-801E-437A294D8B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F542-E075-451F-A3DC-738A1A74E7E4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84C42-6B37-4DEC-A705-2A1A4C5C66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628E749-96A7-4DD8-814B-AEF03CA81E4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8CCA53-47B0-4A65-8718-56A9A5555A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452949-37CF-444A-AF35-17A283224E2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ADDD9-B593-481F-8E7D-8B2C57521C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19E41F3-D1B1-4100-B94A-184C730BF2DA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710E8FC-5E8B-4874-B231-C6E50DAB2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0EE4798-D4F4-4EF3-9AA0-240B9B9CE5C6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D21AEAB-2F0E-4532-B76B-9887DD58D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AF4D961-999B-439A-B278-3DFF548EB4BE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F317D0-8DDB-4773-96F7-B0213E2760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54D80-5861-4D9E-9660-6E596950B195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F1982-EEA6-4967-9B49-994F7FE87C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9DA646-114A-4F65-BBB8-2F6B6B356C66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62D9F-8699-43FC-9140-6C9B6FEFD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1451CF-9FD0-4C51-B16D-F3336D01364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742934-609A-4163-9F2A-1880989B17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FE0F8245-8391-43A3-BF26-2EE8BFC1722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20E20C40-4263-453B-BF5E-5629C3F99F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auto">
                        <a:spcAft>
                          <a:spcPts val="0"/>
                        </a:spcAft>
                        <a:buFont typeface="Wingdings 2"/>
                        <a:buNone/>
                        <a:defRPr/>
                      </a:pPr>
                      <a:r>
                        <a:rPr lang="cs-CZ" sz="1800" dirty="0" smtClean="0"/>
                        <a:t>DUM 13 - Vzájemná poloha přímek v rovině-prověrka</a:t>
                      </a:r>
                      <a:endParaRPr lang="cs-CZ" sz="1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PaedDr.Alena</a:t>
                      </a:r>
                      <a:r>
                        <a:rPr lang="cs-CZ" sz="1800" dirty="0" smtClean="0"/>
                        <a:t>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mtClean="0"/>
              <a:t>Anotace: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eaLnBrk="1" hangingPunct="1"/>
            <a:r>
              <a:rPr lang="cs-CZ" sz="280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sz="2800" smtClean="0"/>
              <a:t>sahuje zadání a řešení příkladu k ověření učiva o </a:t>
            </a:r>
            <a:r>
              <a:rPr lang="cs-CZ" sz="2800" smtClean="0">
                <a:solidFill>
                  <a:srgbClr val="000000"/>
                </a:solidFill>
                <a:cs typeface="Arial" charset="0"/>
              </a:rPr>
              <a:t>vzájemné poloze přímek pro dvě skupiny žáků</a:t>
            </a:r>
            <a:endParaRPr lang="cs-CZ" sz="2800" smtClean="0"/>
          </a:p>
          <a:p>
            <a:pPr eaLnBrk="1" hangingPunct="1"/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Metodické pokyny:materiál pro zkoušení, opakování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Vzájemná poloha přímek v rovině- 							prověrka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– zadání:</a:t>
            </a:r>
            <a:endParaRPr lang="cs-CZ" dirty="0"/>
          </a:p>
        </p:txBody>
      </p:sp>
      <p:sp>
        <p:nvSpPr>
          <p:cNvPr id="1843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000" b="1" u="sng" smtClean="0"/>
              <a:t>Určete vzájemnou polohu přímek p a q: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Skup.A: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p:  x=1+3t			q:  9x+6y+14=0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  </a:t>
            </a:r>
            <a:r>
              <a:rPr lang="cs-CZ" u="sng" smtClean="0"/>
              <a:t>y=-3+2t, t</a:t>
            </a:r>
            <a:r>
              <a:rPr lang="cs-CZ" u="sng" smtClean="0">
                <a:sym typeface="Symbol" pitchFamily="18" charset="2"/>
              </a:rPr>
              <a:t>R</a:t>
            </a:r>
            <a:r>
              <a:rPr lang="cs-CZ" smtClean="0">
                <a:sym typeface="Symbol" pitchFamily="18" charset="2"/>
              </a:rPr>
              <a:t>		</a:t>
            </a:r>
            <a:endParaRPr lang="cs-CZ" u="sng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Skup.B: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p:  x=3+3t		q:  5x-y-10=0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     </a:t>
            </a:r>
            <a:r>
              <a:rPr lang="cs-CZ" u="sng" smtClean="0">
                <a:sym typeface="Symbol" pitchFamily="18" charset="2"/>
              </a:rPr>
              <a:t>y=3+2t, tR</a:t>
            </a:r>
            <a:endParaRPr lang="cs-CZ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Řešení příkladu:</a:t>
            </a:r>
            <a:endParaRPr lang="cs-CZ" dirty="0"/>
          </a:p>
        </p:txBody>
      </p:sp>
      <p:sp>
        <p:nvSpPr>
          <p:cNvPr id="3077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507206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b="1" u="sng" smtClean="0"/>
              <a:t>Skupina A: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p:  A=</a:t>
            </a:r>
            <a:r>
              <a:rPr lang="cs-CZ" sz="2800" smtClean="0">
                <a:sym typeface="Symbol" pitchFamily="18" charset="2"/>
              </a:rPr>
              <a:t>1,-3           </a:t>
            </a:r>
            <a:r>
              <a:rPr lang="cs-CZ" sz="2800" b="1" smtClean="0">
                <a:sym typeface="Symbol" pitchFamily="18" charset="2"/>
              </a:rPr>
              <a:t>u</a:t>
            </a:r>
            <a:r>
              <a:rPr lang="cs-CZ" sz="2800" smtClean="0">
                <a:sym typeface="Symbol" pitchFamily="18" charset="2"/>
              </a:rPr>
              <a:t>=(3,2)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q:  </a:t>
            </a:r>
            <a:r>
              <a:rPr lang="cs-CZ" sz="2800" b="1" smtClean="0">
                <a:sym typeface="Symbol" pitchFamily="18" charset="2"/>
              </a:rPr>
              <a:t>n</a:t>
            </a:r>
            <a:r>
              <a:rPr lang="cs-CZ" sz="2800" b="1" baseline="-25000" smtClean="0">
                <a:sym typeface="Symbol" pitchFamily="18" charset="2"/>
              </a:rPr>
              <a:t>q</a:t>
            </a:r>
            <a:r>
              <a:rPr lang="cs-CZ" sz="2800" smtClean="0">
                <a:sym typeface="Symbol" pitchFamily="18" charset="2"/>
              </a:rPr>
              <a:t>=(9,6)           </a:t>
            </a:r>
            <a:r>
              <a:rPr lang="cs-CZ" sz="2800" b="1" smtClean="0">
                <a:sym typeface="Symbol" pitchFamily="18" charset="2"/>
              </a:rPr>
              <a:t>v</a:t>
            </a:r>
            <a:r>
              <a:rPr lang="cs-CZ" sz="2800" smtClean="0">
                <a:sym typeface="Symbol" pitchFamily="18" charset="2"/>
              </a:rPr>
              <a:t>=(6,-9)=3.(2,-3)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smtClean="0">
                <a:sym typeface="Symbol" pitchFamily="18" charset="2"/>
              </a:rPr>
              <a:t>u</a:t>
            </a:r>
            <a:r>
              <a:rPr lang="cs-CZ" sz="2800" smtClean="0">
                <a:sym typeface="Symbol" pitchFamily="18" charset="2"/>
              </a:rPr>
              <a:t>k.</a:t>
            </a:r>
            <a:r>
              <a:rPr lang="cs-CZ" sz="2800" b="1" smtClean="0">
                <a:sym typeface="Symbol" pitchFamily="18" charset="2"/>
              </a:rPr>
              <a:t>v             p,q jsou různoběžné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q: 9x+6y+14=0            9.(1+3t)+6.(-3+2t)+14=0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x=1+3t			9+27t -18+12t+14=0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smtClean="0"/>
              <a:t>y=-3+2t     	      </a:t>
            </a:r>
            <a:r>
              <a:rPr lang="cs-CZ" sz="2800" smtClean="0"/>
              <a:t>	          </a:t>
            </a:r>
            <a:r>
              <a:rPr lang="cs-CZ" sz="2800" u="sng" smtClean="0"/>
              <a:t>39t=-5           t=-5/39</a:t>
            </a:r>
            <a:endParaRPr lang="cs-CZ" sz="2800" b="1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x=1-5/13= 8/13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y=-3-10/39=-127/39   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4143375" y="4071938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429375" y="507206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857500" y="3143250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500438" y="2571750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5056188" y="5572125"/>
          <a:ext cx="1817687" cy="936625"/>
        </p:xfrm>
        <a:graphic>
          <a:graphicData uri="http://schemas.openxmlformats.org/presentationml/2006/ole">
            <p:oleObj spid="_x0000_s3075" name="Rovnice" r:id="rId3" imgW="990170" imgH="431613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4" name="Zástupný symbol pro obsah 8"/>
          <p:cNvSpPr>
            <a:spLocks noGrp="1"/>
          </p:cNvSpPr>
          <p:nvPr>
            <p:ph idx="1"/>
          </p:nvPr>
        </p:nvSpPr>
        <p:spPr>
          <a:xfrm>
            <a:off x="1435100" y="642938"/>
            <a:ext cx="7499350" cy="56054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u="sng" smtClean="0"/>
              <a:t>Odchylka přímek:</a:t>
            </a: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4101" name="Object 5"/>
          <p:cNvGraphicFramePr>
            <a:graphicFrameLocks noChangeAspect="1"/>
          </p:cNvGraphicFramePr>
          <p:nvPr/>
        </p:nvGraphicFramePr>
        <p:xfrm>
          <a:off x="1643063" y="1643063"/>
          <a:ext cx="3578225" cy="1119187"/>
        </p:xfrm>
        <a:graphic>
          <a:graphicData uri="http://schemas.openxmlformats.org/presentationml/2006/ole">
            <p:oleObj spid="_x0000_s4101" name="Rovnice" r:id="rId3" imgW="1422400" imgH="444500" progId="Equation.3">
              <p:embed/>
            </p:oleObj>
          </a:graphicData>
        </a:graphic>
      </p:graphicFrame>
      <p:graphicFrame>
        <p:nvGraphicFramePr>
          <p:cNvPr id="4102" name="Object 6"/>
          <p:cNvGraphicFramePr>
            <a:graphicFrameLocks noChangeAspect="1"/>
          </p:cNvGraphicFramePr>
          <p:nvPr/>
        </p:nvGraphicFramePr>
        <p:xfrm>
          <a:off x="1785938" y="3000375"/>
          <a:ext cx="3313112" cy="1071563"/>
        </p:xfrm>
        <a:graphic>
          <a:graphicData uri="http://schemas.openxmlformats.org/presentationml/2006/ole">
            <p:oleObj spid="_x0000_s4102" name="Rovnice" r:id="rId4" imgW="1295400" imgH="419100" progId="Equation.3">
              <p:embed/>
            </p:oleObj>
          </a:graphicData>
        </a:graphic>
      </p:graphicFrame>
      <p:graphicFrame>
        <p:nvGraphicFramePr>
          <p:cNvPr id="4103" name="Object 7"/>
          <p:cNvGraphicFramePr>
            <a:graphicFrameLocks noChangeAspect="1"/>
          </p:cNvGraphicFramePr>
          <p:nvPr/>
        </p:nvGraphicFramePr>
        <p:xfrm>
          <a:off x="1785938" y="4500563"/>
          <a:ext cx="1428750" cy="500062"/>
        </p:xfrm>
        <a:graphic>
          <a:graphicData uri="http://schemas.openxmlformats.org/presentationml/2006/ole">
            <p:oleObj spid="_x0000_s4103" name="Rovnice" r:id="rId5" imgW="507780" imgH="177723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Řešení příkladu:</a:t>
            </a:r>
          </a:p>
        </p:txBody>
      </p:sp>
      <p:sp>
        <p:nvSpPr>
          <p:cNvPr id="5125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507206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b="1" u="sng" smtClean="0"/>
              <a:t>Skupina B: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p:  A=</a:t>
            </a:r>
            <a:r>
              <a:rPr lang="cs-CZ" sz="2800" smtClean="0">
                <a:sym typeface="Symbol" pitchFamily="18" charset="2"/>
              </a:rPr>
              <a:t>3,3             </a:t>
            </a:r>
            <a:r>
              <a:rPr lang="cs-CZ" sz="2800" b="1" smtClean="0">
                <a:sym typeface="Symbol" pitchFamily="18" charset="2"/>
              </a:rPr>
              <a:t>u</a:t>
            </a:r>
            <a:r>
              <a:rPr lang="cs-CZ" sz="2800" smtClean="0">
                <a:sym typeface="Symbol" pitchFamily="18" charset="2"/>
              </a:rPr>
              <a:t>=(3,2)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q:  </a:t>
            </a:r>
            <a:r>
              <a:rPr lang="cs-CZ" sz="2800" b="1" smtClean="0">
                <a:sym typeface="Symbol" pitchFamily="18" charset="2"/>
              </a:rPr>
              <a:t>n</a:t>
            </a:r>
            <a:r>
              <a:rPr lang="cs-CZ" sz="2800" b="1" baseline="-25000" smtClean="0">
                <a:sym typeface="Symbol" pitchFamily="18" charset="2"/>
              </a:rPr>
              <a:t>q</a:t>
            </a:r>
            <a:r>
              <a:rPr lang="cs-CZ" sz="2800" smtClean="0">
                <a:sym typeface="Symbol" pitchFamily="18" charset="2"/>
              </a:rPr>
              <a:t>=(5,-1)           </a:t>
            </a:r>
            <a:r>
              <a:rPr lang="cs-CZ" sz="2800" b="1" smtClean="0">
                <a:sym typeface="Symbol" pitchFamily="18" charset="2"/>
              </a:rPr>
              <a:t>v</a:t>
            </a:r>
            <a:r>
              <a:rPr lang="cs-CZ" sz="2800" smtClean="0">
                <a:sym typeface="Symbol" pitchFamily="18" charset="2"/>
              </a:rPr>
              <a:t>=(1,5)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smtClean="0">
                <a:sym typeface="Symbol" pitchFamily="18" charset="2"/>
              </a:rPr>
              <a:t>u</a:t>
            </a:r>
            <a:r>
              <a:rPr lang="cs-CZ" sz="2800" smtClean="0">
                <a:sym typeface="Symbol" pitchFamily="18" charset="2"/>
              </a:rPr>
              <a:t>k.</a:t>
            </a:r>
            <a:r>
              <a:rPr lang="cs-CZ" sz="2800" b="1" smtClean="0">
                <a:sym typeface="Symbol" pitchFamily="18" charset="2"/>
              </a:rPr>
              <a:t>v             p,q jsou různoběžné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5x-y-10=0           5.(3+3t)-(3+2t)-10=0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x=3+3t 	        15+15t -3-2t-10=0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smtClean="0">
                <a:sym typeface="Symbol" pitchFamily="18" charset="2"/>
              </a:rPr>
              <a:t>y=3+2t</a:t>
            </a:r>
            <a:r>
              <a:rPr lang="cs-CZ" sz="2800" u="sng" smtClean="0"/>
              <a:t>     </a:t>
            </a:r>
            <a:r>
              <a:rPr lang="cs-CZ" sz="2800" smtClean="0"/>
              <a:t>		</a:t>
            </a:r>
            <a:r>
              <a:rPr lang="cs-CZ" sz="2800" u="sng" smtClean="0"/>
              <a:t>13t=-2           t=-2/13</a:t>
            </a:r>
            <a:endParaRPr lang="cs-CZ" sz="2800" b="1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x=3-6/13= 33/13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y=3-4/13=35/13   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3357563" y="4071938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643563" y="5072063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857500" y="3143250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643313" y="2643188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5056188" y="5572125"/>
          <a:ext cx="1817687" cy="936625"/>
        </p:xfrm>
        <a:graphic>
          <a:graphicData uri="http://schemas.openxmlformats.org/presentationml/2006/ole">
            <p:oleObj spid="_x0000_s5123" name="Rovnice" r:id="rId3" imgW="990170" imgH="431613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2" name="Zástupný symbol pro obsah 8"/>
          <p:cNvSpPr>
            <a:spLocks noGrp="1"/>
          </p:cNvSpPr>
          <p:nvPr>
            <p:ph idx="1"/>
          </p:nvPr>
        </p:nvSpPr>
        <p:spPr>
          <a:xfrm>
            <a:off x="1435100" y="642938"/>
            <a:ext cx="7499350" cy="56054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u="sng" smtClean="0"/>
              <a:t>Odchylka přímek:</a:t>
            </a: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1579563" y="1643063"/>
          <a:ext cx="3705225" cy="1119187"/>
        </p:xfrm>
        <a:graphic>
          <a:graphicData uri="http://schemas.openxmlformats.org/presentationml/2006/ole">
            <p:oleObj spid="_x0000_s6149" name="Rovnice" r:id="rId3" imgW="1473200" imgH="444500" progId="Equation.3">
              <p:embed/>
            </p:oleObj>
          </a:graphicData>
        </a:graphic>
      </p:graphicFrame>
      <p:graphicFrame>
        <p:nvGraphicFramePr>
          <p:cNvPr id="6150" name="Object 6"/>
          <p:cNvGraphicFramePr>
            <a:graphicFrameLocks noChangeAspect="1"/>
          </p:cNvGraphicFramePr>
          <p:nvPr/>
        </p:nvGraphicFramePr>
        <p:xfrm>
          <a:off x="1500188" y="2857500"/>
          <a:ext cx="6561137" cy="1168400"/>
        </p:xfrm>
        <a:graphic>
          <a:graphicData uri="http://schemas.openxmlformats.org/presentationml/2006/ole">
            <p:oleObj spid="_x0000_s6150" name="Rovnice" r:id="rId4" imgW="2565400" imgH="457200" progId="Equation.3">
              <p:embed/>
            </p:oleObj>
          </a:graphicData>
        </a:graphic>
      </p:graphicFrame>
      <p:graphicFrame>
        <p:nvGraphicFramePr>
          <p:cNvPr id="6151" name="Object 7"/>
          <p:cNvGraphicFramePr>
            <a:graphicFrameLocks noChangeAspect="1"/>
          </p:cNvGraphicFramePr>
          <p:nvPr/>
        </p:nvGraphicFramePr>
        <p:xfrm>
          <a:off x="1500188" y="4500563"/>
          <a:ext cx="1428750" cy="500062"/>
        </p:xfrm>
        <a:graphic>
          <a:graphicData uri="http://schemas.openxmlformats.org/presentationml/2006/ole">
            <p:oleObj spid="_x0000_s6151" name="Rovnice" r:id="rId5" imgW="507780" imgH="177723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379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4714884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812</TotalTime>
  <Words>294</Words>
  <Application>Microsoft Office PowerPoint</Application>
  <PresentationFormat>Předvádění na obrazovce (4:3)</PresentationFormat>
  <Paragraphs>65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Slunovrat</vt:lpstr>
      <vt:lpstr>Rovnice</vt:lpstr>
      <vt:lpstr>Snímek 1</vt:lpstr>
      <vt:lpstr>Snímek 2</vt:lpstr>
      <vt:lpstr>Analytická geometrie</vt:lpstr>
      <vt:lpstr>Příklad – zadání:</vt:lpstr>
      <vt:lpstr>Řešení příkladu:</vt:lpstr>
      <vt:lpstr>Snímek 6</vt:lpstr>
      <vt:lpstr>Řešení příkladu:</vt:lpstr>
      <vt:lpstr>Snímek 8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Mamca</cp:lastModifiedBy>
  <cp:revision>91</cp:revision>
  <dcterms:created xsi:type="dcterms:W3CDTF">2012-11-26T18:55:09Z</dcterms:created>
  <dcterms:modified xsi:type="dcterms:W3CDTF">2013-04-22T05:06:40Z</dcterms:modified>
</cp:coreProperties>
</file>