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8"/>
  </p:notesMasterIdLst>
  <p:sldIdLst>
    <p:sldId id="262" r:id="rId2"/>
    <p:sldId id="263" r:id="rId3"/>
    <p:sldId id="256" r:id="rId4"/>
    <p:sldId id="257" r:id="rId5"/>
    <p:sldId id="258" r:id="rId6"/>
    <p:sldId id="259" r:id="rId7"/>
    <p:sldId id="261" r:id="rId8"/>
    <p:sldId id="260" r:id="rId9"/>
    <p:sldId id="264" r:id="rId10"/>
    <p:sldId id="265" r:id="rId11"/>
    <p:sldId id="267" r:id="rId12"/>
    <p:sldId id="269" r:id="rId13"/>
    <p:sldId id="266" r:id="rId14"/>
    <p:sldId id="268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56" autoAdjust="0"/>
    <p:restoredTop sz="94660"/>
  </p:normalViewPr>
  <p:slideViewPr>
    <p:cSldViewPr>
      <p:cViewPr>
        <p:scale>
          <a:sx n="70" d="100"/>
          <a:sy n="70" d="100"/>
        </p:scale>
        <p:origin x="-252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image" Target="../media/image23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image" Target="../media/image2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CD50310D-4C2A-47A0-AC61-1D24471C152A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EE11663C-D39E-4A7B-83DB-F94F179D18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C0EB286-C628-449F-A167-5345C716E0CB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6DA0D58-7511-4506-A87D-FF128E48FD2D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AE326A6-7006-46E5-AF32-230FC71B23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3EA1C2-E374-4C41-B5C1-96F92888A00C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6AA5D2-0862-4C2B-B85C-A03358A3B1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160A294-BB0E-4856-B048-3B86E7706A54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296C18C-ACA1-47DD-B73E-C8FB5CBA6D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D62206-FF9D-492C-A39A-3CE785FC0FC6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AE48D-D388-4DE0-8A80-54D5290344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FBDB24C-194B-4BE7-B263-3EA4D0B3FFB8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BFEE2D6-302F-4712-87E9-863F695C2C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5DA80-16DE-4B8A-964B-89229E2B7397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967734-A057-41D5-AA96-7DA1D04D9D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0B93044-FCED-4C66-B87E-587C31D0EC1D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E21773B-6704-4BEF-9A44-BD8A740663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1E23889-D9AF-4C06-9D14-451699F91497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10109E3-4F44-496C-A988-772076248F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620D8E2-7E96-4CE6-BB81-5F6BB33468E6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FEF44AF-FD4F-4FA6-B43E-8A3778893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AD31C-7789-4561-AB6F-700BC611E94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6F4FA-AE8F-4FA8-AC58-E7D2CA276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CB392-D8E7-41BF-98DE-41CC72D375F4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5934F-4B49-4D1D-AFA1-A762253CB6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81400" y="63055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F47D97-49A2-4F78-9825-55D419190021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E9D79E-3B43-427B-8C38-35DCAD32AA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9465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55BE6C9-3906-489F-8CBF-79E1C6FF63D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F6463EBF-4BC8-4E4B-AC59-64FE57FF6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0" r:id="rId3"/>
    <p:sldLayoutId id="2147483704" r:id="rId4"/>
    <p:sldLayoutId id="2147483711" r:id="rId5"/>
    <p:sldLayoutId id="2147483705" r:id="rId6"/>
    <p:sldLayoutId id="2147483712" r:id="rId7"/>
    <p:sldLayoutId id="2147483713" r:id="rId8"/>
    <p:sldLayoutId id="2147483714" r:id="rId9"/>
    <p:sldLayoutId id="2147483706" r:id="rId10"/>
    <p:sldLayoutId id="2147483707" r:id="rId11"/>
    <p:sldLayoutId id="214748370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11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14.bin"/><Relationship Id="rId4" Type="http://schemas.openxmlformats.org/officeDocument/2006/relationships/oleObject" Target="../embeddings/oleObject13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7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19.bin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7" Type="http://schemas.openxmlformats.org/officeDocument/2006/relationships/oleObject" Target="../embeddings/oleObject2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24.bin"/><Relationship Id="rId5" Type="http://schemas.openxmlformats.org/officeDocument/2006/relationships/oleObject" Target="../embeddings/oleObject23.bin"/><Relationship Id="rId4" Type="http://schemas.openxmlformats.org/officeDocument/2006/relationships/oleObject" Target="../embeddings/oleObject22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oleObject" Target="../embeddings/oleObject27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 2"/>
                        <a:buNone/>
                        <a:tabLst/>
                        <a:defRPr/>
                      </a:pPr>
                      <a:r>
                        <a:rPr lang="cs-CZ" sz="1800" dirty="0" smtClean="0"/>
                        <a:t>DUM 14 -Směrnicový tvar rovnice přímky - výklad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PaedDr.Alena</a:t>
                      </a:r>
                      <a:r>
                        <a:rPr lang="cs-CZ" sz="1800" dirty="0" smtClean="0"/>
                        <a:t> Chalupová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Analytická geometrie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2.-nástavbové</a:t>
                      </a:r>
                      <a:r>
                        <a:rPr lang="cs-CZ" baseline="0" dirty="0" smtClean="0"/>
                        <a:t> studium, 4.-HŠ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Listopad 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obsahuje odvození směrnicového tvaru rovnice z rovnice obecné</a:t>
            </a:r>
          </a:p>
          <a:p>
            <a:pPr marL="0" indent="0" eaLnBrk="1" hangingPunct="1">
              <a:defRPr/>
            </a:pPr>
            <a:r>
              <a:rPr lang="cs-CZ" sz="2800" dirty="0" smtClean="0"/>
              <a:t>charakterizuje různé vyjádření směrnice</a:t>
            </a:r>
          </a:p>
          <a:p>
            <a:pPr marL="0" indent="0" eaLnBrk="1" hangingPunct="1">
              <a:defRPr/>
            </a:pPr>
            <a:r>
              <a:rPr lang="cs-CZ" sz="2800" dirty="0" smtClean="0"/>
              <a:t>uvádí </a:t>
            </a: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směrnicový tvar rovnice přímky</a:t>
            </a:r>
            <a:endParaRPr lang="cs-CZ" sz="2800" dirty="0" smtClean="0"/>
          </a:p>
          <a:p>
            <a:pPr marL="0" indent="0" eaLnBrk="1" hangingPunct="1">
              <a:defRPr/>
            </a:pPr>
            <a:r>
              <a:rPr lang="cs-CZ" sz="2800" dirty="0" smtClean="0"/>
              <a:t>obsahuje ukázkově řešené příklady k procvičení daného učiva</a:t>
            </a: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Metodické pokyny:</a:t>
            </a:r>
          </a:p>
          <a:p>
            <a:pPr eaLnBrk="1" hangingPunct="1">
              <a:defRPr/>
            </a:pPr>
            <a:r>
              <a:rPr lang="cs-CZ" sz="2800" dirty="0" smtClean="0"/>
              <a:t>Výukový materiál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Analytická geometrie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200" dirty="0" smtClean="0"/>
              <a:t>Směrnicový tvar rovnice přímky - výklad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2827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200" dirty="0" smtClean="0"/>
              <a:t>Pokud přímka p není rovnoběžná s osou y (tj. b≠0), lze ji vyjádřit tzv. směrnicovým tvarem rovnice přímky:</a:t>
            </a:r>
            <a:endParaRPr lang="cs-CZ" sz="3200" dirty="0"/>
          </a:p>
        </p:txBody>
      </p:sp>
      <p:sp>
        <p:nvSpPr>
          <p:cNvPr id="1047" name="Zástupný symbol pro obsah 4"/>
          <p:cNvSpPr>
            <a:spLocks noGrp="1"/>
          </p:cNvSpPr>
          <p:nvPr>
            <p:ph idx="1"/>
          </p:nvPr>
        </p:nvSpPr>
        <p:spPr>
          <a:xfrm>
            <a:off x="1428750" y="1857375"/>
            <a:ext cx="7499350" cy="4537075"/>
          </a:xfrm>
        </p:spPr>
        <p:txBody>
          <a:bodyPr/>
          <a:lstStyle/>
          <a:p>
            <a:pPr marL="82550" indent="0" eaLnBrk="1" hangingPunct="1">
              <a:buFont typeface="Wingdings 2" pitchFamily="18" charset="2"/>
              <a:buNone/>
            </a:pPr>
            <a:r>
              <a:rPr lang="cs-CZ" b="1" u="sng" dirty="0" smtClean="0"/>
              <a:t>Z obecné rovnice vyjádříme y:</a:t>
            </a:r>
          </a:p>
          <a:p>
            <a:pPr marL="82550" indent="0" eaLnBrk="1" hangingPunct="1">
              <a:buFont typeface="Wingdings 2" pitchFamily="18" charset="2"/>
              <a:buNone/>
            </a:pPr>
            <a:endParaRPr lang="cs-CZ" dirty="0" smtClean="0"/>
          </a:p>
          <a:p>
            <a:pPr marL="82550" indent="0" eaLnBrk="1" hangingPunct="1">
              <a:buFont typeface="Wingdings 2" pitchFamily="18" charset="2"/>
              <a:buNone/>
            </a:pPr>
            <a:endParaRPr lang="cs-CZ" dirty="0" smtClean="0"/>
          </a:p>
          <a:p>
            <a:pPr marL="82550" indent="0" eaLnBrk="1" hangingPunct="1">
              <a:buFont typeface="Wingdings 2" pitchFamily="18" charset="2"/>
              <a:buNone/>
            </a:pPr>
            <a:endParaRPr lang="cs-CZ" dirty="0" smtClean="0"/>
          </a:p>
          <a:p>
            <a:pPr marL="82550" indent="0" eaLnBrk="1" hangingPunct="1">
              <a:buFont typeface="Wingdings 2" pitchFamily="18" charset="2"/>
              <a:buNone/>
            </a:pPr>
            <a:r>
              <a:rPr lang="cs-CZ" dirty="0" smtClean="0"/>
              <a:t>					</a:t>
            </a:r>
          </a:p>
          <a:p>
            <a:pPr marL="82550" indent="0" eaLnBrk="1" hangingPunct="1">
              <a:buFont typeface="Wingdings 2" pitchFamily="18" charset="2"/>
              <a:buNone/>
            </a:pPr>
            <a:r>
              <a:rPr lang="cs-CZ" dirty="0" smtClean="0"/>
              <a:t>				   		</a:t>
            </a:r>
          </a:p>
          <a:p>
            <a:pPr marL="82550" indent="0" eaLnBrk="1" hangingPunct="1">
              <a:buFont typeface="Wingdings 2" pitchFamily="18" charset="2"/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k, q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R;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k…směrnice přímky </a:t>
            </a:r>
          </a:p>
          <a:p>
            <a:pPr marL="82550" indent="0" eaLnBrk="1" hangingPunct="1">
              <a:buFont typeface="Wingdings 2" pitchFamily="18" charset="2"/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Q=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0,q…bod, v němž přímka p protíná osu </a:t>
            </a:r>
            <a:r>
              <a:rPr lang="cs-CZ" sz="2800" dirty="0" smtClean="0">
                <a:sym typeface="Symbol" pitchFamily="18" charset="2"/>
              </a:rPr>
              <a:t>y</a:t>
            </a:r>
            <a:endParaRPr lang="cs-CZ" sz="2800" dirty="0" smtClean="0"/>
          </a:p>
        </p:txBody>
      </p:sp>
      <p:graphicFrame>
        <p:nvGraphicFramePr>
          <p:cNvPr id="1042" name="Object 18"/>
          <p:cNvGraphicFramePr>
            <a:graphicFrameLocks noChangeAspect="1"/>
          </p:cNvGraphicFramePr>
          <p:nvPr/>
        </p:nvGraphicFramePr>
        <p:xfrm>
          <a:off x="1692275" y="2492375"/>
          <a:ext cx="2663825" cy="600075"/>
        </p:xfrm>
        <a:graphic>
          <a:graphicData uri="http://schemas.openxmlformats.org/presentationml/2006/ole">
            <p:oleObj spid="_x0000_s1042" name="Rovnice" r:id="rId3" imgW="901440" imgH="203040" progId="Equation.3">
              <p:embed/>
            </p:oleObj>
          </a:graphicData>
        </a:graphic>
      </p:graphicFrame>
      <p:graphicFrame>
        <p:nvGraphicFramePr>
          <p:cNvPr id="1043" name="Object 19"/>
          <p:cNvGraphicFramePr>
            <a:graphicFrameLocks noChangeAspect="1"/>
          </p:cNvGraphicFramePr>
          <p:nvPr/>
        </p:nvGraphicFramePr>
        <p:xfrm>
          <a:off x="3203575" y="2997200"/>
          <a:ext cx="2232025" cy="576263"/>
        </p:xfrm>
        <a:graphic>
          <a:graphicData uri="http://schemas.openxmlformats.org/presentationml/2006/ole">
            <p:oleObj spid="_x0000_s1043" name="Rovnice" r:id="rId4" imgW="787320" imgH="203040" progId="Equation.3">
              <p:embed/>
            </p:oleObj>
          </a:graphicData>
        </a:graphic>
      </p:graphicFrame>
      <p:graphicFrame>
        <p:nvGraphicFramePr>
          <p:cNvPr id="1044" name="Object 20"/>
          <p:cNvGraphicFramePr>
            <a:graphicFrameLocks noChangeAspect="1"/>
          </p:cNvGraphicFramePr>
          <p:nvPr/>
        </p:nvGraphicFramePr>
        <p:xfrm>
          <a:off x="3419475" y="3429000"/>
          <a:ext cx="2016125" cy="962025"/>
        </p:xfrm>
        <a:graphic>
          <a:graphicData uri="http://schemas.openxmlformats.org/presentationml/2006/ole">
            <p:oleObj spid="_x0000_s1044" name="Rovnice" r:id="rId5" imgW="825480" imgH="393480" progId="Equation.3">
              <p:embed/>
            </p:oleObj>
          </a:graphicData>
        </a:graphic>
      </p:graphicFrame>
      <p:graphicFrame>
        <p:nvGraphicFramePr>
          <p:cNvPr id="1045" name="Object 21"/>
          <p:cNvGraphicFramePr>
            <a:graphicFrameLocks noChangeAspect="1"/>
          </p:cNvGraphicFramePr>
          <p:nvPr/>
        </p:nvGraphicFramePr>
        <p:xfrm>
          <a:off x="3348038" y="4437063"/>
          <a:ext cx="1800225" cy="565150"/>
        </p:xfrm>
        <a:graphic>
          <a:graphicData uri="http://schemas.openxmlformats.org/presentationml/2006/ole">
            <p:oleObj spid="_x0000_s1045" name="Rovnice" r:id="rId6" imgW="64764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0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0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0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8" name="Object 10"/>
          <p:cNvGraphicFramePr>
            <a:graphicFrameLocks noGrp="1" noChangeAspect="1"/>
          </p:cNvGraphicFramePr>
          <p:nvPr/>
        </p:nvGraphicFramePr>
        <p:xfrm>
          <a:off x="1857375" y="1785938"/>
          <a:ext cx="4344988" cy="1055687"/>
        </p:xfrm>
        <a:graphic>
          <a:graphicData uri="http://schemas.openxmlformats.org/presentationml/2006/ole">
            <p:oleObj spid="_x0000_s2058" name="Rovnice" r:id="rId3" imgW="1777680" imgH="431640" progId="Equation.3">
              <p:embed/>
            </p:oleObj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4000" dirty="0"/>
              <a:t>S</a:t>
            </a:r>
            <a:r>
              <a:rPr lang="cs-CZ" sz="4000" dirty="0" smtClean="0"/>
              <a:t>měrnici přímky </a:t>
            </a:r>
            <a:r>
              <a:rPr lang="cs-CZ" sz="4000" u="sng" dirty="0" smtClean="0"/>
              <a:t>k</a:t>
            </a:r>
            <a:r>
              <a:rPr lang="cs-CZ" sz="4000" dirty="0" smtClean="0"/>
              <a:t> lze vyjádřit různým způsobem: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064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 eaLnBrk="1" hangingPunct="1">
              <a:buFont typeface="Wingdings 2" pitchFamily="18" charset="2"/>
              <a:buNone/>
            </a:pPr>
            <a:endParaRPr lang="cs-CZ" dirty="0" smtClean="0"/>
          </a:p>
          <a:p>
            <a:pPr marL="82550" indent="0" eaLnBrk="1" hangingPunct="1">
              <a:buFont typeface="Wingdings 2" pitchFamily="18" charset="2"/>
              <a:buNone/>
            </a:pPr>
            <a:endParaRPr lang="cs-CZ" dirty="0" smtClean="0"/>
          </a:p>
          <a:p>
            <a:pPr marL="82550" indent="0" eaLnBrk="1" hangingPunct="1">
              <a:buFont typeface="Wingdings 2" pitchFamily="18" charset="2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82550" indent="0" eaLnBrk="1" hangingPunct="1">
              <a:buFont typeface="Wingdings 2" pitchFamily="18" charset="2"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 …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body přímky 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pPr marL="82550" indent="0" eaLnBrk="1" hangingPunct="1">
              <a:buFont typeface="Wingdings 2" pitchFamily="18" charset="2"/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82550" indent="0" eaLnBrk="1" hangingPunct="1">
              <a:buFont typeface="Wingdings 2" pitchFamily="18" charset="2"/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82550" indent="0" eaLnBrk="1" hangingPunct="1">
              <a:buFont typeface="Wingdings 2" pitchFamily="18" charset="2"/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l-GR" sz="2800" dirty="0" smtClean="0"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odchylka přímky od kladné části osy x</a:t>
            </a:r>
          </a:p>
          <a:p>
            <a:pPr marL="82550" indent="0" eaLnBrk="1" hangingPunct="1">
              <a:buFont typeface="Wingdings 2" pitchFamily="18" charset="2"/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(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tzv.směrový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úhel přímky)</a:t>
            </a:r>
            <a:endParaRPr lang="cs-CZ" sz="2800" dirty="0" smtClean="0"/>
          </a:p>
          <a:p>
            <a:pPr marL="82550" indent="0" eaLnBrk="1" hangingPunct="1">
              <a:buFont typeface="Wingdings 2" pitchFamily="18" charset="2"/>
              <a:buNone/>
            </a:pPr>
            <a:endParaRPr lang="cs-CZ" dirty="0" smtClean="0"/>
          </a:p>
          <a:p>
            <a:pPr marL="82550" indent="0"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graphicFrame>
        <p:nvGraphicFramePr>
          <p:cNvPr id="2059" name="Object 11"/>
          <p:cNvGraphicFramePr>
            <a:graphicFrameLocks noChangeAspect="1"/>
          </p:cNvGraphicFramePr>
          <p:nvPr/>
        </p:nvGraphicFramePr>
        <p:xfrm>
          <a:off x="1714500" y="4572000"/>
          <a:ext cx="3265488" cy="584200"/>
        </p:xfrm>
        <a:graphic>
          <a:graphicData uri="http://schemas.openxmlformats.org/presentationml/2006/ole">
            <p:oleObj spid="_x0000_s2059" name="Rovnice" r:id="rId4" imgW="1205977" imgH="215806" progId="Equation.3">
              <p:embed/>
            </p:oleObj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1643063" y="3857625"/>
          <a:ext cx="4419600" cy="536575"/>
        </p:xfrm>
        <a:graphic>
          <a:graphicData uri="http://schemas.openxmlformats.org/presentationml/2006/ole">
            <p:oleObj spid="_x0000_s2060" name="Rovnice" r:id="rId5" imgW="1777680" imgH="215640" progId="Equation.3">
              <p:embed/>
            </p:oleObj>
          </a:graphicData>
        </a:graphic>
      </p:graphicFrame>
      <p:graphicFrame>
        <p:nvGraphicFramePr>
          <p:cNvPr id="2061" name="Object 13"/>
          <p:cNvGraphicFramePr>
            <a:graphicFrameLocks noChangeAspect="1"/>
          </p:cNvGraphicFramePr>
          <p:nvPr/>
        </p:nvGraphicFramePr>
        <p:xfrm>
          <a:off x="1571625" y="3143250"/>
          <a:ext cx="1714500" cy="520700"/>
        </p:xfrm>
        <a:graphic>
          <a:graphicData uri="http://schemas.openxmlformats.org/presentationml/2006/ole">
            <p:oleObj spid="_x0000_s2061" name="Rovnice" r:id="rId6" imgW="711000" imgH="215640" progId="Equation.3">
              <p:embed/>
            </p:oleObj>
          </a:graphicData>
        </a:graphic>
      </p:graphicFrame>
      <p:graphicFrame>
        <p:nvGraphicFramePr>
          <p:cNvPr id="2062" name="Object 14"/>
          <p:cNvGraphicFramePr>
            <a:graphicFrameLocks noChangeAspect="1"/>
          </p:cNvGraphicFramePr>
          <p:nvPr/>
        </p:nvGraphicFramePr>
        <p:xfrm>
          <a:off x="3413125" y="3143250"/>
          <a:ext cx="1714500" cy="520700"/>
        </p:xfrm>
        <a:graphic>
          <a:graphicData uri="http://schemas.openxmlformats.org/presentationml/2006/ole">
            <p:oleObj spid="_x0000_s2062" name="Rovnice" r:id="rId7" imgW="71100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0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0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0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0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20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20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20828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4400" dirty="0" smtClean="0"/>
              <a:t>Směrnicový tvar rovnice přímky, která má směrnici k a prochází bodem 				je:</a:t>
            </a:r>
            <a:endParaRPr lang="cs-CZ" sz="4400" dirty="0"/>
          </a:p>
        </p:txBody>
      </p:sp>
      <p:graphicFrame>
        <p:nvGraphicFramePr>
          <p:cNvPr id="20483" name="Object 3"/>
          <p:cNvGraphicFramePr>
            <a:graphicFrameLocks noChangeAspect="1"/>
          </p:cNvGraphicFramePr>
          <p:nvPr/>
        </p:nvGraphicFramePr>
        <p:xfrm>
          <a:off x="3429000" y="1714500"/>
          <a:ext cx="2352675" cy="714375"/>
        </p:xfrm>
        <a:graphic>
          <a:graphicData uri="http://schemas.openxmlformats.org/presentationml/2006/ole">
            <p:oleObj spid="_x0000_s20483" name="Rovnice" r:id="rId3" imgW="711000" imgH="215640" progId="Equation.3">
              <p:embed/>
            </p:oleObj>
          </a:graphicData>
        </a:graphic>
      </p:graphicFrame>
      <p:graphicFrame>
        <p:nvGraphicFramePr>
          <p:cNvPr id="20485" name="Object 5"/>
          <p:cNvGraphicFramePr>
            <a:graphicFrameLocks noChangeAspect="1"/>
          </p:cNvGraphicFramePr>
          <p:nvPr>
            <p:ph idx="1"/>
          </p:nvPr>
        </p:nvGraphicFramePr>
        <p:xfrm>
          <a:off x="1928813" y="2859088"/>
          <a:ext cx="5286375" cy="1081087"/>
        </p:xfrm>
        <a:graphic>
          <a:graphicData uri="http://schemas.openxmlformats.org/presentationml/2006/ole">
            <p:oleObj spid="_x0000_s20485" name="Rovnice" r:id="rId4" imgW="105408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20828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4400" dirty="0" smtClean="0"/>
              <a:t>Směrnicový tvar rovnice přímky, která má směrnici k a prochází body 			a	             je:</a:t>
            </a:r>
            <a:endParaRPr lang="cs-CZ" sz="4400" dirty="0"/>
          </a:p>
        </p:txBody>
      </p:sp>
      <p:graphicFrame>
        <p:nvGraphicFramePr>
          <p:cNvPr id="21506" name="Object 3"/>
          <p:cNvGraphicFramePr>
            <a:graphicFrameLocks noChangeAspect="1"/>
          </p:cNvGraphicFramePr>
          <p:nvPr/>
        </p:nvGraphicFramePr>
        <p:xfrm>
          <a:off x="2786063" y="1643063"/>
          <a:ext cx="2352675" cy="714375"/>
        </p:xfrm>
        <a:graphic>
          <a:graphicData uri="http://schemas.openxmlformats.org/presentationml/2006/ole">
            <p:oleObj spid="_x0000_s21506" name="Rovnice" r:id="rId3" imgW="711000" imgH="215640" progId="Equation.3">
              <p:embed/>
            </p:oleObj>
          </a:graphicData>
        </a:graphic>
      </p:graphicFrame>
      <p:graphicFrame>
        <p:nvGraphicFramePr>
          <p:cNvPr id="21507" name="Object 5"/>
          <p:cNvGraphicFramePr>
            <a:graphicFrameLocks noChangeAspect="1"/>
          </p:cNvGraphicFramePr>
          <p:nvPr>
            <p:ph idx="1"/>
          </p:nvPr>
        </p:nvGraphicFramePr>
        <p:xfrm>
          <a:off x="1785938" y="3000375"/>
          <a:ext cx="5876925" cy="1784350"/>
        </p:xfrm>
        <a:graphic>
          <a:graphicData uri="http://schemas.openxmlformats.org/presentationml/2006/ole">
            <p:oleObj spid="_x0000_s21507" name="Rovnice" r:id="rId4" imgW="1422360" imgH="431640" progId="Equation.3">
              <p:embed/>
            </p:oleObj>
          </a:graphicData>
        </a:graphic>
      </p:graphicFrame>
      <p:graphicFrame>
        <p:nvGraphicFramePr>
          <p:cNvPr id="21508" name="Object 4"/>
          <p:cNvGraphicFramePr>
            <a:graphicFrameLocks noChangeAspect="1"/>
          </p:cNvGraphicFramePr>
          <p:nvPr/>
        </p:nvGraphicFramePr>
        <p:xfrm>
          <a:off x="5622925" y="1643063"/>
          <a:ext cx="2349500" cy="714375"/>
        </p:xfrm>
        <a:graphic>
          <a:graphicData uri="http://schemas.openxmlformats.org/presentationml/2006/ole">
            <p:oleObj spid="_x0000_s21508" name="Rovnice" r:id="rId5" imgW="71100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Poznámky: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a)   </a:t>
            </a:r>
            <a:r>
              <a:rPr lang="cs-CZ" dirty="0" smtClean="0">
                <a:latin typeface="Times New Roman"/>
                <a:cs typeface="Times New Roman"/>
              </a:rPr>
              <a:t>Jsou-li 2 přímky rovnoběžné			mají stejné směrnice   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>
              <a:latin typeface="Times New Roman"/>
              <a:cs typeface="Times New Roman"/>
            </a:endParaRP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b)	 </a:t>
            </a:r>
            <a:r>
              <a:rPr lang="cs-CZ" dirty="0" smtClean="0">
                <a:latin typeface="Times New Roman"/>
                <a:cs typeface="Times New Roman"/>
              </a:rPr>
              <a:t>Přímka kolmá k přímce se směrnicí 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	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	  </a:t>
            </a:r>
            <a:r>
              <a:rPr lang="cs-CZ" dirty="0" smtClean="0">
                <a:latin typeface="Times New Roman"/>
                <a:cs typeface="Times New Roman"/>
              </a:rPr>
              <a:t>k</a:t>
            </a:r>
            <a:r>
              <a:rPr lang="cs-CZ" baseline="-25000" dirty="0" smtClean="0">
                <a:latin typeface="Times New Roman"/>
                <a:cs typeface="Times New Roman"/>
              </a:rPr>
              <a:t>1</a:t>
            </a:r>
            <a:r>
              <a:rPr lang="cs-CZ" dirty="0" smtClean="0">
                <a:latin typeface="Times New Roman"/>
                <a:cs typeface="Times New Roman"/>
              </a:rPr>
              <a:t> </a:t>
            </a:r>
            <a:r>
              <a:rPr lang="cs-CZ" dirty="0" smtClean="0">
                <a:latin typeface="Times New Roman"/>
                <a:cs typeface="Times New Roman"/>
                <a:sym typeface="Symbol"/>
              </a:rPr>
              <a:t> 0 má směrnici   </a:t>
            </a:r>
            <a:endParaRPr lang="cs-CZ" dirty="0" smtClean="0">
              <a:latin typeface="Times New Roman"/>
              <a:cs typeface="Times New Roman"/>
            </a:endParaRPr>
          </a:p>
          <a:p>
            <a:pPr lvl="2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lvl="2"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7286625" y="2214563"/>
            <a:ext cx="785813" cy="2857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2530" name="Object 2"/>
          <p:cNvGraphicFramePr>
            <a:graphicFrameLocks noChangeAspect="1"/>
          </p:cNvGraphicFramePr>
          <p:nvPr/>
        </p:nvGraphicFramePr>
        <p:xfrm>
          <a:off x="5643563" y="4572000"/>
          <a:ext cx="1357312" cy="1095375"/>
        </p:xfrm>
        <a:graphic>
          <a:graphicData uri="http://schemas.openxmlformats.org/presentationml/2006/ole">
            <p:oleObj spid="_x0000_s22530" name="Rovnice" r:id="rId3" imgW="53316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1- zadání:</a:t>
            </a:r>
            <a:endParaRPr lang="cs-CZ" dirty="0"/>
          </a:p>
        </p:txBody>
      </p:sp>
      <p:sp>
        <p:nvSpPr>
          <p:cNvPr id="3379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3000" b="1" u="sng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Vyjádřete následující přímku ve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směrnicovém tvaru a určete její směrnici:</a:t>
            </a:r>
            <a:endParaRPr lang="cs-CZ" b="1" u="sng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p:  x=3-3t		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   </a:t>
            </a:r>
            <a:r>
              <a:rPr lang="cs-CZ" u="sng" smtClean="0"/>
              <a:t>y=-2+4t, t</a:t>
            </a:r>
            <a:r>
              <a:rPr lang="cs-CZ" u="sng" smtClean="0">
                <a:sym typeface="Symbol" pitchFamily="18" charset="2"/>
              </a:rPr>
              <a:t>R</a:t>
            </a:r>
            <a:r>
              <a:rPr lang="cs-CZ" smtClean="0">
                <a:sym typeface="Symbol" pitchFamily="18" charset="2"/>
              </a:rPr>
              <a:t>		</a:t>
            </a:r>
            <a:endParaRPr lang="cs-CZ" u="sng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</a:t>
            </a:r>
            <a:endParaRPr lang="cs-CZ" u="sng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1-řešení:</a:t>
            </a:r>
            <a:endParaRPr lang="cs-CZ" dirty="0"/>
          </a:p>
        </p:txBody>
      </p:sp>
      <p:sp>
        <p:nvSpPr>
          <p:cNvPr id="23560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dirty="0" smtClean="0"/>
              <a:t>p: x=3-3t		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dirty="0" smtClean="0"/>
              <a:t>   </a:t>
            </a:r>
            <a:r>
              <a:rPr lang="cs-CZ" sz="2800" u="sng" dirty="0" smtClean="0"/>
              <a:t>y=-2+4t; t</a:t>
            </a:r>
            <a:r>
              <a:rPr lang="cs-CZ" sz="2800" u="sng" dirty="0" smtClean="0">
                <a:sym typeface="Symbol" pitchFamily="18" charset="2"/>
              </a:rPr>
              <a:t>R</a:t>
            </a:r>
            <a:r>
              <a:rPr lang="cs-CZ" sz="2800" dirty="0" smtClean="0">
                <a:sym typeface="Symbol" pitchFamily="18" charset="2"/>
              </a:rPr>
              <a:t>             </a:t>
            </a:r>
            <a:r>
              <a:rPr lang="cs-CZ" sz="2800" b="1" dirty="0" smtClean="0">
                <a:sym typeface="Symbol" pitchFamily="18" charset="2"/>
              </a:rPr>
              <a:t>u</a:t>
            </a:r>
            <a:r>
              <a:rPr lang="cs-CZ" sz="2800" dirty="0" smtClean="0">
                <a:sym typeface="Symbol" pitchFamily="18" charset="2"/>
              </a:rPr>
              <a:t>=-3,4</a:t>
            </a:r>
            <a:endParaRPr lang="cs-CZ" sz="2800" u="sng" dirty="0" smtClean="0"/>
          </a:p>
          <a:p>
            <a:pPr marL="596900" indent="-514350" eaLnBrk="1" hangingPunct="1">
              <a:buFont typeface="Wingdings 2" pitchFamily="18" charset="2"/>
              <a:buNone/>
            </a:pPr>
            <a:endParaRPr lang="cs-CZ" dirty="0" smtClean="0"/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	</a:t>
            </a:r>
            <a:r>
              <a:rPr lang="cs-CZ" sz="2800" b="1" dirty="0" smtClean="0">
                <a:sym typeface="Symbol" pitchFamily="18" charset="2"/>
              </a:rPr>
              <a:t>u</a:t>
            </a:r>
            <a:r>
              <a:rPr lang="cs-CZ" sz="2800" dirty="0" smtClean="0">
                <a:sym typeface="Symbol" pitchFamily="18" charset="2"/>
              </a:rPr>
              <a:t>=-3,4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	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		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u="sng" dirty="0" smtClean="0"/>
              <a:t>Závěr:</a:t>
            </a:r>
            <a:r>
              <a:rPr lang="cs-CZ" dirty="0" smtClean="0"/>
              <a:t>			</a:t>
            </a:r>
          </a:p>
        </p:txBody>
      </p:sp>
      <p:graphicFrame>
        <p:nvGraphicFramePr>
          <p:cNvPr id="23554" name="Object 3"/>
          <p:cNvGraphicFramePr>
            <a:graphicFrameLocks noChangeAspect="1"/>
          </p:cNvGraphicFramePr>
          <p:nvPr/>
        </p:nvGraphicFramePr>
        <p:xfrm>
          <a:off x="4286250" y="2857500"/>
          <a:ext cx="1776413" cy="960438"/>
        </p:xfrm>
        <a:graphic>
          <a:graphicData uri="http://schemas.openxmlformats.org/presentationml/2006/ole">
            <p:oleObj spid="_x0000_s23554" name="Rovnice" r:id="rId3" imgW="799920" imgH="431640" progId="Equation.3">
              <p:embed/>
            </p:oleObj>
          </a:graphicData>
        </a:graphic>
      </p:graphicFrame>
      <p:sp>
        <p:nvSpPr>
          <p:cNvPr id="23561" name="Obdélník 7"/>
          <p:cNvSpPr>
            <a:spLocks noChangeArrowheads="1"/>
          </p:cNvSpPr>
          <p:nvPr/>
        </p:nvSpPr>
        <p:spPr bwMode="auto">
          <a:xfrm>
            <a:off x="4714875" y="1428750"/>
            <a:ext cx="18335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Gill Sans MT"/>
              </a:rPr>
              <a:t>   A=</a:t>
            </a:r>
            <a:r>
              <a:rPr lang="cs-CZ" sz="2800" dirty="0">
                <a:latin typeface="Gill Sans MT"/>
                <a:sym typeface="Symbol" pitchFamily="18" charset="2"/>
              </a:rPr>
              <a:t>3,-2; </a:t>
            </a:r>
            <a:endParaRPr lang="cs-CZ" sz="2800" dirty="0">
              <a:latin typeface="Gill Sans MT"/>
            </a:endParaRPr>
          </a:p>
        </p:txBody>
      </p:sp>
      <p:graphicFrame>
        <p:nvGraphicFramePr>
          <p:cNvPr id="23555" name="Object 3"/>
          <p:cNvGraphicFramePr>
            <a:graphicFrameLocks noChangeAspect="1"/>
          </p:cNvGraphicFramePr>
          <p:nvPr/>
        </p:nvGraphicFramePr>
        <p:xfrm>
          <a:off x="2000250" y="3714750"/>
          <a:ext cx="1770063" cy="857250"/>
        </p:xfrm>
        <a:graphic>
          <a:graphicData uri="http://schemas.openxmlformats.org/presentationml/2006/ole">
            <p:oleObj spid="_x0000_s23555" name="Rovnice" r:id="rId4" imgW="812520" imgH="393480" progId="Equation.3">
              <p:embed/>
            </p:oleObj>
          </a:graphicData>
        </a:graphic>
      </p:graphicFrame>
      <p:sp>
        <p:nvSpPr>
          <p:cNvPr id="10" name="Šipka doprava 9"/>
          <p:cNvSpPr/>
          <p:nvPr/>
        </p:nvSpPr>
        <p:spPr>
          <a:xfrm>
            <a:off x="3500438" y="3214688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3556" name="Object 4"/>
          <p:cNvGraphicFramePr>
            <a:graphicFrameLocks noChangeAspect="1"/>
          </p:cNvGraphicFramePr>
          <p:nvPr/>
        </p:nvGraphicFramePr>
        <p:xfrm>
          <a:off x="4549775" y="3643313"/>
          <a:ext cx="2247900" cy="928687"/>
        </p:xfrm>
        <a:graphic>
          <a:graphicData uri="http://schemas.openxmlformats.org/presentationml/2006/ole">
            <p:oleObj spid="_x0000_s23556" name="Rovnice" r:id="rId5" imgW="952200" imgH="393480" progId="Equation.3">
              <p:embed/>
            </p:oleObj>
          </a:graphicData>
        </a:graphic>
      </p:graphicFrame>
      <p:sp>
        <p:nvSpPr>
          <p:cNvPr id="12" name="Šipka doprava 11"/>
          <p:cNvSpPr/>
          <p:nvPr/>
        </p:nvSpPr>
        <p:spPr>
          <a:xfrm>
            <a:off x="6858000" y="4071938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3929063" y="4071938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3557" name="Object 5"/>
          <p:cNvGraphicFramePr>
            <a:graphicFrameLocks noChangeAspect="1"/>
          </p:cNvGraphicFramePr>
          <p:nvPr/>
        </p:nvGraphicFramePr>
        <p:xfrm>
          <a:off x="7672388" y="3922713"/>
          <a:ext cx="774700" cy="441325"/>
        </p:xfrm>
        <a:graphic>
          <a:graphicData uri="http://schemas.openxmlformats.org/presentationml/2006/ole">
            <p:oleObj spid="_x0000_s23557" name="Rovnice" r:id="rId6" imgW="355320" imgH="203040" progId="Equation.3">
              <p:embed/>
            </p:oleObj>
          </a:graphicData>
        </a:graphic>
      </p:graphicFrame>
      <p:graphicFrame>
        <p:nvGraphicFramePr>
          <p:cNvPr id="23558" name="Object 6"/>
          <p:cNvGraphicFramePr>
            <a:graphicFrameLocks noChangeAspect="1"/>
          </p:cNvGraphicFramePr>
          <p:nvPr/>
        </p:nvGraphicFramePr>
        <p:xfrm>
          <a:off x="3357563" y="4857750"/>
          <a:ext cx="2874962" cy="857250"/>
        </p:xfrm>
        <a:graphic>
          <a:graphicData uri="http://schemas.openxmlformats.org/presentationml/2006/ole">
            <p:oleObj spid="_x0000_s23558" name="Rovnice" r:id="rId7" imgW="1320480" imgH="393480" progId="Equation.3">
              <p:embed/>
            </p:oleObj>
          </a:graphicData>
        </a:graphic>
      </p:graphicFrame>
      <p:sp>
        <p:nvSpPr>
          <p:cNvPr id="15" name="Šipka doprava 14"/>
          <p:cNvSpPr/>
          <p:nvPr/>
        </p:nvSpPr>
        <p:spPr>
          <a:xfrm>
            <a:off x="4143375" y="185737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3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35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35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35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35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235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356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2356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1" grpId="0"/>
      <p:bldP spid="10" grpId="0" animBg="1"/>
      <p:bldP spid="12" grpId="0" animBg="1"/>
      <p:bldP spid="13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2-zadání: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03350" y="1557338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Vyjádřete následující přímku ve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směrnicovém tvaru a určete její směrnici:</a:t>
            </a:r>
            <a:endParaRPr lang="cs-CZ" sz="2800" b="1" u="sng" dirty="0" smtClean="0"/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	x=3+2t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	</a:t>
            </a:r>
            <a:r>
              <a:rPr lang="cs-CZ" sz="2800" u="sng" dirty="0" smtClean="0"/>
              <a:t>y=1-t; </a:t>
            </a:r>
            <a:r>
              <a:rPr lang="cs-CZ" sz="2800" u="sng" dirty="0" err="1" smtClean="0"/>
              <a:t>t</a:t>
            </a:r>
            <a:r>
              <a:rPr lang="cs-CZ" sz="2800" u="sng" dirty="0" smtClean="0">
                <a:sym typeface="Symbol"/>
              </a:rPr>
              <a:t>R</a:t>
            </a:r>
            <a:endParaRPr lang="cs-CZ" sz="2800" u="sng" dirty="0" smtClean="0"/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	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		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		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2-řešení:</a:t>
            </a:r>
            <a:endParaRPr lang="cs-CZ" dirty="0"/>
          </a:p>
        </p:txBody>
      </p:sp>
      <p:sp>
        <p:nvSpPr>
          <p:cNvPr id="28680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dirty="0" smtClean="0"/>
              <a:t>	 x=3+2t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dirty="0" smtClean="0"/>
              <a:t>	 </a:t>
            </a:r>
            <a:r>
              <a:rPr lang="cs-CZ" sz="2800" u="sng" dirty="0" smtClean="0"/>
              <a:t>y=1-t; </a:t>
            </a:r>
            <a:r>
              <a:rPr lang="cs-CZ" sz="2800" u="sng" dirty="0" err="1" smtClean="0"/>
              <a:t>t</a:t>
            </a:r>
            <a:r>
              <a:rPr lang="cs-CZ" sz="2800" u="sng" dirty="0" smtClean="0">
                <a:sym typeface="Symbol" pitchFamily="18" charset="2"/>
              </a:rPr>
              <a:t>R</a:t>
            </a:r>
            <a:endParaRPr lang="cs-CZ" sz="2800" u="sng" dirty="0" smtClean="0"/>
          </a:p>
          <a:p>
            <a:pPr marL="596900" indent="-514350" eaLnBrk="1" hangingPunct="1">
              <a:buFont typeface="Wingdings 2" pitchFamily="18" charset="2"/>
              <a:buNone/>
            </a:pPr>
            <a:endParaRPr lang="cs-CZ" dirty="0" smtClean="0"/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	</a:t>
            </a:r>
            <a:r>
              <a:rPr lang="cs-CZ" sz="2800" b="1" dirty="0" smtClean="0">
                <a:sym typeface="Symbol" pitchFamily="18" charset="2"/>
              </a:rPr>
              <a:t>u</a:t>
            </a:r>
            <a:r>
              <a:rPr lang="cs-CZ" sz="2800" dirty="0" smtClean="0">
                <a:sym typeface="Symbol" pitchFamily="18" charset="2"/>
              </a:rPr>
              <a:t>=2,-1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	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		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u="sng" dirty="0" smtClean="0"/>
              <a:t>Závěr:</a:t>
            </a:r>
            <a:r>
              <a:rPr lang="cs-CZ" dirty="0" smtClean="0"/>
              <a:t>			</a:t>
            </a:r>
          </a:p>
        </p:txBody>
      </p:sp>
      <p:graphicFrame>
        <p:nvGraphicFramePr>
          <p:cNvPr id="28674" name="Object 3"/>
          <p:cNvGraphicFramePr>
            <a:graphicFrameLocks noChangeAspect="1"/>
          </p:cNvGraphicFramePr>
          <p:nvPr/>
        </p:nvGraphicFramePr>
        <p:xfrm>
          <a:off x="4286250" y="2857500"/>
          <a:ext cx="1776413" cy="960438"/>
        </p:xfrm>
        <a:graphic>
          <a:graphicData uri="http://schemas.openxmlformats.org/presentationml/2006/ole">
            <p:oleObj spid="_x0000_s28674" name="Rovnice" r:id="rId3" imgW="799920" imgH="431640" progId="Equation.3">
              <p:embed/>
            </p:oleObj>
          </a:graphicData>
        </a:graphic>
      </p:graphicFrame>
      <p:sp>
        <p:nvSpPr>
          <p:cNvPr id="28681" name="Obdélník 7"/>
          <p:cNvSpPr>
            <a:spLocks noChangeArrowheads="1"/>
          </p:cNvSpPr>
          <p:nvPr/>
        </p:nvSpPr>
        <p:spPr bwMode="auto">
          <a:xfrm>
            <a:off x="4071938" y="1500188"/>
            <a:ext cx="14573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Gill Sans MT"/>
              </a:rPr>
              <a:t>A=</a:t>
            </a:r>
            <a:r>
              <a:rPr lang="cs-CZ" sz="2800" dirty="0">
                <a:latin typeface="Gill Sans MT"/>
                <a:sym typeface="Symbol" pitchFamily="18" charset="2"/>
              </a:rPr>
              <a:t>3,1; </a:t>
            </a:r>
            <a:endParaRPr lang="cs-CZ" sz="2800" dirty="0">
              <a:latin typeface="Gill Sans MT"/>
            </a:endParaRPr>
          </a:p>
        </p:txBody>
      </p:sp>
      <p:graphicFrame>
        <p:nvGraphicFramePr>
          <p:cNvPr id="28675" name="Object 3"/>
          <p:cNvGraphicFramePr>
            <a:graphicFrameLocks noChangeAspect="1"/>
          </p:cNvGraphicFramePr>
          <p:nvPr/>
        </p:nvGraphicFramePr>
        <p:xfrm>
          <a:off x="2000250" y="3714750"/>
          <a:ext cx="1770063" cy="857250"/>
        </p:xfrm>
        <a:graphic>
          <a:graphicData uri="http://schemas.openxmlformats.org/presentationml/2006/ole">
            <p:oleObj spid="_x0000_s28675" name="Rovnice" r:id="rId4" imgW="812520" imgH="393480" progId="Equation.3">
              <p:embed/>
            </p:oleObj>
          </a:graphicData>
        </a:graphic>
      </p:graphicFrame>
      <p:sp>
        <p:nvSpPr>
          <p:cNvPr id="10" name="Šipka doprava 9"/>
          <p:cNvSpPr/>
          <p:nvPr/>
        </p:nvSpPr>
        <p:spPr>
          <a:xfrm>
            <a:off x="3500438" y="3214688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8676" name="Object 4"/>
          <p:cNvGraphicFramePr>
            <a:graphicFrameLocks noChangeAspect="1"/>
          </p:cNvGraphicFramePr>
          <p:nvPr/>
        </p:nvGraphicFramePr>
        <p:xfrm>
          <a:off x="4672013" y="3643313"/>
          <a:ext cx="1917700" cy="928687"/>
        </p:xfrm>
        <a:graphic>
          <a:graphicData uri="http://schemas.openxmlformats.org/presentationml/2006/ole">
            <p:oleObj spid="_x0000_s28676" name="Rovnice" r:id="rId5" imgW="812520" imgH="393480" progId="Equation.3">
              <p:embed/>
            </p:oleObj>
          </a:graphicData>
        </a:graphic>
      </p:graphicFrame>
      <p:sp>
        <p:nvSpPr>
          <p:cNvPr id="12" name="Šipka doprava 11"/>
          <p:cNvSpPr/>
          <p:nvPr/>
        </p:nvSpPr>
        <p:spPr>
          <a:xfrm>
            <a:off x="6858000" y="4071938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3929063" y="4071938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8677" name="Object 5"/>
          <p:cNvGraphicFramePr>
            <a:graphicFrameLocks noChangeAspect="1"/>
          </p:cNvGraphicFramePr>
          <p:nvPr/>
        </p:nvGraphicFramePr>
        <p:xfrm>
          <a:off x="7643813" y="3714750"/>
          <a:ext cx="830262" cy="857250"/>
        </p:xfrm>
        <a:graphic>
          <a:graphicData uri="http://schemas.openxmlformats.org/presentationml/2006/ole">
            <p:oleObj spid="_x0000_s28677" name="Rovnice" r:id="rId6" imgW="380880" imgH="393480" progId="Equation.3">
              <p:embed/>
            </p:oleObj>
          </a:graphicData>
        </a:graphic>
      </p:graphicFrame>
      <p:graphicFrame>
        <p:nvGraphicFramePr>
          <p:cNvPr id="28678" name="Object 6"/>
          <p:cNvGraphicFramePr>
            <a:graphicFrameLocks noChangeAspect="1"/>
          </p:cNvGraphicFramePr>
          <p:nvPr/>
        </p:nvGraphicFramePr>
        <p:xfrm>
          <a:off x="3214678" y="4786322"/>
          <a:ext cx="2932112" cy="857250"/>
        </p:xfrm>
        <a:graphic>
          <a:graphicData uri="http://schemas.openxmlformats.org/presentationml/2006/ole">
            <p:oleObj spid="_x0000_s28678" name="Rovnice" r:id="rId7" imgW="13460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86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6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86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86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86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86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86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86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86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86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81" grpId="0"/>
      <p:bldP spid="10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3-zadání: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Vyjádřete následující přímku ve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směrnicovém tvaru a určete její směrnici:</a:t>
            </a:r>
            <a:endParaRPr lang="cs-CZ" b="1" u="sng" dirty="0" smtClean="0"/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q: -2x+4y+5=0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		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					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3-řešení:</a:t>
            </a:r>
            <a:endParaRPr lang="cs-CZ" dirty="0"/>
          </a:p>
        </p:txBody>
      </p:sp>
      <p:sp>
        <p:nvSpPr>
          <p:cNvPr id="26629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900" indent="-514350" eaLnBrk="1" hangingPunct="1">
              <a:buFont typeface="Wingdings 2" pitchFamily="18" charset="2"/>
              <a:buNone/>
            </a:pPr>
            <a:r>
              <a:rPr lang="cs-CZ" smtClean="0"/>
              <a:t>			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mtClean="0"/>
              <a:t>           </a:t>
            </a:r>
          </a:p>
          <a:p>
            <a:pPr marL="596900" indent="-514350" eaLnBrk="1" hangingPunct="1">
              <a:buFont typeface="Wingdings 2" pitchFamily="18" charset="2"/>
              <a:buNone/>
            </a:pPr>
            <a:endParaRPr lang="cs-CZ" smtClean="0"/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mtClean="0"/>
              <a:t>						</a:t>
            </a:r>
          </a:p>
        </p:txBody>
      </p:sp>
      <p:graphicFrame>
        <p:nvGraphicFramePr>
          <p:cNvPr id="26626" name="Object 2"/>
          <p:cNvGraphicFramePr>
            <a:graphicFrameLocks noChangeAspect="1"/>
          </p:cNvGraphicFramePr>
          <p:nvPr/>
        </p:nvGraphicFramePr>
        <p:xfrm>
          <a:off x="1714480" y="1714488"/>
          <a:ext cx="3654425" cy="3940175"/>
        </p:xfrm>
        <a:graphic>
          <a:graphicData uri="http://schemas.openxmlformats.org/presentationml/2006/ole">
            <p:oleObj spid="_x0000_s26626" name="Rovnice" r:id="rId3" imgW="1193760" imgH="1244520" progId="Equation.3">
              <p:embed/>
            </p:oleObj>
          </a:graphicData>
        </a:graphic>
      </p:graphicFrame>
      <p:graphicFrame>
        <p:nvGraphicFramePr>
          <p:cNvPr id="26627" name="Object 3"/>
          <p:cNvGraphicFramePr>
            <a:graphicFrameLocks noChangeAspect="1"/>
          </p:cNvGraphicFramePr>
          <p:nvPr/>
        </p:nvGraphicFramePr>
        <p:xfrm>
          <a:off x="5857884" y="4429132"/>
          <a:ext cx="1143000" cy="1179513"/>
        </p:xfrm>
        <a:graphic>
          <a:graphicData uri="http://schemas.openxmlformats.org/presentationml/2006/ole">
            <p:oleObj spid="_x0000_s26627" name="Rovnice" r:id="rId4" imgW="3808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40963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1999, 208 s. Učebnice pro střední školy (Prometheus). ISBN 80-719-6139-6.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4500570"/>
            <a:ext cx="7498080" cy="1143000"/>
          </a:xfrm>
        </p:spPr>
        <p:txBody>
          <a:bodyPr/>
          <a:lstStyle/>
          <a:p>
            <a:r>
              <a:rPr lang="cs-CZ" dirty="0" smtClean="0"/>
              <a:t>		Děkuji za pozornost.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889</TotalTime>
  <Words>329</Words>
  <Application>Microsoft Office PowerPoint</Application>
  <PresentationFormat>Předvádění na obrazovce (4:3)</PresentationFormat>
  <Paragraphs>117</Paragraphs>
  <Slides>16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Slunovrat</vt:lpstr>
      <vt:lpstr>Rovnice</vt:lpstr>
      <vt:lpstr>Snímek 1</vt:lpstr>
      <vt:lpstr>Snímek 2</vt:lpstr>
      <vt:lpstr>Analytická geometrie</vt:lpstr>
      <vt:lpstr>Pokud přímka p není rovnoběžná s osou y (tj. b≠0), lze ji vyjádřit tzv. směrnicovým tvarem rovnice přímky:</vt:lpstr>
      <vt:lpstr>    Směrnici přímky k lze vyjádřit různým způsobem:    </vt:lpstr>
      <vt:lpstr>Směrnicový tvar rovnice přímky, která má směrnici k a prochází bodem     je:</vt:lpstr>
      <vt:lpstr>Směrnicový tvar rovnice přímky, která má směrnici k a prochází body    a              je:</vt:lpstr>
      <vt:lpstr>Poznámky:</vt:lpstr>
      <vt:lpstr>Příklad 1- zadání:</vt:lpstr>
      <vt:lpstr>Příklad 1-řešení:</vt:lpstr>
      <vt:lpstr>Příklad 2-zadání:</vt:lpstr>
      <vt:lpstr>Příklad 2-řešení:</vt:lpstr>
      <vt:lpstr>Příklad 3-zadání:</vt:lpstr>
      <vt:lpstr>Příklad 3-řešení:</vt:lpstr>
      <vt:lpstr>Použitá literatura:</vt:lpstr>
      <vt:lpstr>  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Mamca</cp:lastModifiedBy>
  <cp:revision>90</cp:revision>
  <dcterms:created xsi:type="dcterms:W3CDTF">2012-11-26T18:55:09Z</dcterms:created>
  <dcterms:modified xsi:type="dcterms:W3CDTF">2013-04-22T05:07:06Z</dcterms:modified>
</cp:coreProperties>
</file>