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73" r:id="rId2"/>
    <p:sldId id="274" r:id="rId3"/>
    <p:sldId id="264" r:id="rId4"/>
    <p:sldId id="257" r:id="rId5"/>
    <p:sldId id="267" r:id="rId6"/>
    <p:sldId id="263" r:id="rId7"/>
    <p:sldId id="268" r:id="rId8"/>
    <p:sldId id="260" r:id="rId9"/>
    <p:sldId id="261" r:id="rId10"/>
    <p:sldId id="271" r:id="rId11"/>
    <p:sldId id="269" r:id="rId12"/>
    <p:sldId id="258" r:id="rId13"/>
    <p:sldId id="270" r:id="rId14"/>
    <p:sldId id="265" r:id="rId15"/>
    <p:sldId id="272" r:id="rId16"/>
    <p:sldId id="266" r:id="rId17"/>
    <p:sldId id="275" r:id="rId1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FABB5"/>
    <a:srgbClr val="FB577E"/>
    <a:srgbClr val="6568F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660"/>
  </p:normalViewPr>
  <p:slideViewPr>
    <p:cSldViewPr>
      <p:cViewPr varScale="1">
        <p:scale>
          <a:sx n="69" d="100"/>
          <a:sy n="69" d="100"/>
        </p:scale>
        <p:origin x="-1440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C295278-D489-4FEF-9DDA-7B3551081E7F}" type="datetimeFigureOut">
              <a:rPr lang="cs-CZ" smtClean="0"/>
              <a:t>19.6.2013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69F5F06-BB6B-495C-8CAC-E1AB7AFA0B6E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49705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6C578D-806E-46E4-AF94-96D6E2773534}" type="slidenum">
              <a:rPr lang="cs-CZ" smtClean="0"/>
              <a:t>2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028364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t>19.6.2013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624807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t>19.6.2013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402953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t>19.6.2013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626354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t>19.6.2013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214659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t>19.6.2013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421688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t>19.6.2013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925520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t>19.6.2013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843743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t>19.6.2013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773070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t>19.6.2013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529601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t>19.6.2013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328277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t>19.6.2013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704095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568F5"/>
            </a:gs>
            <a:gs pos="50000">
              <a:srgbClr val="FB577E"/>
            </a:gs>
            <a:gs pos="100000">
              <a:srgbClr val="5FABB5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3F1E41-664B-424E-8068-E35DCB5B82F0}" type="datetimeFigureOut">
              <a:rPr lang="cs-CZ" smtClean="0"/>
              <a:t>19.6.2013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A0E745-C2EF-470D-BD2A-ACD7C76A3FC9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479443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1817" TargetMode="External"/><Relationship Id="rId2" Type="http://schemas.openxmlformats.org/officeDocument/2006/relationships/hyperlink" Target="http://cs.wikipedia.org/wiki/Divotvorn%C3%BD_klobouk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Rohov%C3%ADn_%C4%8Ctverroh%C3%BD" TargetMode="External"/><Relationship Id="rId5" Type="http://schemas.openxmlformats.org/officeDocument/2006/relationships/hyperlink" Target="http://cs.wikipedia.org/wiki/1821" TargetMode="External"/><Relationship Id="rId4" Type="http://schemas.openxmlformats.org/officeDocument/2006/relationships/hyperlink" Target="http://cs.wikipedia.org/wiki/Hadri%C3%A1n_z_%C5%98%C3%ADms%C5%AF" TargetMode="Externa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2885" y="866923"/>
            <a:ext cx="4975225" cy="963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48512143"/>
              </p:ext>
            </p:extLst>
          </p:nvPr>
        </p:nvGraphicFramePr>
        <p:xfrm>
          <a:off x="1259632" y="2636912"/>
          <a:ext cx="6400799" cy="3155403"/>
        </p:xfrm>
        <a:graphic>
          <a:graphicData uri="http://schemas.openxmlformats.org/drawingml/2006/table">
            <a:tbl>
              <a:tblPr/>
              <a:tblGrid>
                <a:gridCol w="1187146"/>
                <a:gridCol w="5213653"/>
              </a:tblGrid>
              <a:tr h="126951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3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NÁZEV ŠKOLY: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118" marR="88118" marT="44059" marB="44059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3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ZÁKLADNÍ ŠKOLA TIŠICE, okres MĚLNÍK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118" marR="88118" marT="44059" marB="4405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96366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400" kern="1200" dirty="0">
                          <a:solidFill>
                            <a:schemeClr val="tx1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AUTOR: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118" marR="88118" marT="44059" marB="44059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cs-CZ" sz="14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Mgr.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Marcela Lazáková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88118" marR="88118" marT="44059" marB="4405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56704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3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NÁZEV: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118" marR="88118" marT="44059" marB="44059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300" kern="120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VY_32_INOVACE_16_ LITERATURA</a:t>
                      </a:r>
                      <a:r>
                        <a:rPr lang="cs-CZ" sz="1300" kern="1200" baseline="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 PRO DĚTI_HUMORISTICKÁ LITERATURA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118" marR="88118" marT="44059" marB="4405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58539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3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ČÍSLO PROJEKTU: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118" marR="88118" marT="44059" marB="44059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</a:pPr>
                      <a:r>
                        <a:rPr lang="cs-CZ" sz="13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CZ.1.07/1.4.00/21.3130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118" marR="88118" marT="44059" marB="44059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29070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Zástupný symbol pro obsah 3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2146976658"/>
              </p:ext>
            </p:extLst>
          </p:nvPr>
        </p:nvGraphicFramePr>
        <p:xfrm>
          <a:off x="1431335" y="1594447"/>
          <a:ext cx="6281329" cy="4565037"/>
        </p:xfrm>
        <a:graphic>
          <a:graphicData uri="http://schemas.openxmlformats.org/drawingml/2006/table">
            <a:tbl>
              <a:tblPr/>
              <a:tblGrid>
                <a:gridCol w="1617631"/>
                <a:gridCol w="4663698"/>
              </a:tblGrid>
              <a:tr h="612997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ANOTACE:</a:t>
                      </a:r>
                      <a:endParaRPr lang="cs-CZ" sz="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Prezentace</a:t>
                      </a:r>
                      <a:r>
                        <a:rPr lang="cs-CZ" sz="1200" baseline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vede k vymezení pojmu humoristická literatura a k seznámení s některými autory a jejich díly.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8396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JAZYK:</a:t>
                      </a:r>
                      <a:endParaRPr lang="cs-CZ" sz="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Arial"/>
                          <a:ea typeface="Calibri"/>
                          <a:cs typeface="Times New Roman"/>
                        </a:rPr>
                        <a:t>Čeština</a:t>
                      </a:r>
                      <a:endParaRPr lang="cs-CZ" sz="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12997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OČEKÁVANÝ VÝSTUP:</a:t>
                      </a:r>
                      <a:endParaRPr lang="cs-CZ" sz="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  <a:latin typeface="Arial"/>
                          <a:ea typeface="Calibri"/>
                          <a:cs typeface="Times New Roman"/>
                        </a:rPr>
                        <a:t>Umí charakterizovat</a:t>
                      </a:r>
                      <a:r>
                        <a:rPr lang="cs-CZ" sz="1200" baseline="0" dirty="0" smtClean="0">
                          <a:solidFill>
                            <a:schemeClr val="tx1"/>
                          </a:solidFill>
                          <a:effectLst/>
                          <a:latin typeface="Arial"/>
                          <a:ea typeface="Calibri"/>
                          <a:cs typeface="Times New Roman"/>
                        </a:rPr>
                        <a:t> humoristickou literaturu a uvede příklady.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1167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KLÍČOVÁ SLOVA:</a:t>
                      </a:r>
                      <a:endParaRPr lang="cs-CZ" sz="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F.L. Čelakovský, V.K. Klicpera. K.H. Borovský, S. Čech, J. Hašek, K.</a:t>
                      </a:r>
                      <a:r>
                        <a:rPr lang="cs-CZ" sz="1200" baseline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Poláček, V Steklač, A Vostrá, J. Holub.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5857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DRUH UČEBNÍHO MATERIÁLU:</a:t>
                      </a:r>
                      <a:endParaRPr lang="cs-CZ" sz="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Prezentace</a:t>
                      </a:r>
                      <a:endParaRPr lang="cs-CZ" sz="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5857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DRUH INTERAKTIVITY:</a:t>
                      </a: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Calibri"/>
                          <a:cs typeface="Times New Roman"/>
                        </a:rPr>
                        <a:t>Výklad</a:t>
                      </a: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6977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CÍLOVÁ SKUPINA:</a:t>
                      </a: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Žák</a:t>
                      </a: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5857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STUPEŇ A TYP VZDĚLÁNÍ:</a:t>
                      </a: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Základní vzdělávání – první stupeň</a:t>
                      </a: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5857"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TYPICKÁ VĚKOVÁ SKUPINA</a:t>
                      </a: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15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</a:pPr>
                      <a:r>
                        <a:rPr lang="cs-CZ" sz="1200" kern="1200" baseline="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9 - 12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let</a:t>
                      </a: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111" marR="68111" marT="34055" marB="3405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5" name="Picture 676" descr="Obrázek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476672"/>
            <a:ext cx="4968875" cy="963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52801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692696"/>
            <a:ext cx="8229600" cy="4525963"/>
          </a:xfrm>
        </p:spPr>
        <p:txBody>
          <a:bodyPr/>
          <a:lstStyle/>
          <a:p>
            <a:r>
              <a:rPr lang="cs-CZ" b="1" dirty="0"/>
              <a:t>Satira</a:t>
            </a:r>
            <a:r>
              <a:rPr lang="cs-CZ" dirty="0"/>
              <a:t> vyjadřuje živý, kritický a útočný vztah k současnému životu.</a:t>
            </a:r>
          </a:p>
          <a:p>
            <a:r>
              <a:rPr lang="cs-CZ" dirty="0"/>
              <a:t>Satira je krátký literární útvar, který zesměšňuje vládu, hospodářskou situaci, sociální poměry.</a:t>
            </a:r>
          </a:p>
          <a:p>
            <a:r>
              <a:rPr lang="cs-CZ" dirty="0"/>
              <a:t>Satira je dílo jakékoliv druhové formy, která odráží autorův výsměšný a odmítavý poměr ke skutečnosti.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489611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b="1" dirty="0" smtClean="0"/>
              <a:t>Humor </a:t>
            </a:r>
            <a:r>
              <a:rPr lang="cs-CZ" b="1" dirty="0"/>
              <a:t>a </a:t>
            </a:r>
            <a:r>
              <a:rPr lang="cs-CZ" b="1" dirty="0" smtClean="0"/>
              <a:t>satira </a:t>
            </a:r>
            <a:r>
              <a:rPr lang="cs-CZ" dirty="0" smtClean="0"/>
              <a:t>se objevuje s rozvojem </a:t>
            </a:r>
            <a:r>
              <a:rPr lang="cs-CZ" dirty="0"/>
              <a:t>mladé české </a:t>
            </a:r>
            <a:r>
              <a:rPr lang="cs-CZ" dirty="0" smtClean="0"/>
              <a:t>společnosti.</a:t>
            </a:r>
          </a:p>
          <a:p>
            <a:pPr marL="0" indent="0">
              <a:buNone/>
            </a:pPr>
            <a:r>
              <a:rPr lang="cs-CZ" dirty="0" smtClean="0"/>
              <a:t> </a:t>
            </a:r>
          </a:p>
          <a:p>
            <a:pPr marL="0" indent="0">
              <a:buNone/>
            </a:pPr>
            <a:r>
              <a:rPr lang="cs-CZ" b="1" dirty="0" smtClean="0"/>
              <a:t>Václav</a:t>
            </a:r>
            <a:r>
              <a:rPr lang="cs-CZ" dirty="0" smtClean="0"/>
              <a:t> </a:t>
            </a:r>
            <a:r>
              <a:rPr lang="cs-CZ" b="1" dirty="0"/>
              <a:t>Kliment Klicpera</a:t>
            </a:r>
            <a:r>
              <a:rPr lang="cs-CZ" dirty="0" smtClean="0"/>
              <a:t>,</a:t>
            </a:r>
            <a:r>
              <a:rPr lang="cs-CZ" b="1" dirty="0"/>
              <a:t> </a:t>
            </a:r>
            <a:endParaRPr lang="cs-CZ" b="1" dirty="0" smtClean="0"/>
          </a:p>
          <a:p>
            <a:pPr marL="0" indent="0">
              <a:buNone/>
            </a:pPr>
            <a:r>
              <a:rPr lang="cs-CZ" b="1" dirty="0" smtClean="0"/>
              <a:t>Komedie </a:t>
            </a:r>
            <a:r>
              <a:rPr lang="cs-CZ" b="1" dirty="0"/>
              <a:t>a frašky</a:t>
            </a:r>
          </a:p>
          <a:p>
            <a:pPr marL="0" indent="0">
              <a:buNone/>
            </a:pPr>
            <a:r>
              <a:rPr lang="cs-CZ" i="1" dirty="0" smtClean="0">
                <a:hlinkClick r:id="rId2" tooltip="Divotvorný klobouk"/>
              </a:rPr>
              <a:t>Divotvorný </a:t>
            </a:r>
            <a:r>
              <a:rPr lang="cs-CZ" i="1" dirty="0">
                <a:hlinkClick r:id="rId2" tooltip="Divotvorný klobouk"/>
              </a:rPr>
              <a:t>klobouk</a:t>
            </a:r>
            <a:r>
              <a:rPr lang="cs-CZ" dirty="0"/>
              <a:t> (</a:t>
            </a:r>
            <a:r>
              <a:rPr lang="cs-CZ" dirty="0">
                <a:hlinkClick r:id="rId3" tooltip="1817"/>
              </a:rPr>
              <a:t>1817</a:t>
            </a:r>
            <a:r>
              <a:rPr lang="cs-CZ" dirty="0"/>
              <a:t>)</a:t>
            </a:r>
          </a:p>
          <a:p>
            <a:pPr marL="0" indent="0">
              <a:buNone/>
            </a:pPr>
            <a:r>
              <a:rPr lang="cs-CZ" i="1" dirty="0">
                <a:hlinkClick r:id="rId4" tooltip="Hadrián z Římsů"/>
              </a:rPr>
              <a:t>Hadrián z Římsů</a:t>
            </a:r>
            <a:r>
              <a:rPr lang="cs-CZ" dirty="0"/>
              <a:t> (</a:t>
            </a:r>
            <a:r>
              <a:rPr lang="cs-CZ" dirty="0">
                <a:hlinkClick r:id="rId5" tooltip="1821"/>
              </a:rPr>
              <a:t>1821</a:t>
            </a:r>
            <a:r>
              <a:rPr lang="cs-CZ" dirty="0"/>
              <a:t>)</a:t>
            </a:r>
          </a:p>
          <a:p>
            <a:pPr marL="0" indent="0">
              <a:buNone/>
            </a:pPr>
            <a:r>
              <a:rPr lang="cs-CZ" i="1" dirty="0" smtClean="0">
                <a:hlinkClick r:id="rId6" tooltip="Rohovín Čtverrohý"/>
              </a:rPr>
              <a:t>Rohovín </a:t>
            </a:r>
            <a:r>
              <a:rPr lang="cs-CZ" i="1" dirty="0">
                <a:hlinkClick r:id="rId6" tooltip="Rohovín Čtverrohý"/>
              </a:rPr>
              <a:t>Čtverrohý</a:t>
            </a:r>
            <a:r>
              <a:rPr lang="cs-CZ" dirty="0"/>
              <a:t> (</a:t>
            </a:r>
            <a:r>
              <a:rPr lang="cs-CZ" dirty="0">
                <a:hlinkClick r:id="rId5" tooltip="1821"/>
              </a:rPr>
              <a:t>1821</a:t>
            </a:r>
            <a:r>
              <a:rPr lang="cs-CZ" dirty="0"/>
              <a:t>)</a:t>
            </a:r>
          </a:p>
          <a:p>
            <a:pPr marL="0" indent="0">
              <a:buNone/>
            </a:pPr>
            <a:r>
              <a:rPr lang="cs-CZ" dirty="0" smtClean="0"/>
              <a:t>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19291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b="1" dirty="0" smtClean="0"/>
              <a:t>František </a:t>
            </a:r>
            <a:r>
              <a:rPr lang="cs-CZ" b="1" dirty="0"/>
              <a:t>Ladislav Čelakovský:</a:t>
            </a:r>
            <a:endParaRPr lang="cs-CZ" dirty="0"/>
          </a:p>
          <a:p>
            <a:pPr marL="0" indent="0">
              <a:buNone/>
            </a:pPr>
            <a:r>
              <a:rPr lang="cs-CZ" dirty="0"/>
              <a:t>Sběratel lidových písní, pořekadel a přísloví.</a:t>
            </a:r>
          </a:p>
          <a:p>
            <a:pPr marL="0" indent="0">
              <a:buNone/>
            </a:pPr>
            <a:r>
              <a:rPr lang="cs-CZ" b="1" dirty="0"/>
              <a:t>Ohlas písní českých- </a:t>
            </a:r>
            <a:r>
              <a:rPr lang="cs-CZ" dirty="0"/>
              <a:t>satirické a žertovné básně míří na vrchnost a maloměšťáky. Výsměch je adresován měšťanům, kteří se „opičí“ po pánech. Např. v básni </a:t>
            </a:r>
            <a:r>
              <a:rPr lang="cs-CZ" b="1" dirty="0"/>
              <a:t>Veselá jízda čerta</a:t>
            </a:r>
            <a:r>
              <a:rPr lang="cs-CZ" dirty="0"/>
              <a:t>: na otázku, koho veze ve voze?, odpovídá selský mládenec „</a:t>
            </a:r>
            <a:r>
              <a:rPr lang="cs-CZ" dirty="0">
                <a:solidFill>
                  <a:srgbClr val="FFC000"/>
                </a:solidFill>
              </a:rPr>
              <a:t>vím co vezu půl pána, půl </a:t>
            </a:r>
            <a:endParaRPr lang="cs-CZ" dirty="0" smtClean="0">
              <a:solidFill>
                <a:srgbClr val="FFC000"/>
              </a:solidFill>
            </a:endParaRPr>
          </a:p>
          <a:p>
            <a:pPr marL="0" indent="0">
              <a:buNone/>
            </a:pPr>
            <a:r>
              <a:rPr lang="cs-CZ" dirty="0" smtClean="0">
                <a:solidFill>
                  <a:srgbClr val="FFC000"/>
                </a:solidFill>
              </a:rPr>
              <a:t>břicha</a:t>
            </a:r>
            <a:r>
              <a:rPr lang="cs-CZ" dirty="0">
                <a:solidFill>
                  <a:srgbClr val="FFC000"/>
                </a:solidFill>
              </a:rPr>
              <a:t>, jak ho naložili chrápe do </a:t>
            </a:r>
            <a:r>
              <a:rPr lang="cs-CZ" dirty="0" smtClean="0">
                <a:solidFill>
                  <a:srgbClr val="FFC000"/>
                </a:solidFill>
              </a:rPr>
              <a:t>kožicha“.</a:t>
            </a:r>
            <a:endParaRPr lang="cs-CZ" dirty="0">
              <a:solidFill>
                <a:srgbClr val="FFC000"/>
              </a:solidFill>
            </a:endParaRPr>
          </a:p>
          <a:p>
            <a:pPr marL="0" indent="0">
              <a:buNone/>
            </a:pPr>
            <a:r>
              <a:rPr lang="cs-CZ" b="1" dirty="0"/>
              <a:t>Toman a lesní panna- </a:t>
            </a:r>
            <a:r>
              <a:rPr lang="cs-CZ" dirty="0"/>
              <a:t>epická balada</a:t>
            </a:r>
          </a:p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49" t="2990" r="7718" b="3009"/>
          <a:stretch/>
        </p:blipFill>
        <p:spPr bwMode="auto">
          <a:xfrm>
            <a:off x="7380312" y="4293096"/>
            <a:ext cx="1367617" cy="21369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264075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332656"/>
            <a:ext cx="8579296" cy="633670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b="1" dirty="0" smtClean="0"/>
              <a:t>Karel </a:t>
            </a:r>
            <a:r>
              <a:rPr lang="cs-CZ" b="1" dirty="0"/>
              <a:t>Havlíček Borovský:</a:t>
            </a:r>
            <a:endParaRPr lang="cs-CZ" dirty="0"/>
          </a:p>
          <a:p>
            <a:pPr marL="0" indent="0">
              <a:buNone/>
            </a:pPr>
            <a:r>
              <a:rPr lang="cs-CZ" dirty="0"/>
              <a:t>zakladatel politické satiry u </a:t>
            </a:r>
            <a:r>
              <a:rPr lang="cs-CZ" dirty="0" smtClean="0"/>
              <a:t>nás</a:t>
            </a:r>
          </a:p>
          <a:p>
            <a:pPr marL="0" indent="0">
              <a:buNone/>
            </a:pPr>
            <a:r>
              <a:rPr lang="cs-CZ" b="1" dirty="0" smtClean="0"/>
              <a:t>epigramy </a:t>
            </a:r>
            <a:r>
              <a:rPr lang="cs-CZ" dirty="0"/>
              <a:t>= krátké výstižné básně, které jsou kriticky zaměřeny. Útočí v nich proti všemu co brání pokroku, jsou prostředkem boje s hloupostí a lidskou zlobou.</a:t>
            </a:r>
          </a:p>
          <a:p>
            <a:pPr marL="0" indent="0">
              <a:buNone/>
            </a:pPr>
            <a:r>
              <a:rPr lang="cs-CZ" b="1" dirty="0" smtClean="0"/>
              <a:t>Král </a:t>
            </a:r>
            <a:r>
              <a:rPr lang="cs-CZ" b="1" dirty="0"/>
              <a:t>Lávra- </a:t>
            </a:r>
            <a:r>
              <a:rPr lang="cs-CZ" dirty="0"/>
              <a:t>satirická balada, osobní volné zpracování irské lidové pověsti o králi, 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který </a:t>
            </a:r>
            <a:r>
              <a:rPr lang="cs-CZ" dirty="0"/>
              <a:t>se styděl za své dlouhé uši. Smysl 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básně </a:t>
            </a:r>
            <a:r>
              <a:rPr lang="cs-CZ" dirty="0"/>
              <a:t>je politický- narážky na tupost 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panovnického </a:t>
            </a:r>
            <a:r>
              <a:rPr lang="cs-CZ" dirty="0"/>
              <a:t>absolutismu</a:t>
            </a: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27" r="12950"/>
          <a:stretch/>
        </p:blipFill>
        <p:spPr bwMode="auto">
          <a:xfrm>
            <a:off x="7380312" y="4077072"/>
            <a:ext cx="1224136" cy="21530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916041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/>
          <a:lstStyle/>
          <a:p>
            <a:pPr marL="0" indent="0">
              <a:buNone/>
            </a:pPr>
            <a:r>
              <a:rPr lang="cs-CZ" dirty="0"/>
              <a:t>Druhá polovina 19. stol. je chudá na humor a satiru určenou nebo vhodnou pro děti a mládež</a:t>
            </a:r>
            <a:r>
              <a:rPr lang="cs-CZ" dirty="0" smtClean="0"/>
              <a:t>.</a:t>
            </a:r>
            <a:endParaRPr lang="cs-CZ" dirty="0"/>
          </a:p>
          <a:p>
            <a:pPr marL="0" indent="0">
              <a:buNone/>
            </a:pPr>
            <a:r>
              <a:rPr lang="cs-CZ" b="1" dirty="0"/>
              <a:t>Svatopluk Čech</a:t>
            </a:r>
            <a:r>
              <a:rPr lang="cs-CZ" dirty="0"/>
              <a:t> </a:t>
            </a:r>
            <a:endParaRPr lang="cs-CZ" dirty="0" smtClean="0"/>
          </a:p>
          <a:p>
            <a:pPr marL="0" indent="0">
              <a:buNone/>
            </a:pPr>
            <a:r>
              <a:rPr lang="cs-CZ" b="1" dirty="0" smtClean="0"/>
              <a:t>Výlet </a:t>
            </a:r>
            <a:r>
              <a:rPr lang="cs-CZ" b="1" dirty="0"/>
              <a:t>pana Broučka do Měsíce</a:t>
            </a:r>
            <a:r>
              <a:rPr lang="cs-CZ" dirty="0"/>
              <a:t> (1888</a:t>
            </a:r>
            <a:r>
              <a:rPr lang="cs-CZ" dirty="0" smtClean="0"/>
              <a:t>)</a:t>
            </a:r>
          </a:p>
          <a:p>
            <a:pPr marL="0" indent="0">
              <a:buNone/>
            </a:pPr>
            <a:r>
              <a:rPr lang="cs-CZ" b="1" dirty="0" smtClean="0"/>
              <a:t>Nový </a:t>
            </a:r>
            <a:r>
              <a:rPr lang="cs-CZ" b="1" dirty="0"/>
              <a:t>epochální výlet pana Broučka, tentokráte do XV. století</a:t>
            </a:r>
            <a:r>
              <a:rPr lang="cs-CZ" dirty="0"/>
              <a:t> (1888) </a:t>
            </a:r>
          </a:p>
          <a:p>
            <a:pPr marL="0" indent="0">
              <a:buNone/>
            </a:pPr>
            <a:r>
              <a:rPr lang="cs-CZ" b="1" dirty="0" smtClean="0"/>
              <a:t>Pestré </a:t>
            </a:r>
            <a:r>
              <a:rPr lang="cs-CZ" b="1" dirty="0"/>
              <a:t>cesty po Čechách</a:t>
            </a:r>
            <a:r>
              <a:rPr lang="cs-CZ" dirty="0" smtClean="0"/>
              <a:t>…(</a:t>
            </a:r>
            <a:r>
              <a:rPr lang="cs-CZ" dirty="0"/>
              <a:t>2 díly, 1891).</a:t>
            </a:r>
          </a:p>
          <a:p>
            <a:pPr marL="0" indent="0">
              <a:buNone/>
            </a:pPr>
            <a:r>
              <a:rPr lang="cs-CZ" b="1" dirty="0"/>
              <a:t>Hanuman</a:t>
            </a:r>
            <a:r>
              <a:rPr lang="cs-CZ" dirty="0"/>
              <a:t>- ostrá kritika, výsměch těm, 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co </a:t>
            </a:r>
            <a:r>
              <a:rPr lang="cs-CZ" dirty="0"/>
              <a:t>se „opičí“ po druhých.</a:t>
            </a: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3933055"/>
            <a:ext cx="1967855" cy="27039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530927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764704"/>
            <a:ext cx="8229600" cy="572149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/>
              <a:t>90</a:t>
            </a:r>
            <a:r>
              <a:rPr lang="cs-CZ" dirty="0"/>
              <a:t>. léta, konec 19. století a další období, doprovázené vážnými starostmi a obavami o budoucnost a vývoj, nebyly živnou půdou pro humor, aspoň ne pro takový, který by byl vhodný pro mládež.</a:t>
            </a:r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031709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50547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b="1" dirty="0"/>
              <a:t>Jaroslav Hašek:</a:t>
            </a:r>
            <a:endParaRPr lang="cs-CZ" dirty="0"/>
          </a:p>
          <a:p>
            <a:pPr marL="0" indent="0">
              <a:buNone/>
            </a:pPr>
            <a:r>
              <a:rPr lang="cs-CZ" dirty="0"/>
              <a:t>Novinář, žurnalista, </a:t>
            </a:r>
            <a:r>
              <a:rPr lang="cs-CZ" dirty="0" smtClean="0"/>
              <a:t>humorista</a:t>
            </a:r>
          </a:p>
          <a:p>
            <a:pPr marL="0" indent="0">
              <a:buNone/>
            </a:pPr>
            <a:r>
              <a:rPr lang="cs-CZ" b="1" dirty="0" smtClean="0"/>
              <a:t>Osudy </a:t>
            </a:r>
            <a:r>
              <a:rPr lang="cs-CZ" b="1" dirty="0"/>
              <a:t>dobrého vojáka Švejka za světové války</a:t>
            </a:r>
            <a:r>
              <a:rPr lang="cs-CZ" dirty="0"/>
              <a:t>- nedokončený čtyřdílný román. Geniální satira na rakouský militarismus a válku vůbec. </a:t>
            </a:r>
            <a:r>
              <a:rPr lang="cs-CZ" dirty="0" smtClean="0"/>
              <a:t>Toto </a:t>
            </a:r>
            <a:r>
              <a:rPr lang="cs-CZ" dirty="0"/>
              <a:t>dílo si získalo nadčasovost ( čte se dodnes ).</a:t>
            </a:r>
          </a:p>
          <a:p>
            <a:pPr marL="0" indent="0">
              <a:buNone/>
            </a:pPr>
            <a:r>
              <a:rPr lang="cs-CZ" b="1" dirty="0"/>
              <a:t>Utrpení pana Tenkráta</a:t>
            </a:r>
          </a:p>
          <a:p>
            <a:pPr marL="0" indent="0">
              <a:buNone/>
            </a:pPr>
            <a:r>
              <a:rPr lang="cs-CZ" b="1" dirty="0"/>
              <a:t>Můj obchod se </a:t>
            </a:r>
            <a:r>
              <a:rPr lang="cs-CZ" b="1" dirty="0" smtClean="0"/>
              <a:t>psy</a:t>
            </a: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4005062"/>
            <a:ext cx="1411982" cy="21538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392771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579350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b="1" dirty="0"/>
              <a:t>Karel Poláček:</a:t>
            </a:r>
            <a:endParaRPr lang="cs-CZ" dirty="0"/>
          </a:p>
          <a:p>
            <a:pPr marL="0" indent="0">
              <a:buNone/>
            </a:pPr>
            <a:r>
              <a:rPr lang="cs-CZ" dirty="0"/>
              <a:t>Narodil se v židovské rodině. 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Od </a:t>
            </a:r>
            <a:r>
              <a:rPr lang="cs-CZ" dirty="0"/>
              <a:t>roku 1923 pracoval v redakci Lidových novin. Zemřel v Osvětimi v roce 1944. Ve svých povídkách a fejetonech karikoval maloměšťáky</a:t>
            </a:r>
          </a:p>
          <a:p>
            <a:pPr marL="0" indent="0">
              <a:buNone/>
            </a:pPr>
            <a:r>
              <a:rPr lang="cs-CZ" b="1" dirty="0" smtClean="0"/>
              <a:t>Muži </a:t>
            </a:r>
            <a:r>
              <a:rPr lang="cs-CZ" b="1" dirty="0"/>
              <a:t>v ofsajdu</a:t>
            </a:r>
          </a:p>
          <a:p>
            <a:pPr marL="0" indent="0">
              <a:buNone/>
            </a:pPr>
            <a:r>
              <a:rPr lang="cs-CZ" b="1" dirty="0"/>
              <a:t>Dům na předměstí</a:t>
            </a:r>
          </a:p>
          <a:p>
            <a:pPr marL="0" indent="0">
              <a:buNone/>
            </a:pPr>
            <a:r>
              <a:rPr lang="cs-CZ" b="1" dirty="0"/>
              <a:t>Bylo nás pět</a:t>
            </a:r>
          </a:p>
          <a:p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3573016"/>
            <a:ext cx="1508373" cy="24027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618224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9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548680"/>
            <a:ext cx="8229600" cy="5462067"/>
          </a:xfrm>
        </p:spPr>
        <p:txBody>
          <a:bodyPr/>
          <a:lstStyle/>
          <a:p>
            <a:pPr marL="0" indent="0">
              <a:buNone/>
            </a:pPr>
            <a:r>
              <a:rPr lang="cs-CZ" dirty="0"/>
              <a:t>Na </a:t>
            </a:r>
            <a:r>
              <a:rPr lang="cs-CZ" b="1" dirty="0"/>
              <a:t>humoristicky laděnou prózu</a:t>
            </a:r>
            <a:r>
              <a:rPr lang="cs-CZ" dirty="0"/>
              <a:t> se zaměřil </a:t>
            </a:r>
            <a:r>
              <a:rPr lang="cs-CZ" b="1" dirty="0"/>
              <a:t>Vojtěch Steklač</a:t>
            </a:r>
            <a:r>
              <a:rPr lang="cs-CZ" dirty="0"/>
              <a:t>, který </a:t>
            </a:r>
            <a:r>
              <a:rPr lang="cs-CZ" dirty="0" smtClean="0"/>
              <a:t>napsal </a:t>
            </a:r>
            <a:r>
              <a:rPr lang="cs-CZ" dirty="0"/>
              <a:t>cyklus o klukovské partě z Prahy </a:t>
            </a:r>
            <a:endParaRPr lang="cs-CZ" dirty="0" smtClean="0"/>
          </a:p>
          <a:p>
            <a:pPr marL="0" indent="0">
              <a:buNone/>
            </a:pPr>
            <a:r>
              <a:rPr lang="cs-CZ" b="1" dirty="0" smtClean="0"/>
              <a:t>Boříkovy </a:t>
            </a:r>
            <a:r>
              <a:rPr lang="cs-CZ" b="1" dirty="0"/>
              <a:t>lapálie</a:t>
            </a:r>
            <a:r>
              <a:rPr lang="cs-CZ" dirty="0"/>
              <a:t>, 1970, </a:t>
            </a:r>
            <a:r>
              <a:rPr lang="cs-CZ" b="1" dirty="0"/>
              <a:t>Bořík a spol.</a:t>
            </a:r>
            <a:r>
              <a:rPr lang="cs-CZ" dirty="0"/>
              <a:t>, 1980, </a:t>
            </a:r>
            <a:r>
              <a:rPr lang="cs-CZ" b="1" dirty="0"/>
              <a:t>Bohoušek a spol.</a:t>
            </a:r>
            <a:r>
              <a:rPr lang="cs-CZ" dirty="0"/>
              <a:t>, 1981, </a:t>
            </a:r>
            <a:r>
              <a:rPr lang="cs-CZ" b="1" dirty="0"/>
              <a:t>Aleš a spol.</a:t>
            </a:r>
            <a:r>
              <a:rPr lang="cs-CZ" dirty="0"/>
              <a:t>, 1985, </a:t>
            </a:r>
            <a:r>
              <a:rPr lang="cs-CZ" b="1" dirty="0"/>
              <a:t>Mirek a spol.</a:t>
            </a:r>
            <a:r>
              <a:rPr lang="cs-CZ" dirty="0"/>
              <a:t>, 1985, </a:t>
            </a:r>
            <a:r>
              <a:rPr lang="cs-CZ" b="1" dirty="0"/>
              <a:t>Čenda a spol.</a:t>
            </a:r>
            <a:r>
              <a:rPr lang="cs-CZ" dirty="0"/>
              <a:t>, 1987, </a:t>
            </a:r>
            <a:r>
              <a:rPr lang="cs-CZ" b="1" dirty="0"/>
              <a:t>Bořík, Bohoušek a spol.</a:t>
            </a:r>
            <a:r>
              <a:rPr lang="cs-CZ" dirty="0"/>
              <a:t>, </a:t>
            </a:r>
            <a:r>
              <a:rPr lang="cs-CZ" dirty="0" smtClean="0"/>
              <a:t>1989.</a:t>
            </a:r>
            <a:endParaRPr lang="cs-CZ" dirty="0"/>
          </a:p>
          <a:p>
            <a:endParaRPr lang="cs-CZ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4077072"/>
            <a:ext cx="1550665" cy="22329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623251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620688"/>
            <a:ext cx="8229600" cy="576064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dirty="0" smtClean="0"/>
              <a:t>Situační </a:t>
            </a:r>
            <a:r>
              <a:rPr lang="cs-CZ" dirty="0"/>
              <a:t>i jazyková komika proniká do prozaického díla </a:t>
            </a:r>
            <a:endParaRPr lang="cs-CZ" dirty="0" smtClean="0"/>
          </a:p>
          <a:p>
            <a:pPr marL="0" indent="0">
              <a:buNone/>
            </a:pPr>
            <a:r>
              <a:rPr lang="cs-CZ" b="1" dirty="0" smtClean="0"/>
              <a:t>Aleny Vostré </a:t>
            </a:r>
          </a:p>
          <a:p>
            <a:pPr marL="0" indent="0">
              <a:buNone/>
            </a:pPr>
            <a:r>
              <a:rPr lang="cs-CZ" b="1" dirty="0" smtClean="0"/>
              <a:t>Všema </a:t>
            </a:r>
            <a:r>
              <a:rPr lang="cs-CZ" b="1" dirty="0"/>
              <a:t>čtyřma očima </a:t>
            </a:r>
            <a:r>
              <a:rPr lang="cs-CZ" dirty="0"/>
              <a:t>(1982) pojednává o kuriózních příhodách, které se mohou stát lidem se špatným </a:t>
            </a:r>
            <a:r>
              <a:rPr lang="cs-CZ" dirty="0" smtClean="0"/>
              <a:t>zrakem </a:t>
            </a:r>
          </a:p>
          <a:p>
            <a:pPr marL="0" indent="0">
              <a:buNone/>
            </a:pPr>
            <a:r>
              <a:rPr lang="cs-CZ" b="1" dirty="0" smtClean="0"/>
              <a:t>Výbuch </a:t>
            </a:r>
            <a:r>
              <a:rPr lang="cs-CZ" b="1" dirty="0"/>
              <a:t>bude v šest</a:t>
            </a:r>
            <a:r>
              <a:rPr lang="cs-CZ" dirty="0"/>
              <a:t> (1986) představuje žáka 5. třídy, zapáleného fyzika Ludvíka, který svými odvážnými experimenty působí veliký rozruch v rodném městečku.</a:t>
            </a:r>
          </a:p>
          <a:p>
            <a:pPr marL="0" indent="0">
              <a:buNone/>
            </a:pPr>
            <a:r>
              <a:rPr lang="cs-CZ" dirty="0"/>
              <a:t>     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2364" y="260648"/>
            <a:ext cx="1372953" cy="18722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430554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505475"/>
          </a:xfrm>
        </p:spPr>
        <p:txBody>
          <a:bodyPr/>
          <a:lstStyle/>
          <a:p>
            <a:pPr marL="0" indent="0">
              <a:buNone/>
            </a:pPr>
            <a:r>
              <a:rPr lang="cs-CZ" dirty="0"/>
              <a:t>Autoři humoristické prózy pro děti často volí </a:t>
            </a:r>
            <a:r>
              <a:rPr lang="cs-CZ" b="1" dirty="0"/>
              <a:t>školní prostředí</a:t>
            </a:r>
            <a:r>
              <a:rPr lang="cs-CZ" dirty="0"/>
              <a:t> skýtající širokou škálu dětských i dospělých typů v jednoznačně vymezených </a:t>
            </a:r>
            <a:r>
              <a:rPr lang="cs-CZ" dirty="0" smtClean="0"/>
              <a:t>rolích</a:t>
            </a:r>
          </a:p>
          <a:p>
            <a:pPr marL="0" indent="0">
              <a:buNone/>
            </a:pPr>
            <a:r>
              <a:rPr lang="cs-CZ" b="1" dirty="0" smtClean="0"/>
              <a:t>Milan </a:t>
            </a:r>
            <a:r>
              <a:rPr lang="cs-CZ" b="1" dirty="0"/>
              <a:t>Pávek</a:t>
            </a:r>
            <a:r>
              <a:rPr lang="cs-CZ" dirty="0"/>
              <a:t> </a:t>
            </a:r>
            <a:r>
              <a:rPr lang="cs-CZ" b="1" dirty="0" smtClean="0"/>
              <a:t>Třída </a:t>
            </a:r>
            <a:r>
              <a:rPr lang="cs-CZ" b="1" dirty="0"/>
              <a:t>jako </a:t>
            </a:r>
            <a:r>
              <a:rPr lang="cs-CZ" b="1" dirty="0" smtClean="0"/>
              <a:t>řemen </a:t>
            </a:r>
            <a:r>
              <a:rPr lang="cs-CZ" dirty="0" smtClean="0"/>
              <a:t>(1981)</a:t>
            </a:r>
          </a:p>
          <a:p>
            <a:pPr marL="0" indent="0">
              <a:buNone/>
            </a:pPr>
            <a:r>
              <a:rPr lang="cs-CZ" b="1" dirty="0" smtClean="0"/>
              <a:t>Jiří </a:t>
            </a:r>
            <a:r>
              <a:rPr lang="cs-CZ" b="1" dirty="0"/>
              <a:t>Kahoun</a:t>
            </a:r>
            <a:r>
              <a:rPr lang="cs-CZ" dirty="0"/>
              <a:t> </a:t>
            </a:r>
            <a:r>
              <a:rPr lang="cs-CZ" dirty="0" smtClean="0"/>
              <a:t> </a:t>
            </a:r>
            <a:r>
              <a:rPr lang="cs-CZ" b="1" dirty="0" smtClean="0"/>
              <a:t>Školník </a:t>
            </a:r>
            <a:r>
              <a:rPr lang="cs-CZ" b="1" dirty="0"/>
              <a:t>Kulda je </a:t>
            </a:r>
            <a:r>
              <a:rPr lang="cs-CZ" b="1" dirty="0" smtClean="0"/>
              <a:t>jednička</a:t>
            </a:r>
            <a:r>
              <a:rPr lang="cs-CZ" dirty="0" smtClean="0"/>
              <a:t> (1990</a:t>
            </a:r>
            <a:r>
              <a:rPr lang="cs-CZ" dirty="0"/>
              <a:t>).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193475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b="1" dirty="0" smtClean="0"/>
              <a:t>Knihy spíše pro dospělé</a:t>
            </a:r>
          </a:p>
          <a:p>
            <a:pPr marL="0" indent="0">
              <a:buNone/>
            </a:pPr>
            <a:endParaRPr lang="cs-CZ" b="1" dirty="0" smtClean="0"/>
          </a:p>
          <a:p>
            <a:pPr marL="0" indent="0">
              <a:buNone/>
            </a:pPr>
            <a:r>
              <a:rPr lang="cs-CZ" b="1" dirty="0" smtClean="0"/>
              <a:t>Josef Škvorecký:</a:t>
            </a:r>
            <a:r>
              <a:rPr lang="cs-CZ" dirty="0"/>
              <a:t> </a:t>
            </a:r>
            <a:endParaRPr lang="cs-CZ" dirty="0" smtClean="0"/>
          </a:p>
          <a:p>
            <a:pPr marL="0" indent="0">
              <a:buNone/>
            </a:pPr>
            <a:r>
              <a:rPr lang="cs-CZ" b="1" dirty="0" smtClean="0"/>
              <a:t>Tankový prapor, Prima </a:t>
            </a:r>
            <a:r>
              <a:rPr lang="cs-CZ" b="1" dirty="0"/>
              <a:t>sezóna</a:t>
            </a:r>
          </a:p>
          <a:p>
            <a:pPr marL="0" indent="0">
              <a:buNone/>
            </a:pPr>
            <a:endParaRPr lang="cs-CZ" b="1" dirty="0" smtClean="0"/>
          </a:p>
          <a:p>
            <a:pPr marL="0" indent="0">
              <a:buNone/>
            </a:pPr>
            <a:r>
              <a:rPr lang="cs-CZ" b="1" dirty="0" smtClean="0"/>
              <a:t>Petr </a:t>
            </a:r>
            <a:r>
              <a:rPr lang="cs-CZ" b="1" dirty="0"/>
              <a:t>Šabach:</a:t>
            </a:r>
            <a:endParaRPr lang="cs-CZ" dirty="0"/>
          </a:p>
          <a:p>
            <a:pPr marL="0" indent="0">
              <a:buNone/>
            </a:pPr>
            <a:r>
              <a:rPr lang="cs-CZ" b="1" dirty="0"/>
              <a:t>Hovno Hoří</a:t>
            </a:r>
          </a:p>
          <a:p>
            <a:pPr marL="0" indent="0">
              <a:buNone/>
            </a:pPr>
            <a:endParaRPr lang="cs-CZ" b="1" dirty="0" smtClean="0"/>
          </a:p>
          <a:p>
            <a:pPr marL="0" indent="0">
              <a:buNone/>
            </a:pPr>
            <a:r>
              <a:rPr lang="cs-CZ" b="1" dirty="0" smtClean="0"/>
              <a:t>Michal </a:t>
            </a:r>
            <a:r>
              <a:rPr lang="cs-CZ" b="1" dirty="0"/>
              <a:t>Wieweg:</a:t>
            </a:r>
            <a:endParaRPr lang="cs-CZ" dirty="0"/>
          </a:p>
          <a:p>
            <a:pPr marL="0" indent="0">
              <a:buNone/>
            </a:pPr>
            <a:r>
              <a:rPr lang="cs-CZ" b="1" dirty="0"/>
              <a:t>Báječná léta pod </a:t>
            </a:r>
            <a:r>
              <a:rPr lang="cs-CZ" b="1" dirty="0" smtClean="0"/>
              <a:t>psa, Výchova </a:t>
            </a:r>
            <a:r>
              <a:rPr lang="cs-CZ" b="1" dirty="0"/>
              <a:t>dívek v Č</a:t>
            </a:r>
            <a:r>
              <a:rPr lang="cs-CZ" b="1" dirty="0" smtClean="0"/>
              <a:t>echách</a:t>
            </a:r>
            <a:endParaRPr lang="cs-CZ" b="1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029317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/>
          <a:lstStyle/>
          <a:p>
            <a:pPr marL="0" indent="0">
              <a:buNone/>
            </a:pPr>
            <a:r>
              <a:rPr lang="cs-CZ" b="1" dirty="0" smtClean="0"/>
              <a:t>Současná tvorba</a:t>
            </a:r>
          </a:p>
          <a:p>
            <a:pPr marL="0" indent="0">
              <a:buNone/>
            </a:pPr>
            <a:r>
              <a:rPr lang="cs-CZ" dirty="0"/>
              <a:t>n</a:t>
            </a:r>
            <a:r>
              <a:rPr lang="cs-CZ" dirty="0" smtClean="0"/>
              <a:t>apř. </a:t>
            </a:r>
            <a:r>
              <a:rPr lang="cs-CZ" b="1" dirty="0" smtClean="0"/>
              <a:t>Jiří Holub </a:t>
            </a:r>
          </a:p>
          <a:p>
            <a:pPr marL="0" indent="0">
              <a:buNone/>
            </a:pPr>
            <a:r>
              <a:rPr lang="cs-CZ" b="1" dirty="0" smtClean="0"/>
              <a:t>Jak se zbavit mstivý Soni</a:t>
            </a:r>
          </a:p>
          <a:p>
            <a:pPr marL="0" indent="0">
              <a:buNone/>
            </a:pPr>
            <a:r>
              <a:rPr lang="cs-CZ" b="1" dirty="0" smtClean="0"/>
              <a:t>Kolik váží Matylda</a:t>
            </a:r>
            <a:endParaRPr lang="cs-CZ" b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2996952"/>
            <a:ext cx="2633663" cy="33099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3" descr="E:\DCIM\100CANON\IMG_616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11" t="5495" r="9203" b="10599"/>
          <a:stretch/>
        </p:blipFill>
        <p:spPr bwMode="auto">
          <a:xfrm>
            <a:off x="5796136" y="1049737"/>
            <a:ext cx="2646218" cy="36021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432892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Zahraniční tvorba</a:t>
            </a:r>
          </a:p>
          <a:p>
            <a:pPr marL="0" indent="0">
              <a:buNone/>
            </a:pPr>
            <a:r>
              <a:rPr lang="cs-CZ" b="1" dirty="0" smtClean="0"/>
              <a:t>Jo Nesbo</a:t>
            </a:r>
          </a:p>
          <a:p>
            <a:pPr marL="0" indent="0">
              <a:buNone/>
            </a:pPr>
            <a:r>
              <a:rPr lang="cs-CZ" b="1" dirty="0" smtClean="0"/>
              <a:t>Doktor Proktor a prdící prášek</a:t>
            </a:r>
            <a:endParaRPr lang="cs-CZ" b="1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2420888"/>
            <a:ext cx="2620963" cy="381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330273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cs-CZ" sz="2800" dirty="0" smtClean="0"/>
              <a:t>Použité zdroje: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67544" y="1340768"/>
            <a:ext cx="8229600" cy="5400600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endParaRPr lang="cs-CZ" sz="7200" dirty="0" smtClean="0"/>
          </a:p>
          <a:p>
            <a:pPr>
              <a:buFont typeface="Wingdings" pitchFamily="2" charset="2"/>
              <a:buChar char="v"/>
            </a:pPr>
            <a:r>
              <a:rPr lang="cs-CZ" sz="7200" dirty="0">
                <a:solidFill>
                  <a:prstClr val="black"/>
                </a:solidFill>
              </a:rPr>
              <a:t>vlastní fotografie</a:t>
            </a:r>
          </a:p>
          <a:p>
            <a:pPr>
              <a:buFont typeface="Wingdings" pitchFamily="2" charset="2"/>
              <a:buChar char="v"/>
            </a:pPr>
            <a:endParaRPr lang="cs-CZ" sz="7200" dirty="0" smtClean="0"/>
          </a:p>
          <a:p>
            <a:pPr>
              <a:buFont typeface="Wingdings" pitchFamily="2" charset="2"/>
              <a:buChar char="v"/>
            </a:pPr>
            <a:r>
              <a:rPr lang="cs-CZ" sz="7200" dirty="0" smtClean="0"/>
              <a:t>Čelakovský, F.L. Ohlas písní ruských, Ohlas písní Českých</a:t>
            </a:r>
          </a:p>
          <a:p>
            <a:pPr>
              <a:buFont typeface="Wingdings" pitchFamily="2" charset="2"/>
              <a:buChar char="v"/>
            </a:pPr>
            <a:r>
              <a:rPr lang="cs-CZ" sz="7200" dirty="0" smtClean="0"/>
              <a:t>Borovský, K.H.: Král Lávra</a:t>
            </a:r>
            <a:endParaRPr lang="cs-CZ" sz="7200" dirty="0"/>
          </a:p>
          <a:p>
            <a:pPr>
              <a:buFont typeface="Wingdings" pitchFamily="2" charset="2"/>
              <a:buChar char="v"/>
            </a:pPr>
            <a:r>
              <a:rPr lang="cs-CZ" sz="7200" dirty="0" smtClean="0"/>
              <a:t>Čech, S.: Nový epochální výlet pana Broučka tentokrát do patnáctého století</a:t>
            </a:r>
            <a:endParaRPr lang="cs-CZ" sz="7200" dirty="0"/>
          </a:p>
          <a:p>
            <a:pPr>
              <a:buFont typeface="Wingdings" pitchFamily="2" charset="2"/>
              <a:buChar char="v"/>
            </a:pPr>
            <a:r>
              <a:rPr lang="cs-CZ" sz="7200" dirty="0" smtClean="0"/>
              <a:t>Hašek, J.:  Osudy dobrého vojáka Švejka</a:t>
            </a:r>
            <a:endParaRPr lang="cs-CZ" sz="7200" dirty="0"/>
          </a:p>
          <a:p>
            <a:pPr>
              <a:buFont typeface="Wingdings" pitchFamily="2" charset="2"/>
              <a:buChar char="v"/>
            </a:pPr>
            <a:r>
              <a:rPr lang="cs-CZ" sz="7200" dirty="0" smtClean="0"/>
              <a:t>Poláček, K.: Bylo nás pět</a:t>
            </a:r>
            <a:endParaRPr lang="cs-CZ" sz="7200" dirty="0"/>
          </a:p>
          <a:p>
            <a:pPr>
              <a:buFont typeface="Wingdings" pitchFamily="2" charset="2"/>
              <a:buChar char="v"/>
            </a:pPr>
            <a:r>
              <a:rPr lang="cs-CZ" sz="7200" dirty="0" smtClean="0"/>
              <a:t>Steklač, V.:  </a:t>
            </a:r>
            <a:r>
              <a:rPr lang="cs-CZ" sz="7200" dirty="0" err="1"/>
              <a:t>B</a:t>
            </a:r>
            <a:r>
              <a:rPr lang="cs-CZ" sz="7200" dirty="0" err="1" smtClean="0"/>
              <a:t>oříkovy</a:t>
            </a:r>
            <a:r>
              <a:rPr lang="cs-CZ" sz="7200" dirty="0" smtClean="0"/>
              <a:t> nové lapálie</a:t>
            </a:r>
          </a:p>
          <a:p>
            <a:pPr>
              <a:buFont typeface="Wingdings" pitchFamily="2" charset="2"/>
              <a:buChar char="v"/>
            </a:pPr>
            <a:r>
              <a:rPr lang="cs-CZ" sz="7200" dirty="0" smtClean="0"/>
              <a:t>Vostrá, A.:  Všema čtyřma očima</a:t>
            </a:r>
            <a:endParaRPr lang="cs-CZ" sz="7200" dirty="0"/>
          </a:p>
          <a:p>
            <a:pPr>
              <a:buFont typeface="Wingdings" pitchFamily="2" charset="2"/>
              <a:buChar char="v"/>
            </a:pPr>
            <a:r>
              <a:rPr lang="cs-CZ" sz="7200" dirty="0" smtClean="0"/>
              <a:t>Holub, J.: Jak se zbavit mstivý Soni</a:t>
            </a:r>
          </a:p>
          <a:p>
            <a:pPr>
              <a:buFont typeface="Wingdings" pitchFamily="2" charset="2"/>
              <a:buChar char="v"/>
            </a:pPr>
            <a:r>
              <a:rPr lang="cs-CZ" sz="7200" dirty="0" smtClean="0"/>
              <a:t>Holub, J.: Kolik váží </a:t>
            </a:r>
            <a:r>
              <a:rPr lang="cs-CZ" sz="7200" dirty="0"/>
              <a:t>M</a:t>
            </a:r>
            <a:r>
              <a:rPr lang="cs-CZ" sz="7200" dirty="0" smtClean="0"/>
              <a:t>atylda</a:t>
            </a:r>
          </a:p>
          <a:p>
            <a:pPr>
              <a:buFont typeface="Wingdings" pitchFamily="2" charset="2"/>
              <a:buChar char="v"/>
            </a:pPr>
            <a:r>
              <a:rPr lang="cs-CZ" sz="7200" dirty="0" err="1" smtClean="0"/>
              <a:t>Nesbo</a:t>
            </a:r>
            <a:r>
              <a:rPr lang="cs-CZ" sz="7200" dirty="0" smtClean="0"/>
              <a:t>, Jo.: Doktor </a:t>
            </a:r>
            <a:r>
              <a:rPr lang="cs-CZ" sz="7200" dirty="0" err="1" smtClean="0"/>
              <a:t>Proktor</a:t>
            </a:r>
            <a:r>
              <a:rPr lang="cs-CZ" sz="7200" dirty="0" smtClean="0"/>
              <a:t> a </a:t>
            </a:r>
            <a:r>
              <a:rPr lang="cs-CZ" sz="7200" dirty="0" err="1" smtClean="0"/>
              <a:t>prdící</a:t>
            </a:r>
            <a:r>
              <a:rPr lang="cs-CZ" sz="7200" dirty="0" smtClean="0"/>
              <a:t> prášek</a:t>
            </a:r>
            <a:endParaRPr lang="cs-CZ" sz="7200" dirty="0"/>
          </a:p>
          <a:p>
            <a:pPr>
              <a:buFont typeface="Wingdings" pitchFamily="2" charset="2"/>
              <a:buChar char="v"/>
            </a:pPr>
            <a:endParaRPr lang="cs-CZ" sz="7200" dirty="0"/>
          </a:p>
          <a:p>
            <a:pPr>
              <a:buFont typeface="Wingdings" pitchFamily="2" charset="2"/>
              <a:buChar char="v"/>
            </a:pPr>
            <a:r>
              <a:rPr lang="cs-CZ" sz="7200" dirty="0"/>
              <a:t>[cit. </a:t>
            </a:r>
            <a:r>
              <a:rPr lang="cs-CZ" sz="7200" dirty="0" smtClean="0"/>
              <a:t>2013-05-17].</a:t>
            </a:r>
            <a:endParaRPr lang="cs-CZ" sz="7200" dirty="0"/>
          </a:p>
          <a:p>
            <a:pPr>
              <a:buFont typeface="Wingdings" pitchFamily="2" charset="2"/>
              <a:buChar char="v"/>
            </a:pPr>
            <a:endParaRPr lang="cs-CZ" sz="7200" dirty="0" smtClean="0"/>
          </a:p>
          <a:p>
            <a:pPr marL="0" indent="0">
              <a:buNone/>
            </a:pPr>
            <a:r>
              <a:rPr lang="cs-CZ" sz="7200" dirty="0" smtClean="0"/>
              <a:t> </a:t>
            </a:r>
            <a:endParaRPr lang="cs-CZ" sz="7200" dirty="0"/>
          </a:p>
          <a:p>
            <a:pPr>
              <a:buFont typeface="Wingdings" pitchFamily="2" charset="2"/>
              <a:buChar char="v"/>
            </a:pPr>
            <a:endParaRPr lang="cs-CZ" sz="1800" dirty="0"/>
          </a:p>
        </p:txBody>
      </p:sp>
    </p:spTree>
    <p:extLst>
      <p:ext uri="{BB962C8B-B14F-4D97-AF65-F5344CB8AC3E}">
        <p14:creationId xmlns:p14="http://schemas.microsoft.com/office/powerpoint/2010/main" val="27379334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173</TotalTime>
  <Words>585</Words>
  <Application>Microsoft Office PowerPoint</Application>
  <PresentationFormat>Předvádění na obrazovce (4:3)</PresentationFormat>
  <Paragraphs>114</Paragraphs>
  <Slides>17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18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Použité 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Marcela</dc:creator>
  <cp:lastModifiedBy>Marcela</cp:lastModifiedBy>
  <cp:revision>26</cp:revision>
  <dcterms:created xsi:type="dcterms:W3CDTF">2012-08-20T19:24:43Z</dcterms:created>
  <dcterms:modified xsi:type="dcterms:W3CDTF">2013-06-19T20:33:24Z</dcterms:modified>
</cp:coreProperties>
</file>