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68" r:id="rId2"/>
    <p:sldId id="269" r:id="rId3"/>
    <p:sldId id="256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56" autoAdjust="0"/>
    <p:restoredTop sz="94660"/>
  </p:normalViewPr>
  <p:slideViewPr>
    <p:cSldViewPr>
      <p:cViewPr>
        <p:scale>
          <a:sx n="60" d="100"/>
          <a:sy n="60" d="100"/>
        </p:scale>
        <p:origin x="-522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4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F34CAAB8-CC51-4255-9BE0-6B609F5BEF23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7EF7956D-464A-40C9-B777-650D08DECC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1657B9F-A091-4883-B3FA-FD9E1CD4E00F}" type="slidenum">
              <a:rPr lang="cs-CZ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68C00EA-8048-40F1-B74A-D8A0ED01B669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76254D-5DEC-4FE7-BBE9-D5737F7015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CE813-F732-4C5D-AD4A-F14C1AB7471B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BE7AC-9D5B-4631-B82C-DAB755EF56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AA9EE2-9461-4455-B0EA-CC5ACF29F9F2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AA7F86F-9FBB-48A7-8AC9-0E3D36CEB7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67BC2-3165-4753-90E8-30522C680303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F7154-AE9F-4EC4-B8F6-8F50EB7CF7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2581BF-C72D-45E2-86E9-B6FA42000189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9D85CD0-ADCD-4462-9195-D28D9FE362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C11F5-347C-471B-8DD8-0083B1363A59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9F05F-6398-4434-AD8B-A90A406219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906E089-1E55-4715-9A90-5514CCDBCAE6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756299F-A2DB-4435-84D8-4CE5F2DE38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2B65FB7-474E-4C92-A901-D1180B0A4BB1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1904F40-C353-4DED-B546-4AE6306952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Vývojový diagram: postup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B306417-E04A-4FC9-9AB2-C67BC5672FDE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12B9071-3CDA-47F8-9071-E4734B3A23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1B549-C41C-4196-B59E-0C2E2740DE6B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2D5E5-F7DA-482E-B127-F0EB107DBF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8B848-5FBE-4DCB-A71B-20B63B832F82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4BEBA-F677-4EA5-9DB7-1074E23004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3581400" y="63055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119C2-23CE-49CC-A4B5-80A1DD27B3AA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715000" y="63055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E1E70-A41C-4D19-9D4E-897680091E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0489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2630EBF1-3374-4D65-AB15-82F72FFC6F28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13BBE0A7-15A5-4EC9-ACE7-D8B7B8608B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03" r:id="rId2"/>
    <p:sldLayoutId id="2147483710" r:id="rId3"/>
    <p:sldLayoutId id="2147483704" r:id="rId4"/>
    <p:sldLayoutId id="2147483711" r:id="rId5"/>
    <p:sldLayoutId id="2147483705" r:id="rId6"/>
    <p:sldLayoutId id="2147483712" r:id="rId7"/>
    <p:sldLayoutId id="2147483713" r:id="rId8"/>
    <p:sldLayoutId id="2147483714" r:id="rId9"/>
    <p:sldLayoutId id="2147483706" r:id="rId10"/>
    <p:sldLayoutId id="2147483707" r:id="rId11"/>
    <p:sldLayoutId id="214748370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6525"/>
            <a:ext cx="9144000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088" y="6356350"/>
            <a:ext cx="7632700" cy="365125"/>
          </a:xfrm>
        </p:spPr>
        <p:txBody>
          <a:bodyPr/>
          <a:lstStyle/>
          <a:p>
            <a:pPr>
              <a:defRPr/>
            </a:pPr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08063" y="2924175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 2"/>
                        <a:buNone/>
                        <a:tabLst/>
                        <a:defRPr/>
                      </a:pPr>
                      <a:r>
                        <a:rPr lang="cs-CZ" sz="1800" dirty="0" smtClean="0"/>
                        <a:t>DUM 15 -Směrnicový tvar rovnice přímky -</a:t>
                      </a:r>
                      <a:r>
                        <a:rPr lang="cs-CZ" sz="1800" baseline="0" dirty="0" smtClean="0"/>
                        <a:t> příklady</a:t>
                      </a:r>
                      <a:endParaRPr lang="cs-CZ" sz="1800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dirty="0" err="1" smtClean="0"/>
                        <a:t>PaedDr.Alena</a:t>
                      </a:r>
                      <a:r>
                        <a:rPr lang="cs-CZ" sz="1800" dirty="0" smtClean="0"/>
                        <a:t> Chalupová 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Analytická geometrie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2.-nástavbové</a:t>
                      </a:r>
                      <a:r>
                        <a:rPr lang="cs-CZ" baseline="0" dirty="0" smtClean="0"/>
                        <a:t> studium, 4.-HŠ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Listopad 2012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404813"/>
            <a:ext cx="8229600" cy="6192837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cs-CZ" dirty="0" smtClean="0"/>
              <a:t>Anotace: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sz="2800" smtClean="0">
              <a:solidFill>
                <a:srgbClr val="000000"/>
              </a:solidFill>
              <a:cs typeface="Arial" charset="0"/>
            </a:endParaRP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cs-CZ" sz="2800" smtClean="0">
                <a:solidFill>
                  <a:srgbClr val="000000"/>
                </a:solidFill>
                <a:cs typeface="Arial" charset="0"/>
              </a:rPr>
              <a:t>Prezentace</a:t>
            </a:r>
            <a:endParaRPr lang="cs-CZ" sz="2800" dirty="0" smtClean="0">
              <a:solidFill>
                <a:srgbClr val="000000"/>
              </a:solidFill>
              <a:cs typeface="Arial" charset="0"/>
            </a:endParaRPr>
          </a:p>
          <a:p>
            <a:pPr marL="0" indent="0" eaLnBrk="1" hangingPunct="1">
              <a:defRPr/>
            </a:pPr>
            <a:r>
              <a:rPr lang="cs-CZ" sz="2800" dirty="0" smtClean="0"/>
              <a:t>obsahuje ukázkově řešené příklady k procvičení daného učiva</a:t>
            </a:r>
            <a:endParaRPr lang="cs-CZ" dirty="0" smtClean="0"/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/>
              <a:t>Metodické pokyny:</a:t>
            </a:r>
          </a:p>
          <a:p>
            <a:pPr eaLnBrk="1" hangingPunct="1">
              <a:defRPr/>
            </a:pPr>
            <a:r>
              <a:rPr lang="cs-CZ" sz="2800" dirty="0" smtClean="0"/>
              <a:t>materiál je vhodný k procvičování probraného učiva a k opakování 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Analytická geometrie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31925" y="1849438"/>
            <a:ext cx="7407275" cy="1752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3200" dirty="0" smtClean="0"/>
              <a:t>Směrnicový tvar rovnice přímky - příklady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1-zadání:</a:t>
            </a:r>
            <a:endParaRPr lang="cs-CZ" dirty="0"/>
          </a:p>
        </p:txBody>
      </p:sp>
      <p:sp>
        <p:nvSpPr>
          <p:cNvPr id="29698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z="2800" smtClean="0"/>
              <a:t>   Vyjádřete následující přímky ve směrnicovém tvaru a určete jejich směrnice:</a:t>
            </a:r>
          </a:p>
          <a:p>
            <a:pPr lvl="1" eaLnBrk="1" hangingPunct="1">
              <a:buFont typeface="Wingdings" pitchFamily="2" charset="2"/>
              <a:buChar char="Ø"/>
            </a:pPr>
            <a:endParaRPr lang="cs-CZ" sz="2400" smtClean="0"/>
          </a:p>
          <a:p>
            <a:pPr lvl="1" eaLnBrk="1" hangingPunct="1">
              <a:buFont typeface="Verdana" pitchFamily="34" charset="0"/>
              <a:buNone/>
            </a:pPr>
            <a:r>
              <a:rPr lang="cs-CZ" sz="2400" smtClean="0"/>
              <a:t>a) p:   3x-y+4=0</a:t>
            </a:r>
          </a:p>
          <a:p>
            <a:pPr lvl="1" eaLnBrk="1" hangingPunct="1">
              <a:buFont typeface="Verdana" pitchFamily="34" charset="0"/>
              <a:buNone/>
            </a:pPr>
            <a:endParaRPr lang="cs-CZ" sz="2400" smtClean="0"/>
          </a:p>
          <a:p>
            <a:pPr lvl="1" eaLnBrk="1" hangingPunct="1">
              <a:buFont typeface="Verdana" pitchFamily="34" charset="0"/>
              <a:buNone/>
            </a:pPr>
            <a:r>
              <a:rPr lang="cs-CZ" sz="2400" smtClean="0"/>
              <a:t>b) q:   2x+5y-3=0</a:t>
            </a:r>
          </a:p>
          <a:p>
            <a:pPr lvl="1" eaLnBrk="1" hangingPunct="1">
              <a:buFont typeface="Verdana" pitchFamily="34" charset="0"/>
              <a:buNone/>
            </a:pPr>
            <a:r>
              <a:rPr lang="cs-CZ" sz="2400" smtClean="0"/>
              <a:t>	</a:t>
            </a:r>
          </a:p>
          <a:p>
            <a:pPr lvl="1" eaLnBrk="1" hangingPunct="1">
              <a:buFont typeface="Verdana" pitchFamily="34" charset="0"/>
              <a:buNone/>
            </a:pPr>
            <a:r>
              <a:rPr lang="cs-CZ" sz="2400" smtClean="0"/>
              <a:t>c) r:   x=3+2t</a:t>
            </a:r>
          </a:p>
          <a:p>
            <a:pPr lvl="1" eaLnBrk="1" hangingPunct="1">
              <a:buFont typeface="Verdana" pitchFamily="34" charset="0"/>
              <a:buNone/>
            </a:pPr>
            <a:r>
              <a:rPr lang="cs-CZ" sz="2400" smtClean="0"/>
              <a:t>	      </a:t>
            </a:r>
            <a:r>
              <a:rPr lang="cs-CZ" smtClean="0"/>
              <a:t>y=1-t; t</a:t>
            </a:r>
            <a:r>
              <a:rPr lang="cs-CZ" smtClean="0">
                <a:sym typeface="Symbol" pitchFamily="18" charset="2"/>
              </a:rPr>
              <a:t>R</a:t>
            </a:r>
            <a:endParaRPr lang="cs-CZ" smtClean="0"/>
          </a:p>
          <a:p>
            <a:pPr eaLnBrk="1" hangingPunct="1"/>
            <a:endParaRPr lang="cs-CZ" sz="2800" smtClean="0"/>
          </a:p>
          <a:p>
            <a:pPr lvl="2" eaLnBrk="1" hangingPunct="1">
              <a:buFont typeface="Wingdings 2" pitchFamily="18" charset="2"/>
              <a:buNone/>
            </a:pPr>
            <a:r>
              <a:rPr lang="cs-CZ" sz="1200" smtClean="0"/>
              <a:t>	</a:t>
            </a:r>
          </a:p>
          <a:p>
            <a:pPr eaLnBrk="1" hangingPunct="1"/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1-řešení:</a:t>
            </a:r>
            <a:endParaRPr lang="cs-CZ" dirty="0"/>
          </a:p>
        </p:txBody>
      </p:sp>
      <p:sp>
        <p:nvSpPr>
          <p:cNvPr id="1029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900" indent="-514350" eaLnBrk="1" hangingPunct="1">
              <a:buFont typeface="Wingdings 2" pitchFamily="18" charset="2"/>
              <a:buNone/>
            </a:pPr>
            <a:r>
              <a:rPr lang="cs-CZ" dirty="0" smtClean="0"/>
              <a:t>a) 		3x-y+4=0 </a:t>
            </a:r>
          </a:p>
          <a:p>
            <a:pPr marL="596900" indent="-514350" eaLnBrk="1" hangingPunct="1">
              <a:buFont typeface="Wingdings 2" pitchFamily="18" charset="2"/>
              <a:buNone/>
            </a:pPr>
            <a:r>
              <a:rPr lang="cs-CZ" dirty="0" smtClean="0"/>
              <a:t>		y=3x+4		k=3</a:t>
            </a:r>
          </a:p>
          <a:p>
            <a:pPr marL="596900" indent="-514350" eaLnBrk="1" hangingPunct="1">
              <a:buFont typeface="Wingdings 2" pitchFamily="18" charset="2"/>
              <a:buNone/>
            </a:pPr>
            <a:endParaRPr lang="cs-CZ" dirty="0" smtClean="0"/>
          </a:p>
          <a:p>
            <a:pPr marL="596900" indent="-514350" eaLnBrk="1" hangingPunct="1">
              <a:buFont typeface="Wingdings 2" pitchFamily="18" charset="2"/>
              <a:buNone/>
            </a:pPr>
            <a:endParaRPr lang="cs-CZ" dirty="0" smtClean="0"/>
          </a:p>
          <a:p>
            <a:pPr marL="596900" indent="-514350" eaLnBrk="1" hangingPunct="1">
              <a:buFont typeface="Wingdings 2" pitchFamily="18" charset="2"/>
              <a:buNone/>
            </a:pPr>
            <a:r>
              <a:rPr lang="cs-CZ" dirty="0" smtClean="0"/>
              <a:t>b)		2x+5y-3=0</a:t>
            </a:r>
          </a:p>
          <a:p>
            <a:pPr marL="596900" indent="-514350" eaLnBrk="1" hangingPunct="1">
              <a:buFont typeface="Wingdings 2" pitchFamily="18" charset="2"/>
              <a:buNone/>
            </a:pPr>
            <a:r>
              <a:rPr lang="cs-CZ" dirty="0" smtClean="0"/>
              <a:t>		      5y=-2x+3</a:t>
            </a:r>
          </a:p>
          <a:p>
            <a:pPr marL="596900" indent="-514350" eaLnBrk="1" hangingPunct="1">
              <a:buFont typeface="Wingdings 2" pitchFamily="18" charset="2"/>
              <a:buNone/>
            </a:pPr>
            <a:r>
              <a:rPr lang="cs-CZ" dirty="0" smtClean="0"/>
              <a:t>						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000375" y="5000625"/>
          <a:ext cx="1928813" cy="949325"/>
        </p:xfrm>
        <a:graphic>
          <a:graphicData uri="http://schemas.openxmlformats.org/presentationml/2006/ole">
            <p:oleObj spid="_x0000_s1026" name="Rovnice" r:id="rId3" imgW="799920" imgH="393480" progId="Equation.3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5715000" y="5000625"/>
          <a:ext cx="1143000" cy="931863"/>
        </p:xfrm>
        <a:graphic>
          <a:graphicData uri="http://schemas.openxmlformats.org/presentationml/2006/ole">
            <p:oleObj spid="_x0000_s1027" name="Rovnice" r:id="rId4" imgW="4824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1-řešení:</a:t>
            </a:r>
            <a:endParaRPr lang="cs-CZ" dirty="0"/>
          </a:p>
        </p:txBody>
      </p:sp>
      <p:sp>
        <p:nvSpPr>
          <p:cNvPr id="2057" name="Zástupný symbol pro obsah 4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4195763"/>
          </a:xfrm>
        </p:spPr>
        <p:txBody>
          <a:bodyPr/>
          <a:lstStyle/>
          <a:p>
            <a:pPr marL="596900" indent="-514350" eaLnBrk="1" hangingPunct="1">
              <a:buFont typeface="Wingdings 2" pitchFamily="18" charset="2"/>
              <a:buNone/>
            </a:pPr>
            <a:r>
              <a:rPr lang="cs-CZ" sz="2800" dirty="0" smtClean="0"/>
              <a:t>c)  x=3+2t</a:t>
            </a:r>
          </a:p>
          <a:p>
            <a:pPr marL="596900" indent="-514350" eaLnBrk="1" hangingPunct="1">
              <a:buFont typeface="Wingdings 2" pitchFamily="18" charset="2"/>
              <a:buNone/>
            </a:pPr>
            <a:r>
              <a:rPr lang="cs-CZ" sz="2800" u="sng" dirty="0" smtClean="0"/>
              <a:t>	y=1-t; </a:t>
            </a:r>
            <a:r>
              <a:rPr lang="cs-CZ" sz="2800" u="sng" dirty="0" err="1" smtClean="0"/>
              <a:t>t</a:t>
            </a:r>
            <a:r>
              <a:rPr lang="cs-CZ" sz="2800" u="sng" dirty="0" smtClean="0">
                <a:sym typeface="Symbol" pitchFamily="18" charset="2"/>
              </a:rPr>
              <a:t>R</a:t>
            </a:r>
            <a:endParaRPr lang="cs-CZ" sz="2800" u="sng" dirty="0" smtClean="0"/>
          </a:p>
          <a:p>
            <a:pPr marL="596900" indent="-514350" eaLnBrk="1" hangingPunct="1">
              <a:buFont typeface="Wingdings 2" pitchFamily="18" charset="2"/>
              <a:buNone/>
            </a:pPr>
            <a:endParaRPr lang="cs-CZ" dirty="0" smtClean="0"/>
          </a:p>
          <a:p>
            <a:pPr marL="596900" indent="-514350" eaLnBrk="1" hangingPunct="1">
              <a:buFont typeface="Wingdings 2" pitchFamily="18" charset="2"/>
              <a:buNone/>
            </a:pPr>
            <a:r>
              <a:rPr lang="cs-CZ" dirty="0" smtClean="0"/>
              <a:t>	</a:t>
            </a:r>
            <a:r>
              <a:rPr lang="cs-CZ" sz="2800" b="1" dirty="0" smtClean="0">
                <a:sym typeface="Symbol" pitchFamily="18" charset="2"/>
              </a:rPr>
              <a:t>u</a:t>
            </a:r>
            <a:r>
              <a:rPr lang="cs-CZ" sz="2800" dirty="0" smtClean="0">
                <a:sym typeface="Symbol" pitchFamily="18" charset="2"/>
              </a:rPr>
              <a:t>=2,-1</a:t>
            </a:r>
          </a:p>
          <a:p>
            <a:pPr marL="596900" indent="-514350" eaLnBrk="1" hangingPunct="1">
              <a:buFont typeface="Wingdings 2" pitchFamily="18" charset="2"/>
              <a:buNone/>
            </a:pPr>
            <a:r>
              <a:rPr lang="cs-CZ" dirty="0" smtClean="0"/>
              <a:t>	</a:t>
            </a:r>
          </a:p>
          <a:p>
            <a:pPr marL="596900" indent="-514350" eaLnBrk="1" hangingPunct="1">
              <a:buFont typeface="Wingdings 2" pitchFamily="18" charset="2"/>
              <a:buNone/>
            </a:pPr>
            <a:r>
              <a:rPr lang="cs-CZ" dirty="0" smtClean="0"/>
              <a:t>		</a:t>
            </a:r>
          </a:p>
          <a:p>
            <a:pPr marL="596900" indent="-514350" eaLnBrk="1" hangingPunct="1">
              <a:buFont typeface="Wingdings 2" pitchFamily="18" charset="2"/>
              <a:buNone/>
            </a:pPr>
            <a:r>
              <a:rPr lang="cs-CZ" sz="2800" u="sng" dirty="0" smtClean="0"/>
              <a:t>Závěr:</a:t>
            </a:r>
            <a:r>
              <a:rPr lang="cs-CZ" dirty="0" smtClean="0"/>
              <a:t>			</a:t>
            </a:r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4286250" y="2857500"/>
          <a:ext cx="1776413" cy="960438"/>
        </p:xfrm>
        <a:graphic>
          <a:graphicData uri="http://schemas.openxmlformats.org/presentationml/2006/ole">
            <p:oleObj spid="_x0000_s2051" name="Rovnice" r:id="rId3" imgW="799920" imgH="431640" progId="Equation.3">
              <p:embed/>
            </p:oleObj>
          </a:graphicData>
        </a:graphic>
      </p:graphicFrame>
      <p:sp>
        <p:nvSpPr>
          <p:cNvPr id="2058" name="Obdélník 7"/>
          <p:cNvSpPr>
            <a:spLocks noChangeArrowheads="1"/>
          </p:cNvSpPr>
          <p:nvPr/>
        </p:nvSpPr>
        <p:spPr bwMode="auto">
          <a:xfrm>
            <a:off x="4071938" y="1500188"/>
            <a:ext cx="1457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dirty="0">
                <a:latin typeface="Gill Sans MT"/>
              </a:rPr>
              <a:t>A=</a:t>
            </a:r>
            <a:r>
              <a:rPr lang="cs-CZ" sz="2800" dirty="0">
                <a:latin typeface="Gill Sans MT"/>
                <a:sym typeface="Symbol" pitchFamily="18" charset="2"/>
              </a:rPr>
              <a:t>3,1; </a:t>
            </a:r>
            <a:endParaRPr lang="cs-CZ" sz="2800" dirty="0">
              <a:latin typeface="Gill Sans MT"/>
            </a:endParaRPr>
          </a:p>
        </p:txBody>
      </p:sp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2000250" y="3714750"/>
          <a:ext cx="1770063" cy="857250"/>
        </p:xfrm>
        <a:graphic>
          <a:graphicData uri="http://schemas.openxmlformats.org/presentationml/2006/ole">
            <p:oleObj spid="_x0000_s2052" name="Rovnice" r:id="rId4" imgW="812520" imgH="393480" progId="Equation.3">
              <p:embed/>
            </p:oleObj>
          </a:graphicData>
        </a:graphic>
      </p:graphicFrame>
      <p:sp>
        <p:nvSpPr>
          <p:cNvPr id="10" name="Šipka doprava 9"/>
          <p:cNvSpPr/>
          <p:nvPr/>
        </p:nvSpPr>
        <p:spPr>
          <a:xfrm>
            <a:off x="3500438" y="3214688"/>
            <a:ext cx="500062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4672013" y="3643313"/>
          <a:ext cx="1917700" cy="928687"/>
        </p:xfrm>
        <a:graphic>
          <a:graphicData uri="http://schemas.openxmlformats.org/presentationml/2006/ole">
            <p:oleObj spid="_x0000_s2053" name="Rovnice" r:id="rId5" imgW="812520" imgH="393480" progId="Equation.3">
              <p:embed/>
            </p:oleObj>
          </a:graphicData>
        </a:graphic>
      </p:graphicFrame>
      <p:sp>
        <p:nvSpPr>
          <p:cNvPr id="12" name="Šipka doprava 11"/>
          <p:cNvSpPr/>
          <p:nvPr/>
        </p:nvSpPr>
        <p:spPr>
          <a:xfrm>
            <a:off x="6858000" y="4071938"/>
            <a:ext cx="500063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3929063" y="4071938"/>
            <a:ext cx="500062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7643813" y="3714750"/>
          <a:ext cx="830262" cy="857250"/>
        </p:xfrm>
        <a:graphic>
          <a:graphicData uri="http://schemas.openxmlformats.org/presentationml/2006/ole">
            <p:oleObj spid="_x0000_s2054" name="Rovnice" r:id="rId6" imgW="380880" imgH="393480" progId="Equation.3">
              <p:embed/>
            </p:oleObj>
          </a:graphicData>
        </a:graphic>
      </p:graphicFrame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3643306" y="4786322"/>
          <a:ext cx="1797050" cy="857250"/>
        </p:xfrm>
        <a:graphic>
          <a:graphicData uri="http://schemas.openxmlformats.org/presentationml/2006/ole">
            <p:oleObj spid="_x0000_s2055" name="Rovnice" r:id="rId7" imgW="82548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0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0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/>
      <p:bldP spid="10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2-zadání:</a:t>
            </a:r>
            <a:endParaRPr lang="cs-CZ" dirty="0"/>
          </a:p>
        </p:txBody>
      </p:sp>
      <p:sp>
        <p:nvSpPr>
          <p:cNvPr id="23554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mtClean="0"/>
              <a:t>Určete směrový úhel </a:t>
            </a:r>
            <a:r>
              <a:rPr lang="el-GR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přímek: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		y=x+3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		y=-2x+5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		y=0,5x-4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2-řešení:</a:t>
            </a:r>
            <a:endParaRPr lang="cs-CZ" dirty="0"/>
          </a:p>
        </p:txBody>
      </p:sp>
      <p:sp>
        <p:nvSpPr>
          <p:cNvPr id="32770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y=x+3	     k=tg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=1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 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=45°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y=-2x+5	     k=tg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=-2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=-63°26´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  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=116°34´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y=0,5x-4	     k=tg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=0,5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=26°33´</a:t>
            </a:r>
            <a:endParaRPr lang="cs-CZ" dirty="0" smtClean="0"/>
          </a:p>
        </p:txBody>
      </p:sp>
      <p:sp>
        <p:nvSpPr>
          <p:cNvPr id="6" name="Šipka doprava 5"/>
          <p:cNvSpPr/>
          <p:nvPr/>
        </p:nvSpPr>
        <p:spPr>
          <a:xfrm>
            <a:off x="3071813" y="2143125"/>
            <a:ext cx="428625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5643563" y="3357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3286125" y="5000625"/>
            <a:ext cx="428625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5572125" y="2143125"/>
            <a:ext cx="428625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3143250" y="3357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5857875" y="50720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27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27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3-zadání: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latin typeface="Times New Roman"/>
                <a:cs typeface="Times New Roman"/>
              </a:rPr>
              <a:t>Napište směrnicový tvar rovnice přímky, která prochází bodem </a:t>
            </a:r>
            <a:r>
              <a:rPr lang="cs-CZ" dirty="0" smtClean="0"/>
              <a:t>A=</a:t>
            </a:r>
            <a:r>
              <a:rPr lang="cs-CZ" dirty="0" smtClean="0">
                <a:sym typeface="Symbol" pitchFamily="18" charset="2"/>
              </a:rPr>
              <a:t>3,-2</a:t>
            </a:r>
            <a:r>
              <a:rPr lang="cs-CZ" dirty="0" smtClean="0">
                <a:latin typeface="Times New Roman"/>
                <a:cs typeface="Times New Roman"/>
              </a:rPr>
              <a:t> a dále je:   </a:t>
            </a:r>
          </a:p>
          <a:p>
            <a:pPr marL="596900" indent="-514350" eaLnBrk="1" hangingPunct="1">
              <a:buFont typeface="Wingdings 2" pitchFamily="18" charset="2"/>
              <a:buAutoNum type="alphaLcParenR"/>
              <a:defRPr/>
            </a:pPr>
            <a:endParaRPr lang="cs-CZ" dirty="0" smtClean="0">
              <a:latin typeface="Times New Roman"/>
              <a:cs typeface="Times New Roman"/>
            </a:endParaRPr>
          </a:p>
          <a:p>
            <a:pPr marL="596900" indent="-514350" eaLnBrk="1" hangingPunct="1">
              <a:buFont typeface="Wingdings 2" pitchFamily="18" charset="2"/>
              <a:buAutoNum type="alphaLcParenR"/>
              <a:defRPr/>
            </a:pPr>
            <a:r>
              <a:rPr lang="cs-CZ" dirty="0" smtClean="0">
                <a:latin typeface="Times New Roman"/>
                <a:cs typeface="Times New Roman"/>
              </a:rPr>
              <a:t>Rovnoběžná s přímkou 	3x+y-4=0</a:t>
            </a:r>
          </a:p>
          <a:p>
            <a:pPr marL="596900" indent="-514350" eaLnBrk="1" hangingPunct="1">
              <a:buFont typeface="Wingdings 2" pitchFamily="18" charset="2"/>
              <a:buAutoNum type="alphaLcParenR"/>
              <a:defRPr/>
            </a:pPr>
            <a:r>
              <a:rPr lang="cs-CZ" dirty="0" smtClean="0">
                <a:latin typeface="Times New Roman"/>
                <a:cs typeface="Times New Roman"/>
              </a:rPr>
              <a:t>Kolmá k přímce y=-2x+1</a:t>
            </a:r>
          </a:p>
          <a:p>
            <a:pPr marL="596900" indent="-514350" eaLnBrk="1" hangingPunct="1">
              <a:buFont typeface="Wingdings 2" pitchFamily="18" charset="2"/>
              <a:buAutoNum type="alphaLcParenR"/>
              <a:defRPr/>
            </a:pPr>
            <a:r>
              <a:rPr lang="cs-CZ" dirty="0" smtClean="0">
                <a:latin typeface="Times New Roman"/>
                <a:cs typeface="Times New Roman"/>
              </a:rPr>
              <a:t>Prochází počátkem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latin typeface="Times New Roman"/>
                <a:cs typeface="Times New Roman"/>
              </a:rPr>
              <a:t>		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latin typeface="Times New Roman"/>
                <a:cs typeface="Times New Roman"/>
              </a:rPr>
              <a:t>		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cs-CZ" dirty="0" smtClean="0">
              <a:latin typeface="Times New Roman"/>
              <a:cs typeface="Times New Roman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latin typeface="Times New Roman"/>
                <a:cs typeface="Times New Roman"/>
              </a:rPr>
              <a:t>	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3-řešení a):</a:t>
            </a:r>
            <a:endParaRPr lang="cs-CZ" dirty="0"/>
          </a:p>
        </p:txBody>
      </p:sp>
      <p:sp>
        <p:nvSpPr>
          <p:cNvPr id="26626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a: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3x+y+c=0	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3,-2a</a:t>
            </a:r>
            <a:r>
              <a:rPr lang="cs-CZ" dirty="0" smtClean="0">
                <a:sym typeface="Symbol" pitchFamily="18" charset="2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3.3-2+c=0	        c= -7	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3x+y-7=0		  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y= -3x+7</a:t>
            </a:r>
          </a:p>
          <a:p>
            <a:pPr eaLnBrk="1" hangingPunct="1">
              <a:buFont typeface="Wingdings 2" pitchFamily="18" charset="2"/>
              <a:buNone/>
            </a:pPr>
            <a:endParaRPr lang="cs-CZ" b="1" u="sng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nebo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	 y= -3x+4		k= -3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a: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y=-3x+q   </a:t>
            </a:r>
            <a:r>
              <a:rPr lang="cs-CZ" dirty="0" smtClean="0"/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3,-2a</a:t>
            </a:r>
            <a:r>
              <a:rPr lang="cs-CZ" dirty="0" smtClean="0">
                <a:sym typeface="Symbol" pitchFamily="18" charset="2"/>
              </a:rPr>
              <a:t>	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-2=-3.3+q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sym typeface="Symbol" pitchFamily="18" charset="2"/>
              </a:rPr>
              <a:t>		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q=7	</a:t>
            </a:r>
            <a:r>
              <a:rPr lang="cs-CZ" dirty="0" smtClean="0">
                <a:sym typeface="Symbol" pitchFamily="18" charset="2"/>
              </a:rPr>
              <a:t>	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y= -3x+7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3714750" y="2286000"/>
            <a:ext cx="428625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3714750" y="27860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5286375" y="3857625"/>
            <a:ext cx="428625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6215063" y="2214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sp>
        <p:nvSpPr>
          <p:cNvPr id="12" name="Šipka doprava 11"/>
          <p:cNvSpPr/>
          <p:nvPr/>
        </p:nvSpPr>
        <p:spPr>
          <a:xfrm>
            <a:off x="3857625" y="5000625"/>
            <a:ext cx="428625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6072188" y="4500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6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6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6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3-řešení b):</a:t>
            </a:r>
            <a:endParaRPr lang="cs-CZ" dirty="0"/>
          </a:p>
        </p:txBody>
      </p:sp>
      <p:sp>
        <p:nvSpPr>
          <p:cNvPr id="27650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y=-2x+1	 	k=-2		k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=0,5	</a:t>
            </a:r>
          </a:p>
          <a:p>
            <a:pPr eaLnBrk="1" hangingPunct="1">
              <a:buFont typeface="Wingdings 2" pitchFamily="18" charset="2"/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y=0,5x+q	</a:t>
            </a:r>
            <a:r>
              <a:rPr lang="cs-CZ" dirty="0" smtClean="0"/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3,-2b</a:t>
            </a:r>
            <a:r>
              <a:rPr lang="cs-CZ" dirty="0" smtClean="0">
                <a:sym typeface="Symbol" pitchFamily="18" charset="2"/>
              </a:rPr>
              <a:t>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cs typeface="Times New Roman" pitchFamily="18" charset="0"/>
                <a:sym typeface="Symbol" pitchFamily="18" charset="2"/>
              </a:rPr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-2=0,5.3+q	</a:t>
            </a:r>
            <a:r>
              <a:rPr lang="cs-CZ" dirty="0" smtClean="0">
                <a:cs typeface="Times New Roman" pitchFamily="18" charset="0"/>
                <a:sym typeface="Symbol" pitchFamily="18" charset="2"/>
              </a:rPr>
              <a:t>	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q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=-3,5</a:t>
            </a:r>
            <a:r>
              <a:rPr lang="cs-CZ" dirty="0" smtClean="0">
                <a:cs typeface="Times New Roman" pitchFamily="18" charset="0"/>
                <a:sym typeface="Symbol" pitchFamily="18" charset="2"/>
              </a:rPr>
              <a:t>	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>
              <a:cs typeface="Times New Roman" pitchFamily="18" charset="0"/>
              <a:sym typeface="Symbol" pitchFamily="18" charset="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závěr: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y=0,5x-3,5</a:t>
            </a:r>
          </a:p>
        </p:txBody>
      </p:sp>
      <p:sp>
        <p:nvSpPr>
          <p:cNvPr id="8" name="Šipka doprava 7"/>
          <p:cNvSpPr/>
          <p:nvPr/>
        </p:nvSpPr>
        <p:spPr>
          <a:xfrm>
            <a:off x="3429000" y="16430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4214813" y="3357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5429250" y="16430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sp>
        <p:nvSpPr>
          <p:cNvPr id="14" name="Šipka doprava 13"/>
          <p:cNvSpPr/>
          <p:nvPr/>
        </p:nvSpPr>
        <p:spPr>
          <a:xfrm>
            <a:off x="6572250" y="27860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3-řešení c):</a:t>
            </a:r>
            <a:endParaRPr lang="cs-CZ" dirty="0"/>
          </a:p>
        </p:txBody>
      </p:sp>
      <p:sp>
        <p:nvSpPr>
          <p:cNvPr id="18440" name="Zástupný symbol pro obsah 4"/>
          <p:cNvSpPr>
            <a:spLocks noGrp="1"/>
          </p:cNvSpPr>
          <p:nvPr>
            <p:ph idx="1"/>
          </p:nvPr>
        </p:nvSpPr>
        <p:spPr>
          <a:xfrm>
            <a:off x="1357290" y="1500174"/>
            <a:ext cx="7499350" cy="48006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/>
              <a:t>A=</a:t>
            </a:r>
            <a:r>
              <a:rPr lang="cs-CZ" dirty="0" smtClean="0">
                <a:sym typeface="Symbol" pitchFamily="18" charset="2"/>
              </a:rPr>
              <a:t>3,-2c  	B= 0,0c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	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závěr:</a:t>
            </a:r>
          </a:p>
        </p:txBody>
      </p:sp>
      <p:sp>
        <p:nvSpPr>
          <p:cNvPr id="11" name="Šipka doprava 10"/>
          <p:cNvSpPr/>
          <p:nvPr/>
        </p:nvSpPr>
        <p:spPr>
          <a:xfrm>
            <a:off x="6429375" y="2214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sp>
        <p:nvSpPr>
          <p:cNvPr id="13" name="Šipka doprava 12"/>
          <p:cNvSpPr/>
          <p:nvPr/>
        </p:nvSpPr>
        <p:spPr>
          <a:xfrm>
            <a:off x="4500563" y="50720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18435" name="Object 3"/>
          <p:cNvGraphicFramePr>
            <a:graphicFrameLocks noChangeAspect="1"/>
          </p:cNvGraphicFramePr>
          <p:nvPr/>
        </p:nvGraphicFramePr>
        <p:xfrm>
          <a:off x="1714500" y="2786063"/>
          <a:ext cx="2828925" cy="858837"/>
        </p:xfrm>
        <a:graphic>
          <a:graphicData uri="http://schemas.openxmlformats.org/presentationml/2006/ole">
            <p:oleObj spid="_x0000_s18435" name="Rovnice" r:id="rId3" imgW="1422360" imgH="431640" progId="Equation.3">
              <p:embed/>
            </p:oleObj>
          </a:graphicData>
        </a:graphic>
      </p:graphicFrame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1635125" y="3824288"/>
          <a:ext cx="3130550" cy="782637"/>
        </p:xfrm>
        <a:graphic>
          <a:graphicData uri="http://schemas.openxmlformats.org/presentationml/2006/ole">
            <p:oleObj spid="_x0000_s18436" name="Rovnice" r:id="rId4" imgW="1574640" imgH="393480" progId="Equation.3">
              <p:embed/>
            </p:oleObj>
          </a:graphicData>
        </a:graphic>
      </p:graphicFrame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2143125" y="4857750"/>
          <a:ext cx="2171700" cy="782638"/>
        </p:xfrm>
        <a:graphic>
          <a:graphicData uri="http://schemas.openxmlformats.org/presentationml/2006/ole">
            <p:oleObj spid="_x0000_s18437" name="Rovnice" r:id="rId5" imgW="1091880" imgH="393480" progId="Equation.3">
              <p:embed/>
            </p:oleObj>
          </a:graphicData>
        </a:graphic>
      </p:graphicFrame>
      <p:graphicFrame>
        <p:nvGraphicFramePr>
          <p:cNvPr id="18438" name="Object 6"/>
          <p:cNvGraphicFramePr>
            <a:graphicFrameLocks noChangeAspect="1"/>
          </p:cNvGraphicFramePr>
          <p:nvPr/>
        </p:nvGraphicFramePr>
        <p:xfrm>
          <a:off x="6702425" y="4786313"/>
          <a:ext cx="1187450" cy="782637"/>
        </p:xfrm>
        <a:graphic>
          <a:graphicData uri="http://schemas.openxmlformats.org/presentationml/2006/ole">
            <p:oleObj spid="_x0000_s18438" name="Rovnice" r:id="rId6" imgW="59688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4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4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4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4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4-zadání: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latin typeface="Times New Roman"/>
                <a:cs typeface="Times New Roman"/>
              </a:rPr>
              <a:t>Určete směrnici přímky p: y=</a:t>
            </a:r>
            <a:r>
              <a:rPr lang="cs-CZ" dirty="0" err="1" smtClean="0">
                <a:latin typeface="Times New Roman"/>
                <a:cs typeface="Times New Roman"/>
              </a:rPr>
              <a:t>kx</a:t>
            </a:r>
            <a:r>
              <a:rPr lang="cs-CZ" dirty="0" smtClean="0">
                <a:latin typeface="Times New Roman"/>
                <a:cs typeface="Times New Roman"/>
              </a:rPr>
              <a:t>+4, která prochází bodem:</a:t>
            </a:r>
          </a:p>
          <a:p>
            <a:pPr marL="596900" indent="-514350" eaLnBrk="1" hangingPunct="1">
              <a:buFont typeface="Wingdings 2" pitchFamily="18" charset="2"/>
              <a:buAutoNum type="alphaLcParenR"/>
              <a:defRPr/>
            </a:pPr>
            <a:endParaRPr lang="cs-CZ" dirty="0" smtClean="0"/>
          </a:p>
          <a:p>
            <a:pPr marL="596900" indent="-514350" eaLnBrk="1" hangingPunct="1">
              <a:buFont typeface="Wingdings 2" pitchFamily="18" charset="2"/>
              <a:buAutoNum type="alphaLcParenR"/>
              <a:defRPr/>
            </a:pPr>
            <a:r>
              <a:rPr lang="cs-CZ" dirty="0" smtClean="0"/>
              <a:t>A=</a:t>
            </a:r>
            <a:r>
              <a:rPr lang="cs-CZ" dirty="0" smtClean="0">
                <a:sym typeface="Symbol" pitchFamily="18" charset="2"/>
              </a:rPr>
              <a:t>3,-4</a:t>
            </a:r>
            <a:endParaRPr lang="cs-CZ" dirty="0" smtClean="0">
              <a:latin typeface="Times New Roman"/>
              <a:cs typeface="Times New Roman"/>
            </a:endParaRPr>
          </a:p>
          <a:p>
            <a:pPr marL="596900" indent="-514350" eaLnBrk="1" hangingPunct="1">
              <a:buFont typeface="Wingdings 2" pitchFamily="18" charset="2"/>
              <a:buAutoNum type="alphaLcParenR"/>
              <a:defRPr/>
            </a:pPr>
            <a:r>
              <a:rPr lang="cs-CZ" dirty="0" smtClean="0"/>
              <a:t>B=</a:t>
            </a:r>
            <a:r>
              <a:rPr lang="cs-CZ" dirty="0" smtClean="0">
                <a:sym typeface="Symbol" pitchFamily="18" charset="2"/>
              </a:rPr>
              <a:t>-3,0</a:t>
            </a:r>
            <a:r>
              <a:rPr lang="cs-CZ" dirty="0" smtClean="0">
                <a:latin typeface="Times New Roman"/>
                <a:cs typeface="Times New Roman"/>
              </a:rPr>
              <a:t> </a:t>
            </a:r>
          </a:p>
          <a:p>
            <a:pPr marL="596900" indent="-514350" eaLnBrk="1" hangingPunct="1">
              <a:buFont typeface="Wingdings 2" pitchFamily="18" charset="2"/>
              <a:buAutoNum type="alphaLcParenR"/>
              <a:defRPr/>
            </a:pPr>
            <a:r>
              <a:rPr lang="cs-CZ" dirty="0" smtClean="0"/>
              <a:t>C=</a:t>
            </a:r>
            <a:r>
              <a:rPr lang="cs-CZ" dirty="0" smtClean="0">
                <a:sym typeface="Symbol" pitchFamily="18" charset="2"/>
              </a:rPr>
              <a:t>4,-5</a:t>
            </a:r>
            <a:r>
              <a:rPr lang="cs-CZ" dirty="0" smtClean="0">
                <a:latin typeface="Times New Roman"/>
                <a:cs typeface="Times New Roman"/>
              </a:rPr>
              <a:t> 		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latin typeface="Times New Roman"/>
                <a:cs typeface="Times New Roman"/>
              </a:rPr>
              <a:t>		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cs-CZ" dirty="0" smtClean="0">
              <a:latin typeface="Times New Roman"/>
              <a:cs typeface="Times New Roman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cs-CZ" dirty="0" smtClean="0">
                <a:latin typeface="Times New Roman"/>
                <a:cs typeface="Times New Roman"/>
              </a:rPr>
              <a:t>	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Příklad 4-řešení:</a:t>
            </a:r>
            <a:endParaRPr lang="cs-CZ" dirty="0"/>
          </a:p>
        </p:txBody>
      </p:sp>
      <p:sp>
        <p:nvSpPr>
          <p:cNvPr id="24582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p: y=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kx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+4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3,-4	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-4=k.3+4      3k=-8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-3,0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=k.(-3)+4	 -3k=-4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4,8	 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8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=k.4+4	      4k=4	</a:t>
            </a:r>
            <a:r>
              <a:rPr lang="cs-CZ" dirty="0" smtClean="0">
                <a:sym typeface="Symbol" pitchFamily="18" charset="2"/>
              </a:rPr>
              <a:t>      </a:t>
            </a: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/>
              <a:t>	 	    		</a:t>
            </a:r>
          </a:p>
        </p:txBody>
      </p:sp>
      <p:sp>
        <p:nvSpPr>
          <p:cNvPr id="6" name="Šipka doprava 5"/>
          <p:cNvSpPr/>
          <p:nvPr/>
        </p:nvSpPr>
        <p:spPr>
          <a:xfrm>
            <a:off x="5286375" y="2214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sp>
        <p:nvSpPr>
          <p:cNvPr id="7" name="Šipka doprava 6"/>
          <p:cNvSpPr/>
          <p:nvPr/>
        </p:nvSpPr>
        <p:spPr>
          <a:xfrm>
            <a:off x="6929438" y="2214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sp>
        <p:nvSpPr>
          <p:cNvPr id="8" name="Šipka doprava 7"/>
          <p:cNvSpPr/>
          <p:nvPr/>
        </p:nvSpPr>
        <p:spPr>
          <a:xfrm>
            <a:off x="3143250" y="2214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7572375" y="1857375"/>
          <a:ext cx="1138238" cy="928688"/>
        </p:xfrm>
        <a:graphic>
          <a:graphicData uri="http://schemas.openxmlformats.org/presentationml/2006/ole">
            <p:oleObj spid="_x0000_s24578" name="Rovnice" r:id="rId3" imgW="482400" imgH="393480" progId="Equation.3">
              <p:embed/>
            </p:oleObj>
          </a:graphicData>
        </a:graphic>
      </p:graphicFrame>
      <p:sp>
        <p:nvSpPr>
          <p:cNvPr id="10" name="Šipka doprava 9"/>
          <p:cNvSpPr/>
          <p:nvPr/>
        </p:nvSpPr>
        <p:spPr>
          <a:xfrm>
            <a:off x="3071813" y="3357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sp>
        <p:nvSpPr>
          <p:cNvPr id="11" name="Šipka doprava 10"/>
          <p:cNvSpPr/>
          <p:nvPr/>
        </p:nvSpPr>
        <p:spPr>
          <a:xfrm>
            <a:off x="5572125" y="3357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sp>
        <p:nvSpPr>
          <p:cNvPr id="12" name="Šipka doprava 11"/>
          <p:cNvSpPr/>
          <p:nvPr/>
        </p:nvSpPr>
        <p:spPr>
          <a:xfrm>
            <a:off x="7429500" y="3357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sp>
        <p:nvSpPr>
          <p:cNvPr id="13" name="Šipka doprava 12"/>
          <p:cNvSpPr/>
          <p:nvPr/>
        </p:nvSpPr>
        <p:spPr>
          <a:xfrm>
            <a:off x="3143250" y="4429125"/>
            <a:ext cx="428625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sp>
        <p:nvSpPr>
          <p:cNvPr id="14" name="Šipka doprava 13"/>
          <p:cNvSpPr/>
          <p:nvPr/>
        </p:nvSpPr>
        <p:spPr>
          <a:xfrm>
            <a:off x="5214938" y="4500563"/>
            <a:ext cx="42862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sp>
        <p:nvSpPr>
          <p:cNvPr id="16" name="Šipka doprava 15"/>
          <p:cNvSpPr/>
          <p:nvPr/>
        </p:nvSpPr>
        <p:spPr>
          <a:xfrm>
            <a:off x="7000875" y="4429125"/>
            <a:ext cx="428625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 </a:t>
            </a:r>
          </a:p>
        </p:txBody>
      </p:sp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8072438" y="2928938"/>
          <a:ext cx="898525" cy="928687"/>
        </p:xfrm>
        <a:graphic>
          <a:graphicData uri="http://schemas.openxmlformats.org/presentationml/2006/ole">
            <p:oleObj spid="_x0000_s24579" name="Rovnice" r:id="rId4" imgW="380880" imgH="393480" progId="Equation.3">
              <p:embed/>
            </p:oleObj>
          </a:graphicData>
        </a:graphic>
      </p:graphicFrame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7845425" y="4254500"/>
          <a:ext cx="779463" cy="419100"/>
        </p:xfrm>
        <a:graphic>
          <a:graphicData uri="http://schemas.openxmlformats.org/presentationml/2006/ole">
            <p:oleObj spid="_x0000_s24580" name="Rovnice" r:id="rId5" imgW="33012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9939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sz="2200" smtClean="0"/>
              <a:t>Vlastní archiv autora</a:t>
            </a:r>
          </a:p>
          <a:p>
            <a:pPr eaLnBrk="1" hangingPunct="1">
              <a:buFont typeface="Wingdings 2" pitchFamily="18" charset="2"/>
              <a:buNone/>
            </a:pPr>
            <a:endParaRPr lang="cs-CZ" sz="2200" smtClean="0"/>
          </a:p>
          <a:p>
            <a:pPr eaLnBrk="1" hangingPunct="1"/>
            <a:r>
              <a:rPr lang="cs-CZ" sz="2200" smtClean="0"/>
              <a:t>CALDA, Emil. </a:t>
            </a:r>
            <a:r>
              <a:rPr lang="cs-CZ" sz="2200" i="1" smtClean="0"/>
              <a:t>Matematika pro netechnické obory SOŠ a SOU</a:t>
            </a:r>
            <a:r>
              <a:rPr lang="cs-CZ" sz="2200" smtClean="0"/>
              <a:t>. 1. vyd. Praha: Prometheus, 1999, 208 s. Učebnice pro střední školy (Prometheus). ISBN 80-719-6139-6. </a:t>
            </a:r>
          </a:p>
          <a:p>
            <a:pPr eaLnBrk="1" hangingPunct="1">
              <a:buFont typeface="Wingdings 2" pitchFamily="18" charset="2"/>
              <a:buNone/>
            </a:pPr>
            <a:endParaRPr lang="cs-CZ" sz="2200" smtClean="0"/>
          </a:p>
          <a:p>
            <a:pPr eaLnBrk="1" hangingPunct="1"/>
            <a:r>
              <a:rPr lang="cs-CZ" sz="2200" smtClean="0"/>
              <a:t>JIRÁSEK, František. </a:t>
            </a:r>
            <a:r>
              <a:rPr lang="cs-CZ" sz="2200" i="1" smtClean="0"/>
              <a:t>Sbírka úloh z matematiky: pro SOŠ a studijní obory SOU</a:t>
            </a:r>
            <a:r>
              <a:rPr lang="cs-CZ" sz="2200" smtClean="0"/>
              <a:t>. 1. vyd. Praha: Státní pedagogické nakladatelství, 1989, 479 s. Učebnice pro střední školy (Státní pedagogické nakladatelství). ISBN 80-042-1341-3.</a:t>
            </a:r>
            <a:r>
              <a:rPr lang="cs-CZ" sz="24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57290" y="4572008"/>
            <a:ext cx="7498080" cy="1143000"/>
          </a:xfrm>
        </p:spPr>
        <p:txBody>
          <a:bodyPr/>
          <a:lstStyle/>
          <a:p>
            <a:r>
              <a:rPr lang="cs-CZ" dirty="0" smtClean="0"/>
              <a:t>		Děkuji za pozornost.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687</TotalTime>
  <Words>330</Words>
  <Application>Microsoft Office PowerPoint</Application>
  <PresentationFormat>Předvádění na obrazovce (4:3)</PresentationFormat>
  <Paragraphs>141</Paragraphs>
  <Slides>16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Slunovrat</vt:lpstr>
      <vt:lpstr>Rovnice</vt:lpstr>
      <vt:lpstr>Snímek 1</vt:lpstr>
      <vt:lpstr>Snímek 2</vt:lpstr>
      <vt:lpstr>Analytická geometrie</vt:lpstr>
      <vt:lpstr>Příklad 1-zadání:</vt:lpstr>
      <vt:lpstr>Příklad 1-řešení:</vt:lpstr>
      <vt:lpstr>Příklad 1-řešení:</vt:lpstr>
      <vt:lpstr>Příklad 2-zadání:</vt:lpstr>
      <vt:lpstr>Příklad 2-řešení:</vt:lpstr>
      <vt:lpstr>Příklad 3-zadání:</vt:lpstr>
      <vt:lpstr>Příklad 3-řešení a):</vt:lpstr>
      <vt:lpstr>Příklad 3-řešení b):</vt:lpstr>
      <vt:lpstr>Příklad 3-řešení c):</vt:lpstr>
      <vt:lpstr>Příklad 4-zadání:</vt:lpstr>
      <vt:lpstr>Příklad 4-řešení:</vt:lpstr>
      <vt:lpstr>Použitá literatura:</vt:lpstr>
      <vt:lpstr>  Děkuji za pozornost.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Parametrická rovnice přímky</dc:title>
  <dc:creator>Mamca</dc:creator>
  <cp:lastModifiedBy>Mamca</cp:lastModifiedBy>
  <cp:revision>86</cp:revision>
  <dcterms:created xsi:type="dcterms:W3CDTF">2012-11-26T18:55:09Z</dcterms:created>
  <dcterms:modified xsi:type="dcterms:W3CDTF">2013-04-22T05:07:33Z</dcterms:modified>
</cp:coreProperties>
</file>