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59" r:id="rId6"/>
    <p:sldId id="258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85" autoAdjust="0"/>
    <p:restoredTop sz="94660"/>
  </p:normalViewPr>
  <p:slideViewPr>
    <p:cSldViewPr>
      <p:cViewPr varScale="1">
        <p:scale>
          <a:sx n="103" d="100"/>
          <a:sy n="103" d="100"/>
        </p:scale>
        <p:origin x="-32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1133811E-6EED-4167-8A20-C52A086FDD35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7F0FDAA2-8E42-4F0F-A656-B06110D19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60AF9F2-2A7B-4D7B-BBA4-63719D5BA03A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C7414E-47DB-4D34-99A7-C537D4FD7DB9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86273A-C5FF-4F87-B180-5BBD076D5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490F-D111-4B4D-9907-1A1519E70FE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D1198-48D2-498A-BB6D-593E47ACA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86B401D-9951-4467-B189-8521BC209037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039F80-8911-437B-BB49-C8B252A0D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33F13-0D42-4770-834D-45D494278A1D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21A36-DC63-4D65-9770-8343C9EE5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003701D-F6E5-4DC1-A3FB-9E5510F05D6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B693B4-8224-46C4-8F52-558E6E0EC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E9213-BC8D-447D-A198-408C8191A64E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5ED65-56C3-47E2-806B-6ED61DC21E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766365-5206-4B8A-9CA6-6F282E83E6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091885-C7DC-4A50-875C-1B2FBA5B2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59FB24B-5098-4B14-A3DC-9CB140BE0572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5E6436D-D5EC-4D52-A90F-A81F6BB16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E52ACF-6399-4310-AA4E-C2942944EF5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4C2F63-0CA9-4B02-94B6-C1FBA7C28A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6568D-B76E-4289-811B-1F5614493DF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CFAC8-A0C3-40D0-BA8B-91364859B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2CC26-8645-4687-A815-CBEB1B1668D2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DCB83-AFF5-412F-8E78-06E796839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FF588-1D1F-4C89-B1F6-E1C3D17AEA1E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28946E-E79D-4C1E-BAD3-1FE404622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151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8A1E685-3473-44B1-9994-8FE86D56C45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1BF3910D-4CB4-4B90-8863-A3B4C211F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4381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defRPr/>
                      </a:pPr>
                      <a:r>
                        <a:rPr lang="cs-CZ" sz="1800" dirty="0" smtClean="0"/>
                        <a:t>DUM 16 - Vzdálenost bodu od přímky- výklad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.Alena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</a:t>
                      </a:r>
                      <a:r>
                        <a:rPr lang="cs-CZ" baseline="0" dirty="0" smtClean="0"/>
                        <a:t>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vysvětluje pojem vzdálenost bodu od přímky</a:t>
            </a:r>
            <a:endParaRPr lang="cs-CZ" sz="2800" dirty="0" smtClean="0"/>
          </a:p>
          <a:p>
            <a:pPr marL="0" indent="0" eaLnBrk="1" hangingPunct="1">
              <a:defRPr/>
            </a:pPr>
            <a:r>
              <a:rPr lang="cs-CZ" sz="2800" dirty="0" smtClean="0"/>
              <a:t>obsahuje návod, jak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vzdálenost bodu od přímky vypočítat</a:t>
            </a:r>
            <a:endParaRPr lang="cs-CZ" sz="28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Metodické pokyny:</a:t>
            </a:r>
          </a:p>
          <a:p>
            <a:pPr eaLnBrk="1" hangingPunct="1">
              <a:defRPr/>
            </a:pPr>
            <a:r>
              <a:rPr lang="cs-CZ" sz="2800" dirty="0" smtClean="0"/>
              <a:t>Výukový materiál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Vzdálenost bodu od </a:t>
            </a:r>
            <a:r>
              <a:rPr lang="cs-CZ" sz="3200" dirty="0" smtClean="0"/>
              <a:t>přímky - </a:t>
            </a:r>
            <a:r>
              <a:rPr lang="cs-CZ" sz="3200" dirty="0" smtClean="0"/>
              <a:t>výklad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25114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3200" dirty="0" smtClean="0"/>
              <a:t>Vzdálenost bodu M od přímky p je vzdálenost bodů M a P,  kde bod P je pata kolmice vedené bodem M k přímce p.</a:t>
            </a:r>
            <a:endParaRPr lang="cs-CZ" sz="3200" dirty="0"/>
          </a:p>
        </p:txBody>
      </p:sp>
      <p:pic>
        <p:nvPicPr>
          <p:cNvPr id="18434" name="Zástupný symbol pro obsah 11" descr="v(M,p).docx-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43188" y="3071813"/>
            <a:ext cx="5072062" cy="31702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2255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4900" dirty="0" smtClean="0"/>
              <a:t>Postup, kterým určíme v(M,p)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None/>
              <a:defRPr/>
            </a:pPr>
            <a:endParaRPr lang="cs-CZ" dirty="0" smtClean="0"/>
          </a:p>
          <a:p>
            <a:pPr marL="596900" indent="-514350" eaLnBrk="1" hangingPunct="1">
              <a:buFont typeface="+mj-lt"/>
              <a:buAutoNum type="arabicParenR"/>
              <a:defRPr/>
            </a:pPr>
            <a:r>
              <a:rPr lang="cs-CZ" dirty="0" smtClean="0"/>
              <a:t>Určíme rovnici přímky q, která prochází bodem M a je kolmá </a:t>
            </a:r>
            <a:r>
              <a:rPr lang="cs-CZ" dirty="0" smtClean="0"/>
              <a:t>                   k </a:t>
            </a:r>
            <a:r>
              <a:rPr lang="cs-CZ" dirty="0" smtClean="0"/>
              <a:t>přímce p</a:t>
            </a:r>
          </a:p>
          <a:p>
            <a:pPr marL="596900" indent="-514350" eaLnBrk="1" hangingPunct="1">
              <a:buFont typeface="+mj-lt"/>
              <a:buAutoNum type="arabicParenR"/>
              <a:defRPr/>
            </a:pPr>
            <a:r>
              <a:rPr lang="cs-CZ" dirty="0" smtClean="0"/>
              <a:t>Najdeme společný průsečík P přímek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	p a q  (řešíme soustavy rovnic)</a:t>
            </a:r>
          </a:p>
          <a:p>
            <a:pPr marL="596900" indent="-514350" eaLnBrk="1" hangingPunct="1">
              <a:buFont typeface="+mj-lt"/>
              <a:buAutoNum type="arabicParenR"/>
              <a:defRPr/>
            </a:pPr>
            <a:r>
              <a:rPr lang="cs-CZ" dirty="0" smtClean="0"/>
              <a:t>Určíme vzdálenost bodů P a M </a:t>
            </a:r>
            <a:r>
              <a:rPr lang="cs-CZ" dirty="0" smtClean="0"/>
              <a:t>                  (</a:t>
            </a:r>
            <a:r>
              <a:rPr lang="cs-CZ" dirty="0" smtClean="0"/>
              <a:t>tj</a:t>
            </a:r>
            <a:r>
              <a:rPr lang="cs-CZ" dirty="0" smtClean="0"/>
              <a:t>. délku </a:t>
            </a:r>
            <a:r>
              <a:rPr lang="cs-CZ" dirty="0" smtClean="0"/>
              <a:t>úsečky MP, resp. velikost vektoru MP)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93992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3600" dirty="0" smtClean="0"/>
              <a:t>Zobecněním tohoto postupu lze odvodit vzorec pro výpočet vzdálenosti bodu M od přímky p:</a:t>
            </a:r>
            <a:endParaRPr lang="cs-CZ" sz="3600" dirty="0"/>
          </a:p>
        </p:txBody>
      </p:sp>
      <p:sp>
        <p:nvSpPr>
          <p:cNvPr id="1028" name="Zástupný symbol pro obsah 2"/>
          <p:cNvSpPr>
            <a:spLocks noGrp="1"/>
          </p:cNvSpPr>
          <p:nvPr>
            <p:ph idx="1"/>
          </p:nvPr>
        </p:nvSpPr>
        <p:spPr>
          <a:xfrm>
            <a:off x="1435100" y="2286000"/>
            <a:ext cx="7499350" cy="39624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800" b="1" u="sng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b="1" u="sng" dirty="0" smtClean="0"/>
              <a:t>Poznámka: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Pro užití tohoto vzorce musí být přímka p zadaná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400" dirty="0" smtClean="0"/>
              <a:t>obecnou rovnicí (pokud není, tak si ji na ni převedeme).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928813" y="2786063"/>
          <a:ext cx="5613400" cy="1285875"/>
        </p:xfrm>
        <a:graphic>
          <a:graphicData uri="http://schemas.openxmlformats.org/presentationml/2006/ole">
            <p:oleObj spid="_x0000_s1026" name="Rovnice" r:id="rId3" imgW="227304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857760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920</TotalTime>
  <Words>272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Rovnice</vt:lpstr>
      <vt:lpstr>Snímek 1</vt:lpstr>
      <vt:lpstr>Snímek 2</vt:lpstr>
      <vt:lpstr>Analytická geometrie</vt:lpstr>
      <vt:lpstr>Vzdálenost bodu M od přímky p je vzdálenost bodů M a P,  kde bod P je pata kolmice vedené bodem M k přímce p.</vt:lpstr>
      <vt:lpstr> Postup, kterým určíme v(M,p): </vt:lpstr>
      <vt:lpstr>Zobecněním tohoto postupu lze odvodit vzorec pro výpočet vzdálenosti bodu M od přímky p: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104</cp:revision>
  <dcterms:created xsi:type="dcterms:W3CDTF">2012-11-26T18:55:09Z</dcterms:created>
  <dcterms:modified xsi:type="dcterms:W3CDTF">2013-06-20T11:36:41Z</dcterms:modified>
</cp:coreProperties>
</file>