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6"/>
  </p:notesMasterIdLst>
  <p:sldIdLst>
    <p:sldId id="266" r:id="rId2"/>
    <p:sldId id="265" r:id="rId3"/>
    <p:sldId id="256" r:id="rId4"/>
    <p:sldId id="257" r:id="rId5"/>
    <p:sldId id="258" r:id="rId6"/>
    <p:sldId id="259" r:id="rId7"/>
    <p:sldId id="261" r:id="rId8"/>
    <p:sldId id="260" r:id="rId9"/>
    <p:sldId id="264" r:id="rId10"/>
    <p:sldId id="263" r:id="rId11"/>
    <p:sldId id="262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585" autoAdjust="0"/>
    <p:restoredTop sz="94660"/>
  </p:normalViewPr>
  <p:slideViewPr>
    <p:cSldViewPr>
      <p:cViewPr varScale="1">
        <p:scale>
          <a:sx n="62" d="100"/>
          <a:sy n="62" d="100"/>
        </p:scale>
        <p:origin x="-61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drawings/_rels/vmlDrawing5.v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image" Target="../media/image7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3261C987-AC3E-49EB-8ADB-E794FC196529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/>
            </a:lvl1pPr>
          </a:lstStyle>
          <a:p>
            <a:pPr>
              <a:defRPr/>
            </a:pPr>
            <a:fld id="{EB22B784-E4A0-4F0E-A5EE-4239BD4148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889DD611-05CC-4161-8F8D-55F0D4BC1F52}" type="slidenum">
              <a:rPr lang="cs-CZ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Elipsa 8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FDB5F5C-EABE-4187-B1E0-09ECFF9C0612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F78D5F7-CBCC-4DB4-B891-8F311BF01E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88E458-02DE-4B55-B3E1-30177B7DFAEA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ED2EF6-BD7B-4B46-8315-649E9503A2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Elipsa 8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119BC85-5C62-4D3C-985A-AECF3259CD5F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19ECC34-340F-4CF0-B28C-CE6553032B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3F9F2E-C785-4053-8602-A00974CC8388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A52D85-EEAB-48D2-92E8-9A7F47D748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625C75F-77F9-43BA-9B99-2FE02B2D1AA1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CF4F5EF-13F5-4091-9FB8-90949A26F4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91DA0A-F99C-4D10-A783-57D33D7446BC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E5E8AD-7412-4900-9C5F-575BDBDDEF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5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80C1065-1E07-41AA-A680-C02ABF6FDAF1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CA47746-0D8F-49F7-90B8-83612262D0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40ADE19-1A7B-4957-9AFF-0369B21AF9A3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571E8A5-D141-480A-A204-82757088AB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fontAlgn="auto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2E7FD4B-0824-4B58-8512-40D1114323E9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5E43AD2-CC58-4297-A853-75A31C9B85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5E37B4-33A1-4BFF-9C81-41F3473B5AD1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5D1FF9-0F07-4B3E-BA7D-4D6A38840E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A0A135-979F-47FA-9E06-9D134F10FEEE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376F58-8417-4264-BA4E-4182A00A50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3581400" y="6305550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414AF6-2F1A-46D7-A8CB-E62C3D967440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5715000" y="6305550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8613775" y="6305550"/>
            <a:ext cx="4572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880CC6-87F5-4252-9214-4294631DF6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0489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8A58D802-3E22-4C4A-8813-D11A9E7AA31B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fld id="{E366A036-F669-49C0-9A4E-55CD6614C8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03" r:id="rId2"/>
    <p:sldLayoutId id="2147483710" r:id="rId3"/>
    <p:sldLayoutId id="2147483704" r:id="rId4"/>
    <p:sldLayoutId id="2147483711" r:id="rId5"/>
    <p:sldLayoutId id="2147483705" r:id="rId6"/>
    <p:sldLayoutId id="2147483712" r:id="rId7"/>
    <p:sldLayoutId id="2147483713" r:id="rId8"/>
    <p:sldLayoutId id="2147483714" r:id="rId9"/>
    <p:sldLayoutId id="2147483706" r:id="rId10"/>
    <p:sldLayoutId id="2147483707" r:id="rId11"/>
    <p:sldLayoutId id="2147483708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9pPr>
      <a:extLst/>
    </p:titleStyle>
    <p:bodyStyle>
      <a:lvl1pPr marL="365125" indent="-282575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eaLnBrk="0" fontAlgn="base" hangingPunct="0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eaLnBrk="0" fontAlgn="base" hangingPunct="0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eaLnBrk="0" fontAlgn="base" hangingPunct="0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4" Type="http://schemas.openxmlformats.org/officeDocument/2006/relationships/oleObject" Target="../embeddings/oleObject6.bin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36525"/>
            <a:ext cx="9144000" cy="1966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088" y="6356350"/>
            <a:ext cx="7632700" cy="365125"/>
          </a:xfrm>
        </p:spPr>
        <p:txBody>
          <a:bodyPr/>
          <a:lstStyle/>
          <a:p>
            <a:pPr>
              <a:defRPr/>
            </a:pPr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008063" y="2924175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fontAlgn="auto">
                        <a:spcAft>
                          <a:spcPts val="0"/>
                        </a:spcAft>
                        <a:defRPr/>
                      </a:pPr>
                      <a:r>
                        <a:rPr lang="cs-CZ" sz="1800" dirty="0" smtClean="0"/>
                        <a:t>DUM 17 - Vzdálenost bodu od přímky- příklady</a:t>
                      </a:r>
                      <a:endParaRPr lang="cs-CZ" sz="18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dirty="0" err="1" smtClean="0"/>
                        <a:t>PaedDr</a:t>
                      </a:r>
                      <a:r>
                        <a:rPr lang="cs-CZ" sz="1800" baseline="0" dirty="0" smtClean="0"/>
                        <a:t> </a:t>
                      </a:r>
                      <a:r>
                        <a:rPr lang="cs-CZ" sz="1800" dirty="0" smtClean="0"/>
                        <a:t>.Alena Chalupová 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Analytická geometrie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2.-nástavbové</a:t>
                      </a:r>
                      <a:r>
                        <a:rPr lang="cs-CZ" baseline="0" dirty="0" smtClean="0"/>
                        <a:t> studium, 4.-HŠ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Listopad </a:t>
                      </a:r>
                      <a:r>
                        <a:rPr lang="cs-CZ" baseline="0" dirty="0" smtClean="0"/>
                        <a:t>2012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404813"/>
            <a:ext cx="8229600" cy="6192837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  <a:defRPr/>
            </a:pPr>
            <a:r>
              <a:rPr lang="cs-CZ" dirty="0" smtClean="0"/>
              <a:t>Anotace: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dirty="0" smtClean="0">
                <a:solidFill>
                  <a:srgbClr val="000000"/>
                </a:solidFill>
                <a:cs typeface="Arial" charset="0"/>
              </a:rPr>
              <a:t>Prezentace</a:t>
            </a:r>
          </a:p>
          <a:p>
            <a:pPr marL="0" indent="0" eaLnBrk="1" hangingPunct="1">
              <a:defRPr/>
            </a:pPr>
            <a:r>
              <a:rPr lang="cs-CZ" dirty="0" smtClean="0"/>
              <a:t>obsahuje ukázkově řešené příklady k procvičení daného učiva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dirty="0" smtClean="0"/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dirty="0" smtClean="0"/>
              <a:t>Metodické pokyny:</a:t>
            </a:r>
          </a:p>
          <a:p>
            <a:pPr eaLnBrk="1" hangingPunct="1">
              <a:defRPr/>
            </a:pPr>
            <a:r>
              <a:rPr lang="cs-CZ" dirty="0" smtClean="0"/>
              <a:t>materiál je vhodný k procvičování probraného učiva a k opakování </a:t>
            </a:r>
          </a:p>
          <a:p>
            <a:pPr eaLnBrk="1" hangingPunct="1">
              <a:buFont typeface="Wingdings 2" pitchFamily="18" charset="2"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1925" y="360363"/>
            <a:ext cx="7407275" cy="147161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Analytická geometrie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1925" y="1849438"/>
            <a:ext cx="7407275" cy="17526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 smtClean="0"/>
              <a:t>Vzdálenost bodu od </a:t>
            </a:r>
            <a:r>
              <a:rPr lang="cs-CZ" sz="3200" smtClean="0"/>
              <a:t>přímky- příklady</a:t>
            </a:r>
            <a:r>
              <a:rPr lang="cs-CZ" sz="3200" dirty="0" smtClean="0"/>
              <a:t>							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Příklad 1- zadání:</a:t>
            </a:r>
            <a:endParaRPr lang="cs-CZ" dirty="0"/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Určete vzdálenost bodu </a:t>
            </a:r>
            <a:r>
              <a:rPr lang="cs-CZ" sz="3600" smtClean="0"/>
              <a:t>M</a:t>
            </a:r>
            <a:r>
              <a:rPr lang="cs-CZ" smtClean="0"/>
              <a:t> =</a:t>
            </a:r>
            <a:r>
              <a:rPr lang="cs-CZ" smtClean="0">
                <a:sym typeface="Symbol" pitchFamily="18" charset="2"/>
              </a:rPr>
              <a:t>4, -6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sym typeface="Symbol" pitchFamily="18" charset="2"/>
              </a:rPr>
              <a:t>od přímky p: 2x-3y+1=0</a:t>
            </a: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Příklad 1- řešení:</a:t>
            </a:r>
            <a:endParaRPr lang="cs-CZ" dirty="0"/>
          </a:p>
        </p:txBody>
      </p:sp>
      <p:sp>
        <p:nvSpPr>
          <p:cNvPr id="103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Přímka je zadaná obecnou rovnicí       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dirty="0" smtClean="0"/>
              <a:t>stačí dosadit do vzorce a řešit:</a:t>
            </a:r>
          </a:p>
          <a:p>
            <a:pPr eaLnBrk="1" hangingPunct="1">
              <a:buFont typeface="Wingdings 2" pitchFamily="18" charset="2"/>
              <a:buNone/>
            </a:pPr>
            <a:endParaRPr lang="cs-CZ" dirty="0" smtClean="0"/>
          </a:p>
        </p:txBody>
      </p:sp>
      <p:sp>
        <p:nvSpPr>
          <p:cNvPr id="4" name="Šipka doprava 3"/>
          <p:cNvSpPr/>
          <p:nvPr/>
        </p:nvSpPr>
        <p:spPr>
          <a:xfrm>
            <a:off x="7596188" y="1700213"/>
            <a:ext cx="504825" cy="2159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1030" name="Object 6"/>
          <p:cNvGraphicFramePr>
            <a:graphicFrameLocks noChangeAspect="1"/>
          </p:cNvGraphicFramePr>
          <p:nvPr/>
        </p:nvGraphicFramePr>
        <p:xfrm>
          <a:off x="1701800" y="3214688"/>
          <a:ext cx="6548438" cy="973137"/>
        </p:xfrm>
        <a:graphic>
          <a:graphicData uri="http://schemas.openxmlformats.org/presentationml/2006/ole">
            <p:oleObj spid="_x0000_s1030" name="Rovnice" r:id="rId3" imgW="3416040" imgH="50796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0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0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0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Příklad 2-zadání:</a:t>
            </a:r>
            <a:endParaRPr lang="cs-CZ" dirty="0"/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Určete vzdálenost bodu </a:t>
            </a:r>
            <a:r>
              <a:rPr lang="cs-CZ" sz="3600" smtClean="0"/>
              <a:t>M</a:t>
            </a:r>
            <a:r>
              <a:rPr lang="cs-CZ" smtClean="0"/>
              <a:t>=</a:t>
            </a:r>
            <a:r>
              <a:rPr lang="cs-CZ" smtClean="0">
                <a:sym typeface="Symbol" pitchFamily="18" charset="2"/>
              </a:rPr>
              <a:t>2, -1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sym typeface="Symbol" pitchFamily="18" charset="2"/>
              </a:rPr>
              <a:t>od přímky p: x=3+t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sym typeface="Symbol" pitchFamily="18" charset="2"/>
              </a:rPr>
              <a:t>			</a:t>
            </a:r>
            <a:r>
              <a:rPr lang="cs-CZ" u="sng" smtClean="0">
                <a:sym typeface="Symbol" pitchFamily="18" charset="2"/>
              </a:rPr>
              <a:t>    y=1-t,  </a:t>
            </a:r>
            <a:r>
              <a:rPr lang="cs-CZ" u="sng" smtClean="0"/>
              <a:t>t</a:t>
            </a:r>
            <a:r>
              <a:rPr lang="cs-CZ" u="sng" smtClean="0">
                <a:sym typeface="Symbol" pitchFamily="18" charset="2"/>
              </a:rPr>
              <a:t>R </a:t>
            </a:r>
            <a:endParaRPr lang="cs-CZ" u="sng" smtClean="0"/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/>
              <a:t>Příklad </a:t>
            </a:r>
            <a:r>
              <a:rPr lang="cs-CZ" dirty="0" smtClean="0"/>
              <a:t>2-řešení</a:t>
            </a:r>
            <a:r>
              <a:rPr lang="cs-CZ" dirty="0"/>
              <a:t>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550" indent="0" eaLnBrk="1" hangingPunct="1">
              <a:buFont typeface="Wingdings 2" pitchFamily="18" charset="2"/>
              <a:buNone/>
              <a:defRPr/>
            </a:pPr>
            <a:r>
              <a:rPr lang="cs-CZ" sz="2800" dirty="0" smtClean="0"/>
              <a:t>Parametrickou rovnici převedeme na rovnici obecnou a pak dosadíme do vzorce: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800" dirty="0">
                <a:sym typeface="Symbol" pitchFamily="18" charset="2"/>
              </a:rPr>
              <a:t>p: </a:t>
            </a:r>
            <a:r>
              <a:rPr lang="cs-CZ" sz="2800" dirty="0" smtClean="0">
                <a:sym typeface="Symbol" pitchFamily="18" charset="2"/>
              </a:rPr>
              <a:t>x=3+t              </a:t>
            </a:r>
            <a:r>
              <a:rPr lang="cs-CZ" sz="2800" dirty="0" smtClean="0"/>
              <a:t> A=</a:t>
            </a:r>
            <a:r>
              <a:rPr lang="cs-CZ" sz="2800" dirty="0" smtClean="0">
                <a:sym typeface="Symbol" pitchFamily="18" charset="2"/>
              </a:rPr>
              <a:t>3,1</a:t>
            </a:r>
            <a:r>
              <a:rPr lang="cs-CZ" sz="2800" dirty="0">
                <a:sym typeface="Symbol" pitchFamily="18" charset="2"/>
              </a:rPr>
              <a:t> </a:t>
            </a:r>
            <a:endParaRPr lang="cs-CZ" sz="2800" dirty="0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800" u="sng" dirty="0">
                <a:sym typeface="Symbol" pitchFamily="18" charset="2"/>
              </a:rPr>
              <a:t> </a:t>
            </a:r>
            <a:r>
              <a:rPr lang="cs-CZ" sz="2800" u="sng" dirty="0" smtClean="0">
                <a:sym typeface="Symbol" pitchFamily="18" charset="2"/>
              </a:rPr>
              <a:t>  y=1-t</a:t>
            </a:r>
            <a:r>
              <a:rPr lang="cs-CZ" sz="2800" u="sng" dirty="0">
                <a:sym typeface="Symbol" pitchFamily="18" charset="2"/>
              </a:rPr>
              <a:t>,  </a:t>
            </a:r>
            <a:r>
              <a:rPr lang="cs-CZ" sz="2800" u="sng" dirty="0" err="1"/>
              <a:t>t</a:t>
            </a:r>
            <a:r>
              <a:rPr lang="cs-CZ" sz="2800" u="sng" dirty="0" err="1">
                <a:sym typeface="Symbol"/>
              </a:rPr>
              <a:t>R</a:t>
            </a:r>
            <a:r>
              <a:rPr lang="cs-CZ" sz="2800" dirty="0">
                <a:sym typeface="Symbol"/>
              </a:rPr>
              <a:t> </a:t>
            </a:r>
            <a:r>
              <a:rPr lang="cs-CZ" sz="2800" dirty="0" smtClean="0">
                <a:sym typeface="Symbol"/>
              </a:rPr>
              <a:t>	</a:t>
            </a:r>
            <a:r>
              <a:rPr lang="cs-CZ" sz="2800" b="1" dirty="0" smtClean="0">
                <a:sym typeface="Symbol"/>
              </a:rPr>
              <a:t>u</a:t>
            </a:r>
            <a:r>
              <a:rPr lang="cs-CZ" sz="2800" dirty="0" smtClean="0">
                <a:sym typeface="Symbol"/>
              </a:rPr>
              <a:t>=(1,-1)         </a:t>
            </a:r>
            <a:r>
              <a:rPr lang="cs-CZ" sz="2800" b="1" dirty="0" smtClean="0">
                <a:sym typeface="Symbol"/>
              </a:rPr>
              <a:t>n</a:t>
            </a:r>
            <a:r>
              <a:rPr lang="cs-CZ" sz="2800" dirty="0" smtClean="0">
                <a:sym typeface="Symbol"/>
              </a:rPr>
              <a:t>=(1,1)</a:t>
            </a:r>
          </a:p>
          <a:p>
            <a:pPr eaLnBrk="1" hangingPunct="1">
              <a:buFont typeface="Wingdings 2" pitchFamily="18" charset="2"/>
              <a:buNone/>
              <a:defRPr/>
            </a:pPr>
            <a:endParaRPr lang="cs-CZ" sz="2800" dirty="0" smtClean="0">
              <a:sym typeface="Symbol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800" dirty="0" err="1" smtClean="0">
                <a:sym typeface="Symbol"/>
              </a:rPr>
              <a:t>x+y+c</a:t>
            </a:r>
            <a:r>
              <a:rPr lang="cs-CZ" sz="2800" dirty="0" smtClean="0">
                <a:sym typeface="Symbol"/>
              </a:rPr>
              <a:t>=0,</a:t>
            </a:r>
            <a:r>
              <a:rPr lang="cs-CZ" sz="2800" dirty="0"/>
              <a:t> </a:t>
            </a:r>
            <a:r>
              <a:rPr lang="cs-CZ" sz="2800" dirty="0" smtClean="0">
                <a:sym typeface="Symbol" pitchFamily="18" charset="2"/>
              </a:rPr>
              <a:t>     3+1+c=0           c=-4</a:t>
            </a:r>
            <a:endParaRPr lang="cs-CZ" sz="2800" dirty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800" dirty="0">
                <a:sym typeface="Symbol"/>
              </a:rPr>
              <a:t>p</a:t>
            </a:r>
            <a:r>
              <a:rPr lang="cs-CZ" sz="2800" dirty="0" smtClean="0">
                <a:sym typeface="Symbol"/>
              </a:rPr>
              <a:t>: x+y-4=0   </a:t>
            </a:r>
            <a:r>
              <a:rPr lang="cs-CZ" sz="2800" dirty="0" smtClean="0"/>
              <a:t>M=</a:t>
            </a:r>
            <a:r>
              <a:rPr lang="cs-CZ" sz="2800" dirty="0">
                <a:sym typeface="Symbol" pitchFamily="18" charset="2"/>
              </a:rPr>
              <a:t>2, -1 </a:t>
            </a:r>
          </a:p>
          <a:p>
            <a:pPr eaLnBrk="1" hangingPunct="1">
              <a:buFont typeface="Wingdings 2" pitchFamily="18" charset="2"/>
              <a:buNone/>
              <a:defRPr/>
            </a:pPr>
            <a:endParaRPr lang="cs-CZ" sz="2800" dirty="0">
              <a:sym typeface="Symbol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endParaRPr lang="cs-CZ" sz="2800" dirty="0" smtClean="0"/>
          </a:p>
          <a:p>
            <a:pPr eaLnBrk="1" hangingPunct="1">
              <a:buFont typeface="Wingdings 2" pitchFamily="18" charset="2"/>
              <a:buNone/>
              <a:defRPr/>
            </a:pPr>
            <a:endParaRPr lang="cs-CZ" sz="2800" dirty="0"/>
          </a:p>
          <a:p>
            <a:pPr eaLnBrk="1" hangingPunct="1">
              <a:buFont typeface="Wingdings 2" pitchFamily="18" charset="2"/>
              <a:buNone/>
              <a:defRPr/>
            </a:pPr>
            <a:endParaRPr lang="cs-CZ" sz="2800" dirty="0" smtClean="0"/>
          </a:p>
          <a:p>
            <a:pPr eaLnBrk="1" hangingPunct="1">
              <a:buFont typeface="Wingdings 2" pitchFamily="18" charset="2"/>
              <a:buNone/>
              <a:defRPr/>
            </a:pPr>
            <a:endParaRPr lang="cs-CZ" sz="2800" u="sng" dirty="0"/>
          </a:p>
          <a:p>
            <a:pPr marL="82550" indent="0" eaLnBrk="1" hangingPunct="1">
              <a:buFont typeface="Wingdings 2" pitchFamily="18" charset="2"/>
              <a:buNone/>
              <a:defRPr/>
            </a:pPr>
            <a:endParaRPr lang="cs-CZ" sz="2800" dirty="0"/>
          </a:p>
        </p:txBody>
      </p:sp>
      <p:sp>
        <p:nvSpPr>
          <p:cNvPr id="4" name="Šipka doprava 3"/>
          <p:cNvSpPr/>
          <p:nvPr/>
        </p:nvSpPr>
        <p:spPr>
          <a:xfrm flipV="1">
            <a:off x="5662613" y="3141663"/>
            <a:ext cx="493712" cy="1524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Šipka doprava 5"/>
          <p:cNvSpPr/>
          <p:nvPr/>
        </p:nvSpPr>
        <p:spPr>
          <a:xfrm flipV="1">
            <a:off x="5167313" y="4076700"/>
            <a:ext cx="495300" cy="1539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graphicFrame>
        <p:nvGraphicFramePr>
          <p:cNvPr id="2056" name="Object 8"/>
          <p:cNvGraphicFramePr>
            <a:graphicFrameLocks noChangeAspect="1"/>
          </p:cNvGraphicFramePr>
          <p:nvPr/>
        </p:nvGraphicFramePr>
        <p:xfrm>
          <a:off x="1819275" y="5205413"/>
          <a:ext cx="5308600" cy="876300"/>
        </p:xfrm>
        <a:graphic>
          <a:graphicData uri="http://schemas.openxmlformats.org/presentationml/2006/ole">
            <p:oleObj spid="_x0000_s2056" name="Rovnice" r:id="rId3" imgW="2768400" imgH="4572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Příklad 3-zadání:</a:t>
            </a:r>
            <a:endParaRPr lang="cs-CZ" dirty="0"/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Určete číslo c tak, aby bod </a:t>
            </a:r>
            <a:r>
              <a:rPr lang="cs-CZ" sz="3600" smtClean="0"/>
              <a:t>M</a:t>
            </a:r>
            <a:r>
              <a:rPr lang="cs-CZ" smtClean="0"/>
              <a:t> =</a:t>
            </a:r>
            <a:r>
              <a:rPr lang="cs-CZ" smtClean="0">
                <a:sym typeface="Symbol" pitchFamily="18" charset="2"/>
              </a:rPr>
              <a:t>2, -1</a:t>
            </a:r>
            <a:r>
              <a:rPr lang="cs-CZ" smtClean="0"/>
              <a:t> měl od přímky p: x+y+c=0 vzdálenost 5.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/>
              <a:t>Příklad </a:t>
            </a:r>
            <a:r>
              <a:rPr lang="cs-CZ" dirty="0" smtClean="0"/>
              <a:t>3-řešení</a:t>
            </a:r>
            <a:r>
              <a:rPr lang="cs-CZ" dirty="0"/>
              <a:t>:</a:t>
            </a:r>
          </a:p>
        </p:txBody>
      </p:sp>
      <p:sp>
        <p:nvSpPr>
          <p:cNvPr id="308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endParaRPr lang="cs-CZ" sz="3600" dirty="0" smtClean="0"/>
          </a:p>
          <a:p>
            <a:pPr eaLnBrk="1" hangingPunct="1">
              <a:buFont typeface="Wingdings 2" pitchFamily="18" charset="2"/>
              <a:buNone/>
            </a:pPr>
            <a:r>
              <a:rPr lang="cs-CZ" sz="3600" dirty="0" smtClean="0"/>
              <a:t>M</a:t>
            </a:r>
            <a:r>
              <a:rPr lang="cs-CZ" dirty="0" smtClean="0"/>
              <a:t>=</a:t>
            </a:r>
            <a:r>
              <a:rPr lang="cs-CZ" dirty="0" smtClean="0">
                <a:sym typeface="Symbol" pitchFamily="18" charset="2"/>
              </a:rPr>
              <a:t>2, -1;</a:t>
            </a:r>
            <a:r>
              <a:rPr lang="cs-CZ" dirty="0" smtClean="0"/>
              <a:t>  p: x+y+c=0;  vzdálenost 5:</a:t>
            </a:r>
          </a:p>
          <a:p>
            <a:pPr eaLnBrk="1" hangingPunct="1">
              <a:buFont typeface="Wingdings 2" pitchFamily="18" charset="2"/>
              <a:buNone/>
            </a:pPr>
            <a:endParaRPr lang="cs-CZ" dirty="0" smtClean="0"/>
          </a:p>
        </p:txBody>
      </p:sp>
      <p:graphicFrame>
        <p:nvGraphicFramePr>
          <p:cNvPr id="3078" name="Object 6"/>
          <p:cNvGraphicFramePr>
            <a:graphicFrameLocks noChangeAspect="1"/>
          </p:cNvGraphicFramePr>
          <p:nvPr/>
        </p:nvGraphicFramePr>
        <p:xfrm>
          <a:off x="1711325" y="3233738"/>
          <a:ext cx="6357938" cy="1851025"/>
        </p:xfrm>
        <a:graphic>
          <a:graphicData uri="http://schemas.openxmlformats.org/presentationml/2006/ole">
            <p:oleObj spid="_x0000_s3078" name="Rovnice" r:id="rId3" imgW="2527200" imgH="73656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0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0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Příklad 4-zadání: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  <a:defRPr/>
            </a:pPr>
            <a:endParaRPr lang="cs-CZ" dirty="0" smtClean="0"/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3600" dirty="0" smtClean="0"/>
              <a:t>Je dán trojúhelník KLM: </a:t>
            </a:r>
            <a:r>
              <a:rPr lang="cs-CZ" sz="4000" dirty="0" smtClean="0"/>
              <a:t>K</a:t>
            </a:r>
            <a:r>
              <a:rPr lang="cs-CZ" sz="3600" dirty="0" smtClean="0"/>
              <a:t> =</a:t>
            </a:r>
            <a:r>
              <a:rPr lang="cs-CZ" sz="3600" dirty="0" smtClean="0">
                <a:sym typeface="Symbol" pitchFamily="18" charset="2"/>
              </a:rPr>
              <a:t>2, -5,</a:t>
            </a:r>
            <a:r>
              <a:rPr lang="cs-CZ" sz="3600" dirty="0" smtClean="0"/>
              <a:t> 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4000" dirty="0" smtClean="0"/>
              <a:t>L</a:t>
            </a:r>
            <a:r>
              <a:rPr lang="cs-CZ" sz="3600" dirty="0" smtClean="0"/>
              <a:t>=</a:t>
            </a:r>
            <a:r>
              <a:rPr lang="cs-CZ" sz="3600" dirty="0" smtClean="0">
                <a:sym typeface="Symbol" pitchFamily="18" charset="2"/>
              </a:rPr>
              <a:t>2, 3</a:t>
            </a:r>
            <a:r>
              <a:rPr lang="cs-CZ" sz="3600" dirty="0" smtClean="0"/>
              <a:t> a M</a:t>
            </a:r>
            <a:r>
              <a:rPr lang="cs-CZ" dirty="0" smtClean="0"/>
              <a:t> =</a:t>
            </a:r>
            <a:r>
              <a:rPr lang="cs-CZ" dirty="0" smtClean="0">
                <a:sym typeface="Symbol" pitchFamily="18" charset="2"/>
              </a:rPr>
              <a:t>-4, -1.</a:t>
            </a:r>
          </a:p>
          <a:p>
            <a:pPr marL="596900" indent="-514350" eaLnBrk="1" hangingPunct="1">
              <a:buFont typeface="Wingdings 2" pitchFamily="18" charset="2"/>
              <a:buAutoNum type="alphaLcParenR"/>
              <a:defRPr/>
            </a:pPr>
            <a:r>
              <a:rPr lang="cs-CZ" dirty="0" smtClean="0">
                <a:sym typeface="Symbol" pitchFamily="18" charset="2"/>
              </a:rPr>
              <a:t>Určete velikost výšky na stranu KL</a:t>
            </a:r>
          </a:p>
          <a:p>
            <a:pPr marL="596900" indent="-514350" eaLnBrk="1" hangingPunct="1">
              <a:buFont typeface="Wingdings 2" pitchFamily="18" charset="2"/>
              <a:buAutoNum type="alphaLcParenR"/>
              <a:defRPr/>
            </a:pPr>
            <a:r>
              <a:rPr lang="cs-CZ" dirty="0" smtClean="0">
                <a:sym typeface="Symbol" pitchFamily="18" charset="2"/>
              </a:rPr>
              <a:t>Vypočítejte obsah trojúhelníku</a:t>
            </a:r>
          </a:p>
          <a:p>
            <a:pPr marL="596900" indent="-514350" eaLnBrk="1" hangingPunct="1">
              <a:buFont typeface="Wingdings 2" pitchFamily="18" charset="2"/>
              <a:buNone/>
              <a:defRPr/>
            </a:pPr>
            <a:endParaRPr lang="cs-CZ" dirty="0" smtClean="0">
              <a:sym typeface="Symbol" pitchFamily="18" charset="2"/>
            </a:endParaRPr>
          </a:p>
          <a:p>
            <a:pPr marL="596900" indent="-514350" eaLnBrk="1" hangingPunct="1">
              <a:buFont typeface="Wingdings 2" pitchFamily="18" charset="2"/>
              <a:buNone/>
              <a:defRPr/>
            </a:pPr>
            <a:r>
              <a:rPr lang="cs-CZ" dirty="0" smtClean="0">
                <a:sym typeface="Symbol" pitchFamily="18" charset="2"/>
              </a:rPr>
              <a:t>Analogicky pro zbývající výšky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/>
              <a:t>Příklad </a:t>
            </a:r>
            <a:r>
              <a:rPr lang="cs-CZ" dirty="0" smtClean="0"/>
              <a:t>4-řešení</a:t>
            </a:r>
            <a:r>
              <a:rPr lang="cs-CZ" dirty="0"/>
              <a:t>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550" indent="0" eaLnBrk="1" hangingPunct="1">
              <a:buFont typeface="Wingdings 2" pitchFamily="18" charset="2"/>
              <a:buNone/>
              <a:defRPr/>
            </a:pPr>
            <a:r>
              <a:rPr lang="cs-CZ" sz="2800" dirty="0" smtClean="0"/>
              <a:t>Výška </a:t>
            </a:r>
            <a:r>
              <a:rPr lang="cs-CZ" sz="2800" dirty="0" smtClean="0">
                <a:sym typeface="Symbol" pitchFamily="18" charset="2"/>
              </a:rPr>
              <a:t>na stranu KL </a:t>
            </a:r>
            <a:r>
              <a:rPr lang="cs-CZ" sz="2800" dirty="0" smtClean="0"/>
              <a:t>je vzdálenost bodu M od přímky KL          určíme obecnou rovnici KL </a:t>
            </a:r>
            <a:r>
              <a:rPr lang="cs-CZ" sz="2800" dirty="0"/>
              <a:t>a dosadíme do vzorce:</a:t>
            </a:r>
          </a:p>
          <a:p>
            <a:pPr marL="82550" indent="0" eaLnBrk="1" hangingPunct="1">
              <a:buFont typeface="Wingdings 2" pitchFamily="18" charset="2"/>
              <a:buNone/>
              <a:defRPr/>
            </a:pPr>
            <a:endParaRPr lang="cs-CZ" sz="2800" dirty="0" smtClean="0"/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800" dirty="0" smtClean="0"/>
              <a:t>K =</a:t>
            </a:r>
            <a:r>
              <a:rPr lang="cs-CZ" sz="2800" dirty="0" smtClean="0">
                <a:sym typeface="Symbol" pitchFamily="18" charset="2"/>
              </a:rPr>
              <a:t>2, -5,</a:t>
            </a:r>
            <a:r>
              <a:rPr lang="cs-CZ" sz="2800" dirty="0" smtClean="0"/>
              <a:t> L=</a:t>
            </a:r>
            <a:r>
              <a:rPr lang="cs-CZ" sz="2800" dirty="0" smtClean="0">
                <a:sym typeface="Symbol" pitchFamily="18" charset="2"/>
              </a:rPr>
              <a:t>2, 3</a:t>
            </a:r>
            <a:r>
              <a:rPr lang="cs-CZ" sz="2800" dirty="0" smtClean="0"/>
              <a:t>         </a:t>
            </a:r>
            <a:r>
              <a:rPr lang="cs-CZ" sz="2800" b="1" dirty="0" smtClean="0">
                <a:sym typeface="Symbol"/>
              </a:rPr>
              <a:t>u</a:t>
            </a:r>
            <a:r>
              <a:rPr lang="cs-CZ" sz="2800" dirty="0" smtClean="0">
                <a:sym typeface="Symbol"/>
              </a:rPr>
              <a:t>=L-K=(0,8)        </a:t>
            </a:r>
            <a:r>
              <a:rPr lang="cs-CZ" sz="2800" b="1" dirty="0" smtClean="0">
                <a:sym typeface="Symbol"/>
              </a:rPr>
              <a:t>n</a:t>
            </a:r>
            <a:r>
              <a:rPr lang="cs-CZ" sz="2800" dirty="0" smtClean="0">
                <a:sym typeface="Symbol"/>
              </a:rPr>
              <a:t>=(8,0)</a:t>
            </a:r>
            <a:endParaRPr lang="cs-CZ" sz="2800" dirty="0">
              <a:sym typeface="Symbol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800" dirty="0" smtClean="0">
                <a:sym typeface="Symbol"/>
              </a:rPr>
              <a:t>KL:  8x+0y+c=0		8.2+c=0	    c=-16	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800" dirty="0" smtClean="0"/>
              <a:t>       8x-16=0	     x-2=0</a:t>
            </a:r>
          </a:p>
          <a:p>
            <a:pPr eaLnBrk="1" hangingPunct="1">
              <a:buFont typeface="Wingdings 2" pitchFamily="18" charset="2"/>
              <a:buNone/>
              <a:defRPr/>
            </a:pPr>
            <a:endParaRPr lang="cs-CZ" sz="2800" dirty="0"/>
          </a:p>
          <a:p>
            <a:pPr eaLnBrk="1" hangingPunct="1">
              <a:buFont typeface="Wingdings 2" pitchFamily="18" charset="2"/>
              <a:buNone/>
              <a:defRPr/>
            </a:pPr>
            <a:endParaRPr lang="cs-CZ" sz="2800" dirty="0" smtClean="0"/>
          </a:p>
          <a:p>
            <a:pPr eaLnBrk="1" hangingPunct="1">
              <a:buFont typeface="Wingdings 2" pitchFamily="18" charset="2"/>
              <a:buNone/>
              <a:defRPr/>
            </a:pPr>
            <a:endParaRPr lang="cs-CZ" sz="2800" dirty="0"/>
          </a:p>
          <a:p>
            <a:pPr eaLnBrk="1" hangingPunct="1">
              <a:buFont typeface="Wingdings 2" pitchFamily="18" charset="2"/>
              <a:buNone/>
              <a:defRPr/>
            </a:pPr>
            <a:endParaRPr lang="cs-CZ" sz="2800" dirty="0" smtClean="0"/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800" dirty="0" smtClean="0"/>
              <a:t>M </a:t>
            </a:r>
            <a:r>
              <a:rPr lang="cs-CZ" sz="2800" dirty="0"/>
              <a:t>=</a:t>
            </a:r>
            <a:r>
              <a:rPr lang="cs-CZ" sz="2800" dirty="0">
                <a:sym typeface="Symbol" pitchFamily="18" charset="2"/>
              </a:rPr>
              <a:t>-4, -1</a:t>
            </a:r>
            <a:r>
              <a:rPr lang="cs-CZ" sz="2800" dirty="0" smtClean="0">
                <a:sym typeface="Symbol" pitchFamily="18" charset="2"/>
              </a:rPr>
              <a:t>.</a:t>
            </a:r>
          </a:p>
        </p:txBody>
      </p:sp>
      <p:sp>
        <p:nvSpPr>
          <p:cNvPr id="4" name="Šipka doprava 3"/>
          <p:cNvSpPr/>
          <p:nvPr/>
        </p:nvSpPr>
        <p:spPr>
          <a:xfrm>
            <a:off x="3362325" y="2024063"/>
            <a:ext cx="576263" cy="21748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7045325" y="3449638"/>
            <a:ext cx="576263" cy="2159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4397375" y="4005263"/>
            <a:ext cx="576263" cy="2159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4422775" y="3476625"/>
            <a:ext cx="576263" cy="2159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6651625" y="3954463"/>
            <a:ext cx="576263" cy="2159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3884613" y="4481513"/>
            <a:ext cx="576262" cy="2159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4102" name="Object 6"/>
          <p:cNvGraphicFramePr>
            <a:graphicFrameLocks noChangeAspect="1"/>
          </p:cNvGraphicFramePr>
          <p:nvPr/>
        </p:nvGraphicFramePr>
        <p:xfrm>
          <a:off x="2035175" y="5084763"/>
          <a:ext cx="5608638" cy="1109662"/>
        </p:xfrm>
        <a:graphic>
          <a:graphicData uri="http://schemas.openxmlformats.org/presentationml/2006/ole">
            <p:oleObj spid="_x0000_s4102" name="Rovnice" r:id="rId3" imgW="2311200" imgH="4572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2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2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/>
              <a:t>Příklad </a:t>
            </a:r>
            <a:r>
              <a:rPr lang="cs-CZ" dirty="0" smtClean="0"/>
              <a:t>4-řešení</a:t>
            </a:r>
            <a:r>
              <a:rPr lang="cs-CZ" dirty="0"/>
              <a:t>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550" indent="0" eaLnBrk="1" hangingPunct="1">
              <a:buFont typeface="Wingdings 2" pitchFamily="18" charset="2"/>
              <a:buNone/>
              <a:defRPr/>
            </a:pPr>
            <a:endParaRPr lang="cs-CZ" sz="2800" dirty="0" smtClean="0"/>
          </a:p>
          <a:p>
            <a:pPr marL="82550" indent="0" eaLnBrk="1" hangingPunct="1">
              <a:buFont typeface="Wingdings 2" pitchFamily="18" charset="2"/>
              <a:buNone/>
              <a:defRPr/>
            </a:pPr>
            <a:r>
              <a:rPr lang="cs-CZ" dirty="0" smtClean="0"/>
              <a:t>Pro obsah trojúhelníku potřebujeme velikost strany KL, tzn. velikost vektoru</a:t>
            </a:r>
            <a:endParaRPr lang="cs-CZ" dirty="0"/>
          </a:p>
          <a:p>
            <a:pPr marL="82550" indent="0" eaLnBrk="1" hangingPunct="1">
              <a:buFont typeface="Wingdings 2" pitchFamily="18" charset="2"/>
              <a:buNone/>
              <a:defRPr/>
            </a:pPr>
            <a:endParaRPr lang="cs-CZ" dirty="0" smtClean="0"/>
          </a:p>
          <a:p>
            <a:pPr marL="82550" indent="0" eaLnBrk="1" hangingPunct="1">
              <a:buFont typeface="Wingdings 2" pitchFamily="18" charset="2"/>
              <a:buNone/>
              <a:defRPr/>
            </a:pPr>
            <a:endParaRPr lang="cs-CZ" sz="2800" dirty="0" smtClean="0"/>
          </a:p>
          <a:p>
            <a:pPr eaLnBrk="1" hangingPunct="1">
              <a:buFont typeface="Wingdings 2" pitchFamily="18" charset="2"/>
              <a:buNone/>
              <a:defRPr/>
            </a:pPr>
            <a:endParaRPr lang="cs-CZ" sz="2800" dirty="0" smtClean="0"/>
          </a:p>
          <a:p>
            <a:pPr eaLnBrk="1" hangingPunct="1">
              <a:buFont typeface="Wingdings 2" pitchFamily="18" charset="2"/>
              <a:buNone/>
              <a:defRPr/>
            </a:pPr>
            <a:endParaRPr lang="cs-CZ" sz="2800" dirty="0"/>
          </a:p>
          <a:p>
            <a:pPr eaLnBrk="1" hangingPunct="1">
              <a:buFont typeface="Wingdings 2" pitchFamily="18" charset="2"/>
              <a:buNone/>
              <a:defRPr/>
            </a:pPr>
            <a:endParaRPr lang="cs-CZ" sz="2800" dirty="0" smtClean="0"/>
          </a:p>
        </p:txBody>
      </p:sp>
      <p:graphicFrame>
        <p:nvGraphicFramePr>
          <p:cNvPr id="5126" name="Object 6"/>
          <p:cNvGraphicFramePr>
            <a:graphicFrameLocks noChangeAspect="1"/>
          </p:cNvGraphicFramePr>
          <p:nvPr/>
        </p:nvGraphicFramePr>
        <p:xfrm>
          <a:off x="1692275" y="3213100"/>
          <a:ext cx="3671888" cy="781050"/>
        </p:xfrm>
        <a:graphic>
          <a:graphicData uri="http://schemas.openxmlformats.org/presentationml/2006/ole">
            <p:oleObj spid="_x0000_s5126" name="Rovnice" r:id="rId3" imgW="1117440" imgH="253800" progId="Equation.3">
              <p:embed/>
            </p:oleObj>
          </a:graphicData>
        </a:graphic>
      </p:graphicFrame>
      <p:graphicFrame>
        <p:nvGraphicFramePr>
          <p:cNvPr id="5127" name="Object 7"/>
          <p:cNvGraphicFramePr>
            <a:graphicFrameLocks noChangeAspect="1"/>
          </p:cNvGraphicFramePr>
          <p:nvPr/>
        </p:nvGraphicFramePr>
        <p:xfrm>
          <a:off x="1763713" y="4292600"/>
          <a:ext cx="3957637" cy="1146175"/>
        </p:xfrm>
        <a:graphic>
          <a:graphicData uri="http://schemas.openxmlformats.org/presentationml/2006/ole">
            <p:oleObj spid="_x0000_s5127" name="Rovnice" r:id="rId4" imgW="1447560" imgH="419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38915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/>
            <a:r>
              <a:rPr lang="cs-CZ" sz="2200" smtClean="0"/>
              <a:t>Vlastní archiv autora</a:t>
            </a:r>
          </a:p>
          <a:p>
            <a:pPr eaLnBrk="1" hangingPunct="1">
              <a:buFont typeface="Wingdings 2" pitchFamily="18" charset="2"/>
              <a:buNone/>
            </a:pPr>
            <a:endParaRPr lang="cs-CZ" sz="2200" smtClean="0"/>
          </a:p>
          <a:p>
            <a:pPr eaLnBrk="1" hangingPunct="1"/>
            <a:r>
              <a:rPr lang="cs-CZ" sz="2200" smtClean="0"/>
              <a:t>CALDA, Emil. </a:t>
            </a:r>
            <a:r>
              <a:rPr lang="cs-CZ" sz="2200" i="1" smtClean="0"/>
              <a:t>Matematika pro netechnické obory SOŠ a SOU</a:t>
            </a:r>
            <a:r>
              <a:rPr lang="cs-CZ" sz="2200" smtClean="0"/>
              <a:t>. 1. vyd. Praha: Prometheus, 1999, 208 s. Učebnice pro střední školy (Prometheus). ISBN 80-719-6139-6. </a:t>
            </a:r>
          </a:p>
          <a:p>
            <a:pPr eaLnBrk="1" hangingPunct="1">
              <a:buFont typeface="Wingdings 2" pitchFamily="18" charset="2"/>
              <a:buNone/>
            </a:pPr>
            <a:endParaRPr lang="cs-CZ" sz="2200" smtClean="0"/>
          </a:p>
          <a:p>
            <a:pPr eaLnBrk="1" hangingPunct="1"/>
            <a:r>
              <a:rPr lang="cs-CZ" sz="2200" smtClean="0"/>
              <a:t>JIRÁSEK, František. </a:t>
            </a:r>
            <a:r>
              <a:rPr lang="cs-CZ" sz="2200" i="1" smtClean="0"/>
              <a:t>Sbírka úloh z matematiky: pro SOŠ a studijní obory SOU</a:t>
            </a:r>
            <a:r>
              <a:rPr lang="cs-CZ" sz="2200" smtClean="0"/>
              <a:t>. 1. vyd. Praha: Státní pedagogické nakladatelství, 1989, 479 s. Učebnice pro střední školy (Státní pedagogické nakladatelství). ISBN 80-042-1341-3.</a:t>
            </a:r>
            <a:r>
              <a:rPr lang="cs-CZ" sz="240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290" y="4786322"/>
            <a:ext cx="7498080" cy="1143000"/>
          </a:xfrm>
        </p:spPr>
        <p:txBody>
          <a:bodyPr/>
          <a:lstStyle/>
          <a:p>
            <a:r>
              <a:rPr lang="cs-CZ" dirty="0" smtClean="0"/>
              <a:t>		Děkuji za pozornost.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983</TotalTime>
  <Words>414</Words>
  <Application>Microsoft Office PowerPoint</Application>
  <PresentationFormat>Předvádění na obrazovce (4:3)</PresentationFormat>
  <Paragraphs>85</Paragraphs>
  <Slides>14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Slunovrat</vt:lpstr>
      <vt:lpstr>Rovnice</vt:lpstr>
      <vt:lpstr>Snímek 1</vt:lpstr>
      <vt:lpstr>Snímek 2</vt:lpstr>
      <vt:lpstr>Analytická geometrie</vt:lpstr>
      <vt:lpstr>Příklad 1- zadání:</vt:lpstr>
      <vt:lpstr>Příklad 1- řešení:</vt:lpstr>
      <vt:lpstr>Příklad 2-zadání:</vt:lpstr>
      <vt:lpstr>Příklad 2-řešení:</vt:lpstr>
      <vt:lpstr>Příklad 3-zadání:</vt:lpstr>
      <vt:lpstr>Příklad 3-řešení:</vt:lpstr>
      <vt:lpstr>Příklad 4-zadání:</vt:lpstr>
      <vt:lpstr>Příklad 4-řešení:</vt:lpstr>
      <vt:lpstr>Příklad 4-řešení:</vt:lpstr>
      <vt:lpstr>Použitá literatura:</vt:lpstr>
      <vt:lpstr>  Děkuji za pozornost.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Parametrická rovnice přímky</dc:title>
  <dc:creator>Mamca</dc:creator>
  <cp:lastModifiedBy>Mamca</cp:lastModifiedBy>
  <cp:revision>109</cp:revision>
  <dcterms:created xsi:type="dcterms:W3CDTF">2012-11-26T18:55:09Z</dcterms:created>
  <dcterms:modified xsi:type="dcterms:W3CDTF">2013-04-22T05:08:28Z</dcterms:modified>
</cp:coreProperties>
</file>