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56" r:id="rId2"/>
    <p:sldId id="273" r:id="rId3"/>
    <p:sldId id="258" r:id="rId4"/>
    <p:sldId id="294" r:id="rId5"/>
    <p:sldId id="295" r:id="rId6"/>
    <p:sldId id="296" r:id="rId7"/>
    <p:sldId id="297" r:id="rId8"/>
    <p:sldId id="282" r:id="rId9"/>
    <p:sldId id="283" r:id="rId10"/>
    <p:sldId id="266" r:id="rId11"/>
  </p:sldIdLst>
  <p:sldSz cx="9144000" cy="6858000" type="screen4x3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12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b" anchorCtr="0" compatLnSpc="0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969B375-91A0-4B61-B463-FCE0F189ED59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‹#›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Arial Unicode MS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2233247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17"/>
            <a:ext cx="5345280" cy="4008958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998" y="5078522"/>
            <a:ext cx="6047640" cy="4811042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2" y="0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t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>
            <a:lvl1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75FCABF5-2ED5-4B28-8828-F5153BE7672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0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999" marR="0" lvl="0" indent="-215999" defTabSz="914400" rtl="0" fontAlgn="auto" hangingPunct="0">
      <a:lnSpc>
        <a:spcPct val="100000"/>
      </a:lnSpc>
      <a:spcBef>
        <a:spcPts val="0"/>
      </a:spcBef>
      <a:spcAft>
        <a:spcPts val="0"/>
      </a:spcAft>
      <a:buNone/>
      <a:tabLst/>
      <a:defRPr lang="cs-CZ" sz="2000" b="0" i="0" u="none" strike="noStrike" kern="1200" cap="none" spc="0" baseline="0">
        <a:solidFill>
          <a:srgbClr val="000000"/>
        </a:solidFill>
        <a:uFillTx/>
        <a:latin typeface="Arial" pitchFamily="18"/>
        <a:ea typeface="Arial Unicode MS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marL="0" lvl="0" indent="0" algn="l" defTabSz="1042873" hangingPunct="1"/>
            <a:r>
              <a:rPr lang="cs-CZ"/>
              <a:t>Styl výše uvedené tabulky pro doplnění informací k materiálu si můžete zvolit sami. Důležité je dodržet náležitosti v ní uvedené.</a:t>
            </a:r>
          </a:p>
          <a:p>
            <a:pPr lvl="0"/>
            <a:endParaRPr lang="cs-CZ"/>
          </a:p>
        </p:txBody>
      </p:sp>
      <p:sp>
        <p:nvSpPr>
          <p:cNvPr id="4" name="Zástupný symbol pro číslo snímku 3"/>
          <p:cNvSpPr txBox="1"/>
          <p:nvPr/>
        </p:nvSpPr>
        <p:spPr>
          <a:xfrm>
            <a:off x="4278962" y="10157402"/>
            <a:ext cx="3280684" cy="534238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anchor="b" anchorCtr="0" compatLnSpc="1"/>
          <a:lstStyle/>
          <a:p>
            <a:pPr marL="0" marR="0" lvl="0" indent="0" algn="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3868E618-AAC1-4C14-B6FE-91998972C494}" type="slidenum">
              <a:rPr/>
              <a:pPr marL="0" marR="0" lvl="0" indent="0" algn="r" defTabSz="914400" rtl="0" fontAlgn="auto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</a:t>
            </a:fld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Arial Unicode MS" pitchFamily="2"/>
              <a:cs typeface="Tahoma" pitchFamily="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0" y="812800"/>
            <a:ext cx="0" cy="0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57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78"/>
            <a:ext cx="7772400" cy="146987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475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  <a:latin typeface="Calibri" pitchFamily="18"/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5DE49E0-BBBD-433D-8744-CD602FA3E4ED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3F16C1-1C7D-4E22-B28F-3A27661C28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8229600" cy="4525923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4D1D5D-3149-4F21-A7D5-C733E9DF35D9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4B83950-9A12-4A56-8706-62AB30BCB353}" type="slidenum">
              <a:rPr/>
              <a:pPr lvl="0"/>
              <a:t>‹#›</a:t>
            </a:fld>
            <a:endParaRPr lang="cs-CZ"/>
          </a:p>
        </p:txBody>
      </p:sp>
      <p:sp>
        <p:nvSpPr>
          <p:cNvPr id="7" name="Zástupný symbol pro obsah 6"/>
          <p:cNvSpPr txBox="1">
            <a:spLocks noGrp="1"/>
          </p:cNvSpPr>
          <p:nvPr>
            <p:ph idx="1"/>
          </p:nvPr>
        </p:nvSpPr>
        <p:spPr>
          <a:xfrm>
            <a:off x="457200" y="1604515"/>
            <a:ext cx="8229243" cy="4525923"/>
          </a:xfrm>
        </p:spPr>
        <p:txBody>
          <a:bodyPr lIns="0" tIns="0" rIns="0" bIns="0"/>
          <a:lstStyle>
            <a:lvl1pPr hangingPunct="0">
              <a:defRPr/>
            </a:lvl1pPr>
          </a:lstStyle>
          <a:p>
            <a:pPr lvl="0"/>
            <a:endParaRPr lang="cs-CZ"/>
          </a:p>
        </p:txBody>
      </p:sp>
    </p:spTree>
  </p:cSld>
  <p:clrMapOvr>
    <a:masterClrMapping/>
  </p:clrMapOvr>
  <p:transition/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156" y="4406758"/>
            <a:ext cx="7772400" cy="1362236"/>
          </a:xfrm>
        </p:spPr>
        <p:txBody>
          <a:bodyPr anchor="t" anchorCtr="0"/>
          <a:lstStyle>
            <a:lvl1pPr algn="l">
              <a:defRPr sz="4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156" y="2906639"/>
            <a:ext cx="7772400" cy="1500118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B2C9E8-7490-4B7F-9539-A5775F141249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BD56ED-0BAA-49E0-97D4-AC0858C89E07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457200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648315" y="1600200"/>
            <a:ext cx="4038475" cy="4525923"/>
          </a:xfrm>
        </p:spPr>
        <p:txBody>
          <a:bodyPr anchor="t" anchorCtr="0"/>
          <a:lstStyle>
            <a:lvl1pPr marL="343082" indent="-343082" algn="l">
              <a:spcBef>
                <a:spcPts val="700"/>
              </a:spcBef>
              <a:buSzPct val="100000"/>
              <a:buFont typeface="Arial" pitchFamily="34"/>
              <a:buChar char="•"/>
              <a:defRPr sz="28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94404BD-7CC8-42C9-9EC3-C1FA6B8C5C54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408678-48CD-47C8-9807-B9716ABD4B5A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039"/>
            <a:ext cx="4040276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type="title" idx="4294967295"/>
          </p:nvPr>
        </p:nvSpPr>
        <p:spPr>
          <a:xfrm>
            <a:off x="457200" y="2174763"/>
            <a:ext cx="4040276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78" y="1535039"/>
            <a:ext cx="4041721" cy="639723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type="title" idx="4294967295"/>
          </p:nvPr>
        </p:nvSpPr>
        <p:spPr>
          <a:xfrm>
            <a:off x="4645078" y="2174763"/>
            <a:ext cx="4041721" cy="3951360"/>
          </a:xfrm>
        </p:spPr>
        <p:txBody>
          <a:bodyPr anchor="t" anchorCtr="0"/>
          <a:lstStyle>
            <a:lvl1pPr marL="343082" indent="-343082" algn="l">
              <a:spcBef>
                <a:spcPts val="600"/>
              </a:spcBef>
              <a:buSzPct val="100000"/>
              <a:buFont typeface="Arial" pitchFamily="34"/>
              <a:buChar char="•"/>
              <a:defRPr sz="24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86B777-FA0B-4E62-824A-0763E79338CC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826B734-0F38-407B-BA82-3436DAF025CE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F47F808-6E57-4471-B096-5585CAB52406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794A5A-43AE-45A4-A8D4-CC33CFA8F30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7DDF4E-4E65-4F26-930F-662977369148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EFCD94-D1D6-4070-B076-D87175088B88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2884"/>
            <a:ext cx="3008156" cy="1162083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title" idx="4294967295"/>
          </p:nvPr>
        </p:nvSpPr>
        <p:spPr>
          <a:xfrm>
            <a:off x="3575157" y="272884"/>
            <a:ext cx="5111642" cy="5853238"/>
          </a:xfrm>
        </p:spPr>
        <p:txBody>
          <a:bodyPr anchor="t" anchorCtr="0"/>
          <a:lstStyle>
            <a:lvl1pPr marL="343082" indent="-343082" algn="l">
              <a:spcBef>
                <a:spcPts val="800"/>
              </a:spcBef>
              <a:buSzPct val="100000"/>
              <a:buFont typeface="Arial" pitchFamily="34"/>
              <a:buChar char="•"/>
              <a:defRPr sz="3200"/>
            </a:lvl1pPr>
          </a:lstStyle>
          <a:p>
            <a:pPr lvl="0"/>
            <a:r>
              <a:rPr lang="cs-CZ"/>
              <a:t>Kliknutím lze upravit styly předlohy textu.</a:t>
            </a:r>
            <a:br>
              <a:rPr lang="cs-CZ"/>
            </a:br>
            <a:r>
              <a:rPr lang="cs-CZ"/>
              <a:t>Druhá úroveň</a:t>
            </a:r>
            <a:br>
              <a:rPr lang="cs-CZ"/>
            </a:br>
            <a:r>
              <a:rPr lang="cs-CZ"/>
              <a:t>Třetí úroveň</a:t>
            </a:r>
            <a:br>
              <a:rPr lang="cs-CZ"/>
            </a:br>
            <a:r>
              <a:rPr lang="cs-CZ"/>
              <a:t>Čtvrtá úroveň</a:t>
            </a:r>
            <a:br>
              <a:rPr lang="cs-CZ"/>
            </a:br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4958"/>
            <a:ext cx="3008156" cy="46911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1AF448-70E9-43C3-AF7E-C8D51C1EC583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BD6545-945A-4F45-B242-6816318E7B7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443" y="4800600"/>
            <a:ext cx="5486400" cy="566644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title" idx="4294967295"/>
          </p:nvPr>
        </p:nvSpPr>
        <p:spPr>
          <a:xfrm>
            <a:off x="1792443" y="612721"/>
            <a:ext cx="5486400" cy="4114800"/>
          </a:xfrm>
        </p:spPr>
        <p:txBody>
          <a:bodyPr anchor="t"/>
          <a:lstStyle>
            <a:lvl1pPr hangingPunct="0">
              <a:defRPr>
                <a:latin typeface="Arial" pitchFamily="18"/>
              </a:defRPr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443" y="5367244"/>
            <a:ext cx="5486400" cy="80495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E3FC89-5158-4DC9-95EB-52E38A5A78BC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A1B15B-0C6D-4DA8-B484-4E1FE8D22F03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E91838B-A3AC-43DE-83ED-4D9E51A99D05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426098-43A5-4296-89F0-31D48ED20585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76"/>
            <a:ext cx="2057400" cy="5851437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76"/>
            <a:ext cx="6019915" cy="5851437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BEADA67-A6EE-4E47-86CE-F14FB94F09D1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1CAB57-0EA0-4F68-8DB0-486603FF5A96}" type="slidenum">
              <a:rPr/>
              <a:pPr lvl="0"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2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2629752-C00F-4E55-8200-D90BE4D8F7A2}" type="datetime1">
              <a:rPr lang="cs-CZ"/>
              <a:pPr lvl="0"/>
              <a:t>20.6.2013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075" y="6356515"/>
            <a:ext cx="289547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24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4" y="6356515"/>
            <a:ext cx="2133715" cy="365037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813969A5-9439-4194-BC25-502EA433F71A}" type="slidenum">
              <a:rPr/>
              <a:pPr lvl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/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SzPct val="45000"/>
        <a:buFont typeface="StarSymbol"/>
        <a:buChar char="●"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 pitchFamily="18"/>
          <a:ea typeface="Arial Unicode MS" pitchFamily="2"/>
          <a:cs typeface="Mangal" pitchFamily="2"/>
        </a:defRPr>
      </a:lvl1pPr>
    </p:titleStyle>
    <p:bodyStyle>
      <a:lvl1pPr marL="431999" marR="0" lvl="0" indent="-323999" algn="l" defTabSz="914400" rtl="0" fontAlgn="auto" hangingPunct="1">
        <a:lnSpc>
          <a:spcPct val="100000"/>
        </a:lnSpc>
        <a:spcBef>
          <a:spcPts val="0"/>
        </a:spcBef>
        <a:spcAft>
          <a:spcPts val="1415"/>
        </a:spcAft>
        <a:buSzPct val="45000"/>
        <a:buFont typeface="StarSymbol"/>
        <a:buChar char="●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1pPr>
      <a:lvl2pPr marL="863998" marR="0" lvl="1" indent="-323999" algn="l" defTabSz="914400" rtl="0" fontAlgn="auto" hangingPunct="1">
        <a:lnSpc>
          <a:spcPct val="100000"/>
        </a:lnSpc>
        <a:spcBef>
          <a:spcPts val="0"/>
        </a:spcBef>
        <a:spcAft>
          <a:spcPts val="1135"/>
        </a:spcAft>
        <a:buSzPct val="45000"/>
        <a:buFont typeface="StarSymbol"/>
        <a:buChar char="●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2pPr>
      <a:lvl3pPr marL="1295997" marR="0" lvl="2" indent="-287999" algn="l" defTabSz="914400" rtl="0" fontAlgn="auto" hangingPunct="1">
        <a:lnSpc>
          <a:spcPct val="100000"/>
        </a:lnSpc>
        <a:spcBef>
          <a:spcPts val="0"/>
        </a:spcBef>
        <a:spcAft>
          <a:spcPts val="850"/>
        </a:spcAft>
        <a:buSzPct val="75000"/>
        <a:buFont typeface="StarSymbol"/>
        <a:buChar char="–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3pPr>
      <a:lvl4pPr marL="1727996" marR="0" lvl="3" indent="-215999" algn="l" defTabSz="914400" rtl="0" fontAlgn="auto" hangingPunct="1">
        <a:lnSpc>
          <a:spcPct val="100000"/>
        </a:lnSpc>
        <a:spcBef>
          <a:spcPts val="0"/>
        </a:spcBef>
        <a:spcAft>
          <a:spcPts val="565"/>
        </a:spcAft>
        <a:buSzPct val="45000"/>
        <a:buFont typeface="StarSymbol"/>
        <a:buChar char="●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4pPr>
      <a:lvl5pPr marL="2159995" marR="0" lvl="4" indent="-215999" algn="l" defTabSz="914400" rtl="0" fontAlgn="auto" hangingPunct="1">
        <a:lnSpc>
          <a:spcPct val="100000"/>
        </a:lnSpc>
        <a:spcBef>
          <a:spcPts val="0"/>
        </a:spcBef>
        <a:spcAft>
          <a:spcPts val="285"/>
        </a:spcAft>
        <a:buSzPct val="75000"/>
        <a:buFont typeface="StarSymbol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Arial" pitchFamily="18"/>
          <a:ea typeface="Arial Unicode MS" pitchFamily="2"/>
          <a:cs typeface="Mangal" pitchFamily="2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3"/>
          <p:cNvGrpSpPr/>
          <p:nvPr/>
        </p:nvGrpSpPr>
        <p:grpSpPr>
          <a:xfrm>
            <a:off x="685800" y="908721"/>
            <a:ext cx="7702621" cy="2016224"/>
            <a:chOff x="685800" y="908721"/>
            <a:chExt cx="7702621" cy="2016224"/>
          </a:xfrm>
        </p:grpSpPr>
        <p:sp>
          <p:nvSpPr>
            <p:cNvPr id="3" name="Volný tvar 2"/>
            <p:cNvSpPr/>
            <p:nvPr/>
          </p:nvSpPr>
          <p:spPr>
            <a:xfrm>
              <a:off x="685800" y="908721"/>
              <a:ext cx="2016224" cy="201622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4" name="Volný tvar 3"/>
            <p:cNvSpPr/>
            <p:nvPr/>
          </p:nvSpPr>
          <p:spPr>
            <a:xfrm>
              <a:off x="1693907" y="908721"/>
              <a:ext cx="6694514" cy="201622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2016223"/>
                <a:gd name="f8" fmla="+- 0 0 -90"/>
                <a:gd name="f9" fmla="*/ f3 1 6694512"/>
                <a:gd name="f10" fmla="*/ f4 1 2016223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2016223"/>
                <a:gd name="f20" fmla="*/ 0 f16 1"/>
                <a:gd name="f21" fmla="*/ 0 f15 1"/>
                <a:gd name="f22" fmla="*/ 6694512 f16 1"/>
                <a:gd name="f23" fmla="*/ 2016223 f15 1"/>
                <a:gd name="f24" fmla="+- f17 0 f1"/>
                <a:gd name="f25" fmla="*/ f20 1 6694512"/>
                <a:gd name="f26" fmla="*/ f21 1 2016223"/>
                <a:gd name="f27" fmla="*/ f22 1 6694512"/>
                <a:gd name="f28" fmla="*/ f23 1 2016223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2016223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739344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NÁZEV ŠKOLY: Základní škola a Mateřská škola Nedvědice, okres Brno – venkov, příspěvková organizace </a:t>
              </a:r>
            </a:p>
          </p:txBody>
        </p:sp>
        <p:sp>
          <p:nvSpPr>
            <p:cNvPr id="5" name="Volný tvar 4"/>
            <p:cNvSpPr/>
            <p:nvPr/>
          </p:nvSpPr>
          <p:spPr>
            <a:xfrm>
              <a:off x="897501" y="1231312"/>
              <a:ext cx="1592811" cy="159281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6" name="Volný tvar 5"/>
            <p:cNvSpPr/>
            <p:nvPr/>
          </p:nvSpPr>
          <p:spPr>
            <a:xfrm>
              <a:off x="1693907" y="1231312"/>
              <a:ext cx="6694514" cy="159281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592816"/>
                <a:gd name="f8" fmla="+- 0 0 -90"/>
                <a:gd name="f9" fmla="*/ f3 1 6694512"/>
                <a:gd name="f10" fmla="*/ f4 1 1592816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592816"/>
                <a:gd name="f20" fmla="*/ 0 f16 1"/>
                <a:gd name="f21" fmla="*/ 0 f15 1"/>
                <a:gd name="f22" fmla="*/ 6694512 f16 1"/>
                <a:gd name="f23" fmla="*/ 1592816 f15 1"/>
                <a:gd name="f24" fmla="+- f17 0 f1"/>
                <a:gd name="f25" fmla="*/ f20 1 6694512"/>
                <a:gd name="f26" fmla="*/ f21 1 1592816"/>
                <a:gd name="f27" fmla="*/ f22 1 6694512"/>
                <a:gd name="f28" fmla="*/ f23 1 1592816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592816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131594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AUTOR: </a:t>
              </a:r>
              <a:r>
                <a:rPr lang="cs-CZ" sz="12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Jiří </a:t>
              </a: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Toman </a:t>
              </a: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1109203" y="1553913"/>
              <a:ext cx="1169407" cy="1169407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8" name="Volný tvar 7"/>
            <p:cNvSpPr/>
            <p:nvPr/>
          </p:nvSpPr>
          <p:spPr>
            <a:xfrm>
              <a:off x="1693907" y="1553913"/>
              <a:ext cx="6694514" cy="116940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1169409"/>
                <a:gd name="f8" fmla="+- 0 0 -90"/>
                <a:gd name="f9" fmla="*/ f3 1 6694512"/>
                <a:gd name="f10" fmla="*/ f4 1 1169409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1169409"/>
                <a:gd name="f20" fmla="*/ 0 f16 1"/>
                <a:gd name="f21" fmla="*/ 0 f15 1"/>
                <a:gd name="f22" fmla="*/ 6694512 f16 1"/>
                <a:gd name="f23" fmla="*/ 1169409 f15 1"/>
                <a:gd name="f24" fmla="+- f17 0 f1"/>
                <a:gd name="f25" fmla="*/ f20 1 6694512"/>
                <a:gd name="f26" fmla="*/ f21 1 1169409"/>
                <a:gd name="f27" fmla="*/ f22 1 6694512"/>
                <a:gd name="f28" fmla="*/ f23 1 1169409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1169409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892536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NÁZE</a:t>
              </a:r>
              <a:r>
                <a:rPr lang="cs-CZ" sz="1200" b="0" i="0" u="none" strike="noStrike" kern="1200" cap="none" spc="0" baseline="0" dirty="0">
                  <a:uFillTx/>
                  <a:latin typeface="Calibri"/>
                </a:rPr>
                <a:t>V:  </a:t>
              </a:r>
              <a:r>
                <a:rPr lang="cs-CZ" sz="1200" b="0" i="0" u="none" strike="noStrike" kern="1200" cap="none" spc="0" baseline="0" dirty="0" smtClean="0">
                  <a:uFillTx/>
                  <a:latin typeface="Calibri"/>
                </a:rPr>
                <a:t>VY_32_INOVACE_24_</a:t>
              </a:r>
              <a:r>
                <a:rPr lang="cs-CZ" sz="1200" kern="0" dirty="0" smtClean="0">
                  <a:latin typeface="Calibri"/>
                </a:rPr>
                <a:t>12 Střídavé </a:t>
              </a:r>
              <a:r>
                <a:rPr lang="cs-CZ" sz="1200" kern="0" dirty="0" smtClean="0">
                  <a:latin typeface="Calibri"/>
                </a:rPr>
                <a:t>napětí a proud –test A</a:t>
              </a:r>
              <a:endParaRPr lang="cs-CZ" sz="1200" b="0" i="0" u="none" strike="noStrike" kern="1200" cap="none" spc="0" baseline="0" dirty="0">
                <a:uFillTx/>
                <a:latin typeface="Calibri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1320905" y="1876504"/>
              <a:ext cx="746004" cy="746004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1693907" y="1876504"/>
              <a:ext cx="6694514" cy="746004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746002"/>
                <a:gd name="f8" fmla="+- 0 0 -90"/>
                <a:gd name="f9" fmla="*/ f3 1 6694512"/>
                <a:gd name="f10" fmla="*/ f4 1 746002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746002"/>
                <a:gd name="f20" fmla="*/ 0 f16 1"/>
                <a:gd name="f21" fmla="*/ 0 f15 1"/>
                <a:gd name="f22" fmla="*/ 6694512 f16 1"/>
                <a:gd name="f23" fmla="*/ 746002 f15 1"/>
                <a:gd name="f24" fmla="+- f17 0 f1"/>
                <a:gd name="f25" fmla="*/ f20 1 6694512"/>
                <a:gd name="f26" fmla="*/ f21 1 746002"/>
                <a:gd name="f27" fmla="*/ f22 1 6694512"/>
                <a:gd name="f28" fmla="*/ f23 1 746002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746002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69123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TEMA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: Fyzika </a:t>
              </a:r>
              <a:r>
                <a:rPr lang="cs-CZ" sz="1000" b="0" i="0" u="none" strike="noStrike" kern="1200" cap="none" spc="0" baseline="0" dirty="0" smtClean="0">
                  <a:solidFill>
                    <a:srgbClr val="000000"/>
                  </a:solidFill>
                  <a:uFillTx/>
                  <a:latin typeface="Calibri"/>
                </a:rPr>
                <a:t>8. </a:t>
              </a:r>
              <a:r>
                <a:rPr lang="cs-CZ" sz="10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a </a:t>
              </a:r>
              <a:r>
                <a:rPr lang="cs-CZ" sz="1000" b="0" i="0" u="none" strike="noStrike" kern="1200" cap="none" spc="0" baseline="0" smtClean="0">
                  <a:solidFill>
                    <a:srgbClr val="000000"/>
                  </a:solidFill>
                  <a:uFillTx/>
                  <a:latin typeface="Calibri"/>
                </a:rPr>
                <a:t>9.roč</a:t>
              </a:r>
              <a:r>
                <a:rPr lang="cs-CZ" sz="1000" b="0" i="0" u="none" strike="noStrike" kern="1200" cap="none" spc="0" baseline="0" dirty="0">
                  <a:solidFill>
                    <a:srgbClr val="000000"/>
                  </a:solidFill>
                  <a:uFillTx/>
                  <a:latin typeface="Calibri"/>
                </a:rPr>
                <a:t>.</a:t>
              </a: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1532616" y="2199104"/>
              <a:ext cx="322591" cy="322591"/>
            </a:xfrm>
            <a:custGeom>
              <a:avLst>
                <a:gd name="f11" fmla="val 0"/>
                <a:gd name="f12" fmla="val 180"/>
              </a:avLst>
              <a:gdLst>
                <a:gd name="f2" fmla="val 10800000"/>
                <a:gd name="f3" fmla="val 5400000"/>
                <a:gd name="f4" fmla="val 180"/>
                <a:gd name="f5" fmla="val w"/>
                <a:gd name="f6" fmla="val h"/>
                <a:gd name="f7" fmla="val ss"/>
                <a:gd name="f8" fmla="val 0"/>
                <a:gd name="f9" fmla="*/ 5419351 1 1725033"/>
                <a:gd name="f10" fmla="+- 0 0 1"/>
                <a:gd name="f11" fmla="val 0"/>
                <a:gd name="f12" fmla="val 180"/>
                <a:gd name="f13" fmla="abs f5"/>
                <a:gd name="f14" fmla="abs f6"/>
                <a:gd name="f15" fmla="abs f7"/>
                <a:gd name="f16" fmla="val f8"/>
                <a:gd name="f17" fmla="+- 2700000 f3 0"/>
                <a:gd name="f18" fmla="+- 0 0 f11"/>
                <a:gd name="f19" fmla="+- 0 0 f12"/>
                <a:gd name="f20" fmla="?: f13 f5 1"/>
                <a:gd name="f21" fmla="?: f14 f6 1"/>
                <a:gd name="f22" fmla="?: f15 f7 1"/>
                <a:gd name="f23" fmla="*/ f17 f9 1"/>
                <a:gd name="f24" fmla="*/ f18 f2 1"/>
                <a:gd name="f25" fmla="*/ f19 f2 1"/>
                <a:gd name="f26" fmla="*/ f20 1 21600"/>
                <a:gd name="f27" fmla="*/ f21 1 21600"/>
                <a:gd name="f28" fmla="*/ 21600 f20 1"/>
                <a:gd name="f29" fmla="*/ 21600 f21 1"/>
                <a:gd name="f30" fmla="*/ f23 1 f2"/>
                <a:gd name="f31" fmla="*/ f24 1 f4"/>
                <a:gd name="f32" fmla="*/ f25 1 f4"/>
                <a:gd name="f33" fmla="min f27 f26"/>
                <a:gd name="f34" fmla="*/ f28 1 f22"/>
                <a:gd name="f35" fmla="*/ f29 1 f22"/>
                <a:gd name="f36" fmla="+- 0 0 f30"/>
                <a:gd name="f37" fmla="+- f31 0 f3"/>
                <a:gd name="f38" fmla="+- f32 0 f3"/>
                <a:gd name="f39" fmla="val f34"/>
                <a:gd name="f40" fmla="val f35"/>
                <a:gd name="f41" fmla="+- 0 0 f36"/>
                <a:gd name="f42" fmla="+- 0 0 f37"/>
                <a:gd name="f43" fmla="+- 0 0 f38"/>
                <a:gd name="f44" fmla="+- f40 0 f16"/>
                <a:gd name="f45" fmla="+- f39 0 f16"/>
                <a:gd name="f46" fmla="val f42"/>
                <a:gd name="f47" fmla="val f43"/>
                <a:gd name="f48" fmla="*/ f41 f2 1"/>
                <a:gd name="f49" fmla="*/ f44 1 2"/>
                <a:gd name="f50" fmla="*/ f45 1 2"/>
                <a:gd name="f51" fmla="+- f47 0 f46"/>
                <a:gd name="f52" fmla="+- f46 f3 0"/>
                <a:gd name="f53" fmla="*/ f48 1 f9"/>
                <a:gd name="f54" fmla="+- f16 f49 0"/>
                <a:gd name="f55" fmla="+- f16 f50 0"/>
                <a:gd name="f56" fmla="+- f51 21600000 0"/>
                <a:gd name="f57" fmla="*/ f52 f9 1"/>
                <a:gd name="f58" fmla="+- f53 0 f3"/>
                <a:gd name="f59" fmla="*/ f50 f33 1"/>
                <a:gd name="f60" fmla="*/ f49 f33 1"/>
                <a:gd name="f61" fmla="?: f51 f51 f56"/>
                <a:gd name="f62" fmla="*/ f57 1 f2"/>
                <a:gd name="f63" fmla="cos 1 f58"/>
                <a:gd name="f64" fmla="sin 1 f58"/>
                <a:gd name="f65" fmla="*/ f55 f33 1"/>
                <a:gd name="f66" fmla="*/ f54 f33 1"/>
                <a:gd name="f67" fmla="+- 0 0 f62"/>
                <a:gd name="f68" fmla="+- 0 0 f63"/>
                <a:gd name="f69" fmla="+- 0 0 f64"/>
                <a:gd name="f70" fmla="+- 0 0 f67"/>
                <a:gd name="f71" fmla="+- 0 0 f68"/>
                <a:gd name="f72" fmla="+- 0 0 f69"/>
                <a:gd name="f73" fmla="*/ f70 f2 1"/>
                <a:gd name="f74" fmla="*/ f71 f50 1"/>
                <a:gd name="f75" fmla="*/ f72 f49 1"/>
                <a:gd name="f76" fmla="*/ f73 1 f9"/>
                <a:gd name="f77" fmla="+- f55 0 f74"/>
                <a:gd name="f78" fmla="+- f55 f74 0"/>
                <a:gd name="f79" fmla="+- f54 0 f75"/>
                <a:gd name="f80" fmla="+- f54 f75 0"/>
                <a:gd name="f81" fmla="+- f76 0 f3"/>
                <a:gd name="f82" fmla="*/ f77 f33 1"/>
                <a:gd name="f83" fmla="*/ f79 f33 1"/>
                <a:gd name="f84" fmla="*/ f78 f33 1"/>
                <a:gd name="f85" fmla="*/ f80 f33 1"/>
                <a:gd name="f86" fmla="sin 1 f81"/>
                <a:gd name="f87" fmla="cos 1 f81"/>
                <a:gd name="f88" fmla="+- 0 0 f86"/>
                <a:gd name="f89" fmla="+- 0 0 f87"/>
                <a:gd name="f90" fmla="+- 0 0 f88"/>
                <a:gd name="f91" fmla="+- 0 0 f89"/>
                <a:gd name="f92" fmla="*/ f90 f50 1"/>
                <a:gd name="f93" fmla="*/ f91 f49 1"/>
                <a:gd name="f94" fmla="+- 0 0 f93"/>
                <a:gd name="f95" fmla="+- 0 0 f92"/>
                <a:gd name="f96" fmla="+- 0 0 f94"/>
                <a:gd name="f97" fmla="+- 0 0 f95"/>
                <a:gd name="f98" fmla="at2 f96 f97"/>
                <a:gd name="f99" fmla="+- f98 f3 0"/>
                <a:gd name="f100" fmla="*/ f99 f9 1"/>
                <a:gd name="f101" fmla="*/ f100 1 f2"/>
                <a:gd name="f102" fmla="+- 0 0 f101"/>
                <a:gd name="f103" fmla="val f102"/>
                <a:gd name="f104" fmla="+- 0 0 f103"/>
                <a:gd name="f105" fmla="*/ f104 f2 1"/>
                <a:gd name="f106" fmla="*/ f105 1 f9"/>
                <a:gd name="f107" fmla="+- f106 0 f3"/>
                <a:gd name="f108" fmla="cos 1 f107"/>
                <a:gd name="f109" fmla="sin 1 f107"/>
                <a:gd name="f110" fmla="+- 0 0 f108"/>
                <a:gd name="f111" fmla="+- 0 0 f109"/>
                <a:gd name="f112" fmla="*/ f10 f110 1"/>
                <a:gd name="f113" fmla="*/ f10 f111 1"/>
                <a:gd name="f114" fmla="*/ f112 f50 1"/>
                <a:gd name="f115" fmla="*/ f113 f49 1"/>
                <a:gd name="f116" fmla="+- f55 f114 0"/>
                <a:gd name="f117" fmla="+- f54 f115 0"/>
                <a:gd name="f118" fmla="*/ f116 f33 1"/>
                <a:gd name="f119" fmla="*/ f117 f33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2" t="f83" r="f84" b="f85"/>
              <a:pathLst>
                <a:path>
                  <a:moveTo>
                    <a:pt x="f118" y="f119"/>
                  </a:moveTo>
                  <a:arcTo wR="f59" hR="f60" stAng="f46" swAng="f61"/>
                  <a:lnTo>
                    <a:pt x="f65" y="f66"/>
                  </a:lnTo>
                  <a:close/>
                </a:path>
              </a:pathLst>
            </a:custGeom>
            <a:solidFill>
              <a:srgbClr val="4F81BD"/>
            </a:solidFill>
            <a:ln w="25402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cs-CZ"/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1677576" y="2195977"/>
              <a:ext cx="6694514" cy="32259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6694512"/>
                <a:gd name="f7" fmla="val 322595"/>
                <a:gd name="f8" fmla="+- 0 0 -90"/>
                <a:gd name="f9" fmla="*/ f3 1 6694512"/>
                <a:gd name="f10" fmla="*/ f4 1 322595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6694512"/>
                <a:gd name="f19" fmla="*/ f15 1 322595"/>
                <a:gd name="f20" fmla="*/ 0 f16 1"/>
                <a:gd name="f21" fmla="*/ 0 f15 1"/>
                <a:gd name="f22" fmla="*/ 6694512 f16 1"/>
                <a:gd name="f23" fmla="*/ 322595 f15 1"/>
                <a:gd name="f24" fmla="+- f17 0 f1"/>
                <a:gd name="f25" fmla="*/ f20 1 6694512"/>
                <a:gd name="f26" fmla="*/ f21 1 322595"/>
                <a:gd name="f27" fmla="*/ f22 1 6694512"/>
                <a:gd name="f28" fmla="*/ f23 1 322595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6694512" h="322595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FFFFFF">
                <a:alpha val="90000"/>
              </a:srgbClr>
            </a:solidFill>
            <a:ln w="25402">
              <a:solidFill>
                <a:srgbClr val="4F81BD"/>
              </a:solidFill>
              <a:prstDash val="solid"/>
            </a:ln>
          </p:spPr>
          <p:txBody>
            <a:bodyPr vert="horz" wrap="square" lIns="45720" tIns="45720" rIns="45720" bIns="45720" anchor="ctr" anchorCtr="0" compatLnSpc="1"/>
            <a:lstStyle/>
            <a:p>
              <a:pPr marL="0" marR="0" lvl="0" indent="0" algn="l" defTabSz="533396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cs-CZ" sz="1200" b="0" i="0" u="none" strike="noStrike" kern="1200" cap="none" spc="0" baseline="0">
                  <a:solidFill>
                    <a:srgbClr val="000000"/>
                  </a:solidFill>
                  <a:uFillTx/>
                  <a:latin typeface="Calibri"/>
                </a:rPr>
                <a:t>ČÍSLO PROJEKTU: 2674/21/7.1.4/2011  </a:t>
              </a:r>
            </a:p>
          </p:txBody>
        </p:sp>
      </p:grpSp>
      <p:sp>
        <p:nvSpPr>
          <p:cNvPr id="13" name="Podnadpis 2"/>
          <p:cNvSpPr txBox="1">
            <a:spLocks noGrp="1"/>
          </p:cNvSpPr>
          <p:nvPr>
            <p:ph type="subTitle" idx="1"/>
          </p:nvPr>
        </p:nvSpPr>
        <p:spPr>
          <a:xfrm>
            <a:off x="767007" y="3717035"/>
            <a:ext cx="7776862" cy="1464567"/>
          </a:xfrm>
        </p:spPr>
        <p:txBody>
          <a:bodyPr/>
          <a:lstStyle/>
          <a:p>
            <a:endParaRPr lang="cs-CZ"/>
          </a:p>
        </p:txBody>
      </p:sp>
      <p:pic>
        <p:nvPicPr>
          <p:cNvPr id="14" name="Obrázek 7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7" y="3717035"/>
            <a:ext cx="7848871" cy="151217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4676"/>
            <a:ext cx="8229600" cy="805321"/>
          </a:xfrm>
        </p:spPr>
        <p:txBody>
          <a:bodyPr lIns="0" tIns="0" rIns="0" bIns="0"/>
          <a:lstStyle/>
          <a:p>
            <a:pPr lvl="0" hangingPunct="0">
              <a:buNone/>
            </a:pPr>
            <a:r>
              <a:rPr lang="cs-CZ" sz="2200" dirty="0">
                <a:solidFill>
                  <a:schemeClr val="tx1"/>
                </a:solidFill>
                <a:latin typeface="Arial" pitchFamily="18"/>
              </a:rPr>
              <a:t>Anotace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000" dirty="0">
                <a:solidFill>
                  <a:schemeClr val="tx1"/>
                </a:solidFill>
              </a:rPr>
              <a:t>Prezentace</a:t>
            </a:r>
            <a:r>
              <a:rPr lang="cs-CZ" sz="1400" dirty="0">
                <a:solidFill>
                  <a:schemeClr val="tx1"/>
                </a:solidFill>
              </a:rPr>
              <a:t> je určena pro žáky </a:t>
            </a:r>
            <a:r>
              <a:rPr lang="cs-CZ" sz="1400" dirty="0" smtClean="0">
                <a:solidFill>
                  <a:schemeClr val="tx1"/>
                </a:solidFill>
              </a:rPr>
              <a:t>9. </a:t>
            </a:r>
            <a:r>
              <a:rPr lang="cs-CZ" sz="1400" dirty="0">
                <a:solidFill>
                  <a:schemeClr val="tx1"/>
                </a:solidFill>
              </a:rPr>
              <a:t>ročníku. </a:t>
            </a:r>
            <a:r>
              <a:rPr lang="cs-CZ" sz="1400" dirty="0" smtClean="0">
                <a:solidFill>
                  <a:schemeClr val="tx1"/>
                </a:solidFill>
              </a:rPr>
              <a:t>Slouží ke společnému  zopakování učiva s využitím interaktivní tabule, nebo lze tento materiál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použít  v tištěné podobě  jako pracovní list k samostatné práci žáků</a:t>
            </a:r>
            <a:r>
              <a:rPr lang="cs-CZ" sz="1400" dirty="0">
                <a:solidFill>
                  <a:schemeClr val="tx1"/>
                </a:solidFill>
              </a:rPr>
              <a:t>.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Autor : 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  <a:r>
              <a:rPr lang="cs-CZ" sz="1400" dirty="0">
                <a:solidFill>
                  <a:schemeClr val="tx1"/>
                </a:solidFill>
              </a:rPr>
              <a:t>Jiří Toman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Jazyk : čeština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Očekávaný výstup : žáci </a:t>
            </a:r>
            <a:r>
              <a:rPr lang="cs-CZ" sz="1400" dirty="0" smtClean="0">
                <a:solidFill>
                  <a:schemeClr val="tx1"/>
                </a:solidFill>
              </a:rPr>
              <a:t>si zopakují formou testu učivo na téma </a:t>
            </a: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STŘÍDAVÉ  NAPĚTÍ  A  PROUD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Speciální potřeby : </a:t>
            </a:r>
            <a:r>
              <a:rPr lang="cs-CZ" sz="1400" dirty="0" smtClean="0">
                <a:solidFill>
                  <a:schemeClr val="tx1"/>
                </a:solidFill>
              </a:rPr>
              <a:t>žádné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Druh učebního materiálu : </a:t>
            </a:r>
            <a:r>
              <a:rPr lang="cs-CZ" sz="1400" dirty="0" smtClean="0">
                <a:solidFill>
                  <a:schemeClr val="tx1"/>
                </a:solidFill>
              </a:rPr>
              <a:t>prezentace, pracovní list - test</a:t>
            </a:r>
            <a:endParaRPr lang="cs-CZ" sz="1400" dirty="0">
              <a:solidFill>
                <a:schemeClr val="tx1"/>
              </a:solidFill>
            </a:endParaRP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Cílová skupina : žák</a:t>
            </a:r>
          </a:p>
          <a:p>
            <a:pPr lvl="0"/>
            <a:r>
              <a:rPr lang="cs-CZ" sz="1400" dirty="0">
                <a:solidFill>
                  <a:schemeClr val="tx1"/>
                </a:solidFill>
              </a:rPr>
              <a:t>Stupeň a typ vzdělávání : základní vzdělávání 2. stupeň 1</a:t>
            </a:r>
            <a:r>
              <a:rPr lang="cs-CZ" sz="1400" dirty="0" smtClean="0">
                <a:solidFill>
                  <a:schemeClr val="tx1"/>
                </a:solidFill>
              </a:rPr>
              <a:t>.období</a:t>
            </a:r>
            <a:r>
              <a:rPr lang="cs-CZ" sz="1400" dirty="0">
                <a:solidFill>
                  <a:schemeClr val="tx1"/>
                </a:solidFill>
              </a:rPr>
              <a:t>, věková skupina : </a:t>
            </a:r>
            <a:r>
              <a:rPr lang="cs-CZ" sz="1400" dirty="0" smtClean="0">
                <a:solidFill>
                  <a:schemeClr val="tx1"/>
                </a:solidFill>
              </a:rPr>
              <a:t>14 - 15 </a:t>
            </a:r>
            <a:r>
              <a:rPr lang="cs-CZ" sz="1400" dirty="0" smtClean="0">
                <a:solidFill>
                  <a:schemeClr val="tx1"/>
                </a:solidFill>
              </a:rPr>
              <a:t>let</a:t>
            </a:r>
          </a:p>
          <a:p>
            <a:pPr lvl="0"/>
            <a:r>
              <a:rPr lang="cs-CZ" sz="1400" dirty="0" smtClean="0">
                <a:solidFill>
                  <a:schemeClr val="tx1"/>
                </a:solidFill>
              </a:rPr>
              <a:t>Žáci reagovali při procvičování učiva dle očekávání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53371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1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1.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Jak vzniká střídavý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otáčením magnetického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elektrický </a:t>
            </a:r>
            <a:r>
              <a:rPr lang="cs-CZ" sz="2000" dirty="0">
                <a:latin typeface="Calibri"/>
              </a:rPr>
              <a:t>proud ?                                      </a:t>
            </a:r>
            <a:r>
              <a:rPr lang="cs-CZ" sz="2000" dirty="0" smtClean="0">
                <a:latin typeface="Calibri"/>
              </a:rPr>
              <a:t>pole v cívce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otáčením cívky v magnetickém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poli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otáčením magnetické cívky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v poli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2.</a:t>
            </a:r>
            <a:r>
              <a:rPr lang="cs-CZ" sz="2000" dirty="0" smtClean="0">
                <a:latin typeface="Calibri"/>
              </a:rPr>
              <a:t>      Sinusoida je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>
                <a:latin typeface="Calibri"/>
              </a:rPr>
              <a:t>k</a:t>
            </a:r>
            <a:r>
              <a:rPr lang="cs-CZ" sz="2000" dirty="0" smtClean="0">
                <a:latin typeface="Calibri"/>
              </a:rPr>
              <a:t>řivka znázorňující časový průběh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střídavého elektrického proudu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přímka znázorňující časový průběh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střídavého elektrického proudu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křivka znázorňující časový průběh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stejnosměrného elektrického proudu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3.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Značka, jednotka, vzorec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f, Hz, f = 1/t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frekvence :                                           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f</a:t>
            </a:r>
            <a:r>
              <a:rPr lang="cs-CZ" sz="2000" dirty="0">
                <a:latin typeface="Calibri"/>
              </a:rPr>
              <a:t>, Hz, f = </a:t>
            </a:r>
            <a:r>
              <a:rPr lang="cs-CZ" sz="2000" dirty="0" smtClean="0">
                <a:latin typeface="Calibri"/>
              </a:rPr>
              <a:t>T/1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f</a:t>
            </a:r>
            <a:r>
              <a:rPr lang="cs-CZ" sz="2000" dirty="0">
                <a:latin typeface="Calibri"/>
              </a:rPr>
              <a:t>, Hz, f = </a:t>
            </a:r>
            <a:r>
              <a:rPr lang="cs-CZ" sz="2000" dirty="0" smtClean="0">
                <a:latin typeface="Calibri"/>
              </a:rPr>
              <a:t>1/T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2 </a:t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4.</a:t>
            </a:r>
            <a:r>
              <a:rPr lang="cs-CZ" sz="2000" dirty="0" smtClean="0">
                <a:latin typeface="Calibri"/>
              </a:rPr>
              <a:t>         Jaké střídavé napětí    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efektní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měříme voltmetrem ?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efektivní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afektivní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5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Vzorec pro výpočet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max</a:t>
            </a:r>
            <a:r>
              <a:rPr lang="cs-CZ" sz="2000" dirty="0" smtClean="0">
                <a:latin typeface="Calibri"/>
              </a:rPr>
              <a:t> =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ef</a:t>
            </a:r>
            <a:r>
              <a:rPr lang="cs-CZ" sz="2000" baseline="-25000" dirty="0" smtClean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/0,7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maximálního napětí </a:t>
            </a:r>
            <a:r>
              <a:rPr lang="cs-CZ" sz="2000" dirty="0">
                <a:latin typeface="Calibri"/>
              </a:rPr>
              <a:t>: </a:t>
            </a:r>
            <a:r>
              <a:rPr lang="cs-CZ" sz="2000" dirty="0" smtClean="0">
                <a:latin typeface="Calibri"/>
              </a:rPr>
              <a:t>    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max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= </a:t>
            </a:r>
            <a:r>
              <a:rPr lang="cs-CZ" sz="2000" dirty="0" err="1">
                <a:latin typeface="Calibri"/>
              </a:rPr>
              <a:t>U</a:t>
            </a:r>
            <a:r>
              <a:rPr lang="cs-CZ" sz="2000" baseline="-25000" dirty="0" err="1">
                <a:latin typeface="Calibri"/>
              </a:rPr>
              <a:t>ef</a:t>
            </a:r>
            <a:r>
              <a:rPr lang="cs-CZ" sz="2000" baseline="-25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. 0,7                                                                                   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ef</a:t>
            </a:r>
            <a:r>
              <a:rPr lang="cs-CZ" sz="2000" dirty="0" smtClean="0">
                <a:latin typeface="Calibri"/>
              </a:rPr>
              <a:t>  = </a:t>
            </a:r>
            <a:r>
              <a:rPr lang="cs-CZ" sz="2000" dirty="0" err="1" smtClean="0">
                <a:latin typeface="Calibri"/>
              </a:rPr>
              <a:t>U</a:t>
            </a:r>
            <a:r>
              <a:rPr lang="cs-CZ" sz="2000" baseline="-25000" dirty="0" err="1" smtClean="0">
                <a:latin typeface="Calibri"/>
              </a:rPr>
              <a:t>max</a:t>
            </a:r>
            <a:r>
              <a:rPr lang="cs-CZ" sz="2000" baseline="-25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/ 0,7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6</a:t>
            </a:r>
            <a:r>
              <a:rPr lang="cs-CZ" sz="2000" b="1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Perioda                              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je doba, za kterou se děj začne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opět opakovat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udává počet kmitů za jednu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sekundu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C  </a:t>
            </a:r>
            <a:r>
              <a:rPr lang="cs-CZ" sz="2000" dirty="0" smtClean="0">
                <a:latin typeface="Calibri"/>
              </a:rPr>
              <a:t>je doba, po kterou se děj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periodicky opakuje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08077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3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7</a:t>
            </a:r>
            <a:r>
              <a:rPr lang="cs-CZ" sz="2000" b="1" dirty="0" smtClean="0">
                <a:latin typeface="Calibri"/>
              </a:rPr>
              <a:t>.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Zařízení ke změně velikosti</a:t>
            </a:r>
            <a:r>
              <a:rPr lang="cs-CZ" sz="2000" dirty="0" smtClean="0">
                <a:latin typeface="Calibri"/>
              </a:rPr>
              <a:t>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deformátor</a:t>
            </a:r>
            <a:r>
              <a:rPr lang="cs-CZ" sz="2000" dirty="0" smtClean="0">
                <a:latin typeface="Calibri"/>
              </a:rPr>
              <a:t>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 elektrického napětí je :                                     </a:t>
            </a:r>
            <a:r>
              <a:rPr lang="cs-CZ" sz="2000" b="1" dirty="0" smtClean="0">
                <a:latin typeface="Calibri"/>
              </a:rPr>
              <a:t>B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generátor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b="1" dirty="0">
                <a:latin typeface="Calibri"/>
              </a:rPr>
              <a:t>C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transformátor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8</a:t>
            </a:r>
            <a:r>
              <a:rPr lang="cs-CZ" sz="2000" b="1" dirty="0" smtClean="0">
                <a:latin typeface="Calibri"/>
              </a:rPr>
              <a:t>.        </a:t>
            </a:r>
            <a:r>
              <a:rPr lang="cs-CZ" sz="2000" dirty="0" smtClean="0">
                <a:latin typeface="Calibri"/>
              </a:rPr>
              <a:t>Z čeho se skládá</a:t>
            </a:r>
            <a:r>
              <a:rPr lang="cs-CZ" sz="2000" dirty="0" smtClean="0">
                <a:latin typeface="Calibri"/>
              </a:rPr>
              <a:t>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stator, rotor, kotva</a:t>
            </a:r>
            <a:r>
              <a:rPr lang="cs-CZ" sz="2000" dirty="0" smtClean="0">
                <a:latin typeface="Calibri"/>
              </a:rPr>
              <a:t>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generátor ?</a:t>
            </a:r>
            <a:r>
              <a:rPr lang="cs-CZ" sz="2000" dirty="0" smtClean="0">
                <a:latin typeface="Calibri"/>
              </a:rPr>
              <a:t>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stator, rotor, komutátor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C  </a:t>
            </a:r>
            <a:r>
              <a:rPr lang="cs-CZ" sz="2000" dirty="0" smtClean="0">
                <a:latin typeface="Calibri"/>
              </a:rPr>
              <a:t>stator, motor, kotva</a:t>
            </a:r>
            <a:r>
              <a:rPr lang="cs-CZ" sz="2000" dirty="0" smtClean="0">
                <a:latin typeface="Calibri"/>
              </a:rPr>
              <a:t> </a:t>
            </a:r>
            <a:endParaRPr lang="cs-CZ" sz="2000" b="1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1800" dirty="0" smtClean="0">
                <a:latin typeface="Calibri"/>
              </a:rPr>
              <a:t>  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9</a:t>
            </a:r>
            <a:r>
              <a:rPr lang="cs-CZ" sz="2000" b="1" dirty="0" smtClean="0">
                <a:latin typeface="Calibri"/>
              </a:rPr>
              <a:t>.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 smtClean="0">
                <a:latin typeface="Calibri"/>
              </a:rPr>
              <a:t>Co udává transformační</a:t>
            </a:r>
            <a:r>
              <a:rPr lang="cs-CZ" sz="2000" dirty="0" smtClean="0">
                <a:latin typeface="Calibri"/>
              </a:rPr>
              <a:t>  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poměr mezi vstupním</a:t>
            </a:r>
            <a:r>
              <a:rPr lang="cs-CZ" sz="2000" dirty="0" smtClean="0">
                <a:latin typeface="Calibri"/>
              </a:rPr>
              <a:t>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 smtClean="0">
                <a:latin typeface="Calibri"/>
              </a:rPr>
              <a:t>poměr ?                                                           a výstupním napětím       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poměr mezi výstupním</a:t>
            </a: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>
                <a:latin typeface="Calibri"/>
              </a:rPr>
              <a:t>   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a vstupním napětím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C  </a:t>
            </a:r>
            <a:r>
              <a:rPr lang="cs-CZ" sz="2000" dirty="0" smtClean="0">
                <a:latin typeface="Calibri"/>
              </a:rPr>
              <a:t>poměr mezi výstupním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a vstupním rozpětím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4996413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>
                <a:solidFill>
                  <a:srgbClr val="0000FF"/>
                </a:solidFill>
              </a:rPr>
              <a:t>4</a:t>
            </a:r>
            <a:r>
              <a:rPr lang="cs-CZ" sz="2000" b="1" u="sng" dirty="0" smtClean="0">
                <a:solidFill>
                  <a:srgbClr val="0000FF"/>
                </a:solidFill>
              </a:rPr>
              <a:t>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10.</a:t>
            </a:r>
            <a:r>
              <a:rPr lang="cs-CZ" sz="2000" dirty="0" smtClean="0">
                <a:latin typeface="Calibri"/>
              </a:rPr>
              <a:t>       Z čeho se skládá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primární cívka, sekundární cívka,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  transformátor ? 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jádro z magneticky tvrdé oceli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</a:t>
            </a:r>
            <a:r>
              <a:rPr lang="cs-CZ" sz="2000" dirty="0" smtClean="0">
                <a:latin typeface="Calibri"/>
              </a:rPr>
              <a:t>         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stator, rotor, jádro z magneticky </a:t>
            </a:r>
            <a:r>
              <a:rPr lang="cs-CZ" sz="2000" dirty="0" smtClean="0">
                <a:latin typeface="Calibri"/>
              </a:rPr>
              <a:t>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</a:t>
            </a:r>
            <a:r>
              <a:rPr lang="cs-CZ" sz="2000" dirty="0" smtClean="0">
                <a:latin typeface="Calibri"/>
              </a:rPr>
              <a:t>        měkké oceli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C</a:t>
            </a:r>
            <a:r>
              <a:rPr lang="cs-CZ" sz="2000" dirty="0" smtClean="0">
                <a:latin typeface="Calibri"/>
              </a:rPr>
              <a:t>  primární cívka, sekundární cívka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jádro z magneticky měkké oceli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</a:t>
            </a: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11.        </a:t>
            </a:r>
            <a:r>
              <a:rPr lang="cs-CZ" sz="2000" dirty="0" smtClean="0">
                <a:latin typeface="Calibri"/>
              </a:rPr>
              <a:t>Generátor je zařízení,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se mění elektrická energie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ve kterém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na pohybovou 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B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se mění velikost elektrického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napětí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 C  </a:t>
            </a:r>
            <a:r>
              <a:rPr lang="cs-CZ" sz="2000" dirty="0" smtClean="0">
                <a:latin typeface="Calibri"/>
              </a:rPr>
              <a:t>se mění pohybová energie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na elektrickou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12. </a:t>
            </a:r>
            <a:r>
              <a:rPr lang="cs-CZ" sz="2000" dirty="0" smtClean="0">
                <a:latin typeface="Calibri"/>
              </a:rPr>
              <a:t>     Jak dělíme generátory ?                           </a:t>
            </a:r>
            <a:r>
              <a:rPr lang="cs-CZ" sz="2000" b="1" dirty="0" smtClean="0">
                <a:latin typeface="Calibri"/>
              </a:rPr>
              <a:t>A </a:t>
            </a:r>
            <a:r>
              <a:rPr lang="cs-CZ" sz="2000" dirty="0" smtClean="0">
                <a:latin typeface="Calibri"/>
              </a:rPr>
              <a:t>na primární a sekundární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                                                část       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  </a:t>
            </a:r>
            <a:r>
              <a:rPr lang="cs-CZ" sz="2000" b="1" dirty="0" smtClean="0">
                <a:latin typeface="Calibri"/>
              </a:rPr>
              <a:t>B  </a:t>
            </a:r>
            <a:r>
              <a:rPr lang="cs-CZ" sz="2000" dirty="0" smtClean="0">
                <a:latin typeface="Calibri"/>
              </a:rPr>
              <a:t>na alternátory a dynama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  C  </a:t>
            </a:r>
            <a:r>
              <a:rPr lang="cs-CZ" sz="2000" dirty="0" smtClean="0">
                <a:latin typeface="Calibri"/>
              </a:rPr>
              <a:t>na statory a rotory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0599202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611723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0000FF"/>
                </a:solidFill>
              </a:rPr>
              <a:t>Střídavé napětí a proud, test – List </a:t>
            </a:r>
            <a:r>
              <a:rPr lang="cs-CZ" sz="2000" b="1" u="sng" dirty="0" smtClean="0">
                <a:solidFill>
                  <a:srgbClr val="0000FF"/>
                </a:solidFill>
              </a:rPr>
              <a:t>5 </a:t>
            </a:r>
            <a:r>
              <a:rPr lang="cs-CZ" sz="2000" b="1" u="sng" dirty="0" smtClean="0">
                <a:solidFill>
                  <a:srgbClr val="0000FF"/>
                </a:solidFill>
              </a:rPr>
              <a:t/>
            </a:r>
            <a:br>
              <a:rPr lang="cs-CZ" sz="2000" b="1" u="sng" dirty="0" smtClean="0">
                <a:solidFill>
                  <a:srgbClr val="0000FF"/>
                </a:solidFill>
              </a:rPr>
            </a:br>
            <a:r>
              <a:rPr lang="cs-CZ" sz="2000" b="1" u="sng" dirty="0">
                <a:solidFill>
                  <a:srgbClr val="0000FF"/>
                </a:solidFill>
              </a:rPr>
              <a:t>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39552" y="908720"/>
            <a:ext cx="8229600" cy="5760640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600" b="1" u="sng" dirty="0" smtClean="0">
                <a:latin typeface="Calibri"/>
              </a:rPr>
              <a:t>Úkol č.       Zadání                                                                         Nabídka odpovědí</a:t>
            </a:r>
            <a:r>
              <a:rPr lang="cs-CZ" sz="1600" b="1" u="sng" dirty="0">
                <a:latin typeface="Calibri"/>
              </a:rPr>
              <a:t> </a:t>
            </a:r>
            <a:r>
              <a:rPr lang="cs-CZ" sz="1600" b="1" u="sng" dirty="0" smtClean="0">
                <a:latin typeface="Calibri"/>
              </a:rPr>
              <a:t>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13.</a:t>
            </a:r>
            <a:r>
              <a:rPr lang="cs-CZ" sz="2000" dirty="0" smtClean="0">
                <a:latin typeface="Calibri"/>
              </a:rPr>
              <a:t>       V naší energetické soustavě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>
                <a:latin typeface="Calibri"/>
              </a:rPr>
              <a:t>t</a:t>
            </a:r>
            <a:r>
              <a:rPr lang="cs-CZ" sz="2000" dirty="0" smtClean="0">
                <a:latin typeface="Calibri"/>
              </a:rPr>
              <a:t>epelné, větrné a jaderné</a:t>
            </a:r>
            <a:r>
              <a:rPr lang="cs-CZ" sz="2000" dirty="0" smtClean="0">
                <a:latin typeface="Calibri"/>
              </a:rPr>
              <a:t>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 smtClean="0">
                <a:latin typeface="Calibri"/>
              </a:rPr>
              <a:t>  užíváme tyto elektrárny :                          </a:t>
            </a:r>
            <a:r>
              <a:rPr lang="cs-CZ" sz="2000" b="1" dirty="0" smtClean="0">
                <a:latin typeface="Calibri"/>
              </a:rPr>
              <a:t> B  </a:t>
            </a:r>
            <a:r>
              <a:rPr lang="cs-CZ" sz="2000" dirty="0" smtClean="0">
                <a:latin typeface="Calibri"/>
              </a:rPr>
              <a:t>tepelné, vodní a jaderné</a:t>
            </a:r>
            <a:r>
              <a:rPr lang="cs-CZ" sz="2000" dirty="0" smtClean="0">
                <a:latin typeface="Calibri"/>
              </a:rPr>
              <a:t>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</a:t>
            </a:r>
            <a:r>
              <a:rPr lang="cs-CZ" sz="2000" b="1" dirty="0" smtClean="0">
                <a:latin typeface="Calibri"/>
              </a:rPr>
              <a:t>           </a:t>
            </a:r>
            <a:r>
              <a:rPr lang="cs-CZ" sz="2000" b="1" dirty="0" smtClean="0">
                <a:latin typeface="Calibri"/>
              </a:rPr>
              <a:t>        C  </a:t>
            </a:r>
            <a:r>
              <a:rPr lang="cs-CZ" sz="2000" dirty="0" smtClean="0">
                <a:latin typeface="Calibri"/>
              </a:rPr>
              <a:t>tepelné, vodní a větrné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b="1" dirty="0" smtClean="0">
                <a:latin typeface="Calibri"/>
              </a:rPr>
              <a:t>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-------------------------------------------------------------------------------------------------------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b="1" dirty="0" smtClean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14.        </a:t>
            </a:r>
            <a:r>
              <a:rPr lang="cs-CZ" sz="2000" dirty="0" smtClean="0">
                <a:latin typeface="Calibri"/>
              </a:rPr>
              <a:t>Velmi vysoké napětí je</a:t>
            </a:r>
            <a:r>
              <a:rPr lang="cs-CZ" sz="2000" dirty="0" smtClean="0">
                <a:latin typeface="Calibri"/>
              </a:rPr>
              <a:t>                                      </a:t>
            </a:r>
            <a:r>
              <a:rPr lang="cs-CZ" sz="2000" b="1" dirty="0" smtClean="0">
                <a:latin typeface="Calibri"/>
              </a:rPr>
              <a:t>A  </a:t>
            </a:r>
            <a:r>
              <a:rPr lang="cs-CZ" sz="2000" dirty="0" smtClean="0">
                <a:latin typeface="Calibri"/>
              </a:rPr>
              <a:t>od 220 </a:t>
            </a:r>
            <a:r>
              <a:rPr lang="cs-CZ" sz="2000" dirty="0" err="1" smtClean="0">
                <a:latin typeface="Calibri"/>
              </a:rPr>
              <a:t>kV</a:t>
            </a:r>
            <a:r>
              <a:rPr lang="cs-CZ" sz="2000" dirty="0" smtClean="0">
                <a:latin typeface="Calibri"/>
              </a:rPr>
              <a:t>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</a:t>
            </a:r>
            <a:r>
              <a:rPr lang="cs-CZ" sz="2000" b="1" dirty="0" smtClean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</a:t>
            </a:r>
            <a:r>
              <a:rPr lang="cs-CZ" sz="2000" b="1" dirty="0" smtClean="0">
                <a:latin typeface="Calibri"/>
              </a:rPr>
              <a:t>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</a:t>
            </a:r>
            <a:r>
              <a:rPr lang="cs-CZ" sz="2000" b="1" dirty="0" smtClean="0">
                <a:latin typeface="Calibri"/>
              </a:rPr>
              <a:t>  B  </a:t>
            </a:r>
            <a:r>
              <a:rPr lang="cs-CZ" sz="2000" dirty="0" smtClean="0">
                <a:latin typeface="Calibri"/>
              </a:rPr>
              <a:t>do 220 </a:t>
            </a:r>
            <a:r>
              <a:rPr lang="cs-CZ" sz="2000" dirty="0" err="1" smtClean="0">
                <a:latin typeface="Calibri"/>
              </a:rPr>
              <a:t>kV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C  </a:t>
            </a:r>
            <a:r>
              <a:rPr lang="cs-CZ" sz="2000" dirty="0" smtClean="0">
                <a:latin typeface="Calibri"/>
              </a:rPr>
              <a:t>od 22 </a:t>
            </a:r>
            <a:r>
              <a:rPr lang="cs-CZ" sz="2000" dirty="0" err="1" smtClean="0">
                <a:latin typeface="Calibri"/>
              </a:rPr>
              <a:t>kV</a:t>
            </a: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</a:t>
            </a: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------------------------------------------------------------------------------------------------------------------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</a:t>
            </a: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</a:t>
            </a:r>
            <a:r>
              <a:rPr lang="cs-CZ" sz="2000" dirty="0" smtClean="0">
                <a:latin typeface="Calibri"/>
              </a:rPr>
              <a:t>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</a:t>
            </a:r>
            <a:r>
              <a:rPr lang="cs-CZ" sz="2000" dirty="0" smtClean="0">
                <a:latin typeface="Calibri"/>
              </a:rPr>
              <a:t>   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>
                <a:latin typeface="Calibri"/>
              </a:rPr>
              <a:t> </a:t>
            </a:r>
            <a:r>
              <a:rPr lang="cs-CZ" sz="2000" b="1" dirty="0" smtClean="0">
                <a:latin typeface="Calibri"/>
              </a:rPr>
              <a:t>                                                                          </a:t>
            </a:r>
            <a:r>
              <a:rPr lang="cs-CZ" sz="2000" b="1" dirty="0" smtClean="0">
                <a:latin typeface="Calibri"/>
              </a:rPr>
              <a:t>     </a:t>
            </a: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 smtClean="0">
              <a:latin typeface="Calibri"/>
            </a:endParaRP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dirty="0" smtClean="0">
                <a:latin typeface="Calibri"/>
              </a:rPr>
              <a:t>                                                                                </a:t>
            </a: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</a:t>
            </a:r>
          </a:p>
          <a:p>
            <a:pPr marL="0" indent="0" hangingPunct="1">
              <a:lnSpc>
                <a:spcPct val="60000"/>
              </a:lnSpc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4753348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>
                <a:solidFill>
                  <a:srgbClr val="FF0000"/>
                </a:solidFill>
              </a:rPr>
              <a:t>Střídavé napětí a </a:t>
            </a:r>
            <a:r>
              <a:rPr lang="cs-CZ" sz="2000" b="1" u="sng" dirty="0" smtClean="0">
                <a:solidFill>
                  <a:srgbClr val="FF0000"/>
                </a:solidFill>
              </a:rPr>
              <a:t>proud</a:t>
            </a:r>
            <a:r>
              <a:rPr lang="cs-CZ" sz="2000" b="1" u="sng" dirty="0" smtClean="0">
                <a:solidFill>
                  <a:srgbClr val="FF0000"/>
                </a:solidFill>
              </a:rPr>
              <a:t>, test </a:t>
            </a:r>
            <a:r>
              <a:rPr lang="cs-CZ" sz="2000" b="1" u="sng" dirty="0" smtClean="0">
                <a:solidFill>
                  <a:srgbClr val="FF0000"/>
                </a:solidFill>
              </a:rPr>
              <a:t>– </a:t>
            </a:r>
            <a:r>
              <a:rPr lang="cs-CZ" sz="2000" b="1" u="sng" dirty="0" smtClean="0">
                <a:solidFill>
                  <a:srgbClr val="FF0000"/>
                </a:solidFill>
              </a:rPr>
              <a:t>řešení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>
                <a:solidFill>
                  <a:srgbClr val="FF0000"/>
                </a:solidFill>
              </a:rPr>
              <a:t>A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052736"/>
            <a:ext cx="8229600" cy="5616624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b="1" u="sng" dirty="0" smtClean="0">
                <a:latin typeface="Calibri"/>
              </a:rPr>
              <a:t>Úkol    Správná odpověď                                                                  </a:t>
            </a:r>
          </a:p>
          <a:p>
            <a:pPr marL="457200" lvl="0" indent="-45720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1.    </a:t>
            </a:r>
            <a:r>
              <a:rPr lang="cs-CZ" sz="1800" b="1" dirty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B  </a:t>
            </a:r>
            <a:r>
              <a:rPr lang="cs-CZ" sz="1800" dirty="0" smtClean="0">
                <a:latin typeface="Calibri"/>
              </a:rPr>
              <a:t> 1 </a:t>
            </a:r>
            <a:r>
              <a:rPr lang="cs-CZ" sz="1800" dirty="0" smtClean="0">
                <a:latin typeface="Calibri"/>
              </a:rPr>
              <a:t>b.                                                                    </a:t>
            </a:r>
            <a:endParaRPr lang="cs-CZ" sz="18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2.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 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3.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4.   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b="1" dirty="0" smtClean="0">
                <a:latin typeface="Calibri"/>
              </a:rPr>
              <a:t>B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5.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                                               </a:t>
            </a:r>
            <a:endParaRPr lang="cs-CZ" sz="1800" b="1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6.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b="1" dirty="0" smtClean="0">
                <a:latin typeface="Calibri"/>
              </a:rPr>
              <a:t>   </a:t>
            </a:r>
            <a:r>
              <a:rPr lang="cs-CZ" sz="1800" dirty="0">
                <a:latin typeface="Calibri"/>
              </a:rPr>
              <a:t>1</a:t>
            </a:r>
            <a:r>
              <a:rPr lang="cs-CZ" sz="1800" dirty="0" smtClean="0">
                <a:latin typeface="Calibri"/>
              </a:rPr>
              <a:t> b.                                                    </a:t>
            </a:r>
            <a:endParaRPr lang="cs-CZ" sz="1800" dirty="0" smtClean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7.    </a:t>
            </a:r>
            <a:r>
              <a:rPr lang="cs-CZ" sz="1800" b="1" dirty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1 b.</a:t>
            </a:r>
            <a:r>
              <a:rPr lang="cs-CZ" sz="1800" b="1" dirty="0" smtClean="0">
                <a:latin typeface="Calibri"/>
              </a:rPr>
              <a:t>  </a:t>
            </a:r>
            <a:endParaRPr lang="cs-CZ" sz="18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8.    </a:t>
            </a:r>
            <a:r>
              <a:rPr lang="cs-CZ" sz="1800" b="1" dirty="0">
                <a:latin typeface="Calibri"/>
              </a:rPr>
              <a:t>A</a:t>
            </a:r>
            <a:r>
              <a:rPr lang="cs-CZ" sz="1800" dirty="0" smtClean="0">
                <a:latin typeface="Calibri"/>
              </a:rPr>
              <a:t>   </a:t>
            </a:r>
            <a:r>
              <a:rPr lang="cs-CZ" sz="1800" dirty="0" smtClean="0">
                <a:latin typeface="Calibri"/>
              </a:rPr>
              <a:t>1 b.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  9.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10.   </a:t>
            </a:r>
            <a:r>
              <a:rPr lang="cs-CZ" sz="1800" b="1" dirty="0" smtClean="0">
                <a:latin typeface="Calibri"/>
              </a:rPr>
              <a:t>C</a:t>
            </a:r>
            <a:r>
              <a:rPr lang="cs-CZ" sz="1800" dirty="0" smtClean="0">
                <a:latin typeface="Calibri"/>
              </a:rPr>
              <a:t>    </a:t>
            </a:r>
            <a:r>
              <a:rPr lang="cs-CZ" sz="1800" dirty="0" smtClean="0">
                <a:latin typeface="Calibri"/>
              </a:rPr>
              <a:t>1 b. </a:t>
            </a: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</a:t>
            </a:r>
            <a:endParaRPr lang="cs-CZ" sz="1800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11.    </a:t>
            </a:r>
            <a:r>
              <a:rPr lang="cs-CZ" sz="1800" b="1" dirty="0" smtClean="0">
                <a:latin typeface="Calibri"/>
              </a:rPr>
              <a:t>C </a:t>
            </a:r>
            <a:r>
              <a:rPr lang="cs-CZ" sz="1800" dirty="0" smtClean="0">
                <a:latin typeface="Calibri"/>
              </a:rPr>
              <a:t>  1 </a:t>
            </a:r>
            <a:r>
              <a:rPr lang="cs-CZ" sz="1800" dirty="0" smtClean="0">
                <a:latin typeface="Calibri"/>
              </a:rPr>
              <a:t>b.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12.    </a:t>
            </a:r>
            <a:r>
              <a:rPr lang="cs-CZ" sz="1800" b="1" dirty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</a:t>
            </a:r>
            <a:r>
              <a:rPr lang="cs-CZ" sz="1800" dirty="0" smtClean="0">
                <a:latin typeface="Calibri"/>
              </a:rPr>
              <a:t>b.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 smtClean="0">
                <a:latin typeface="Calibri"/>
              </a:rPr>
              <a:t>  </a:t>
            </a:r>
            <a:r>
              <a:rPr lang="cs-CZ" sz="1800" dirty="0" smtClean="0">
                <a:latin typeface="Calibri"/>
              </a:rPr>
              <a:t>13.    </a:t>
            </a:r>
            <a:r>
              <a:rPr lang="cs-CZ" sz="1800" b="1" dirty="0" smtClean="0">
                <a:latin typeface="Calibri"/>
              </a:rPr>
              <a:t>B</a:t>
            </a:r>
            <a:r>
              <a:rPr lang="cs-CZ" sz="1800" dirty="0" smtClean="0">
                <a:latin typeface="Calibri"/>
              </a:rPr>
              <a:t>   1 b.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1800" dirty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14.    </a:t>
            </a:r>
            <a:r>
              <a:rPr lang="cs-CZ" sz="1800" b="1" dirty="0" smtClean="0">
                <a:latin typeface="Calibri"/>
              </a:rPr>
              <a:t>A   </a:t>
            </a:r>
            <a:r>
              <a:rPr lang="cs-CZ" sz="1800" dirty="0" smtClean="0">
                <a:latin typeface="Calibri"/>
              </a:rPr>
              <a:t>1 b.</a:t>
            </a:r>
            <a:r>
              <a:rPr lang="cs-CZ" sz="1800" b="1" dirty="0" smtClean="0">
                <a:latin typeface="Calibri"/>
              </a:rPr>
              <a:t> </a:t>
            </a:r>
            <a:r>
              <a:rPr lang="cs-CZ" sz="1800" dirty="0" smtClean="0">
                <a:latin typeface="Calibri"/>
              </a:rPr>
              <a:t>            </a:t>
            </a:r>
            <a:r>
              <a:rPr lang="cs-CZ" sz="2000" dirty="0" smtClean="0">
                <a:latin typeface="Calibri"/>
              </a:rPr>
              <a:t>                                                 </a:t>
            </a:r>
            <a:endParaRPr lang="cs-CZ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902351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10401" y="296997"/>
            <a:ext cx="8229600" cy="827747"/>
          </a:xfrm>
        </p:spPr>
        <p:txBody>
          <a:bodyPr/>
          <a:lstStyle/>
          <a:p>
            <a:pPr lvl="0">
              <a:buNone/>
            </a:pPr>
            <a:r>
              <a:rPr lang="cs-CZ" sz="2000" b="1" u="sng" dirty="0" smtClean="0">
                <a:solidFill>
                  <a:srgbClr val="FF0000"/>
                </a:solidFill>
              </a:rPr>
              <a:t>Střídavé napětí a proud</a:t>
            </a:r>
            <a:r>
              <a:rPr lang="cs-CZ" sz="2000" b="1" u="sng" dirty="0" smtClean="0">
                <a:solidFill>
                  <a:srgbClr val="FF0000"/>
                </a:solidFill>
              </a:rPr>
              <a:t>, </a:t>
            </a:r>
            <a:r>
              <a:rPr lang="cs-CZ" sz="2000" b="1" u="sng" dirty="0" smtClean="0">
                <a:solidFill>
                  <a:srgbClr val="FF0000"/>
                </a:solidFill>
              </a:rPr>
              <a:t>test –</a:t>
            </a:r>
            <a:r>
              <a:rPr lang="cs-CZ" sz="2000" b="1" u="sng" dirty="0">
                <a:solidFill>
                  <a:srgbClr val="FF0000"/>
                </a:solidFill>
              </a:rPr>
              <a:t> návrh hodnocení</a:t>
            </a:r>
            <a:r>
              <a:rPr lang="cs-CZ" sz="2000" b="1" u="sng" dirty="0" smtClean="0">
                <a:solidFill>
                  <a:srgbClr val="FF0000"/>
                </a:solidFill>
              </a:rPr>
              <a:t> </a:t>
            </a:r>
            <a:br>
              <a:rPr lang="cs-CZ" sz="2000" b="1" u="sng" dirty="0" smtClean="0">
                <a:solidFill>
                  <a:srgbClr val="FF0000"/>
                </a:solidFill>
              </a:rPr>
            </a:br>
            <a:r>
              <a:rPr lang="cs-CZ" sz="2000" b="1" u="sng" dirty="0" smtClean="0">
                <a:solidFill>
                  <a:srgbClr val="FF0000"/>
                </a:solidFill>
              </a:rPr>
              <a:t>A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67544" y="1196752"/>
            <a:ext cx="8229600" cy="5472608"/>
          </a:xfrm>
        </p:spPr>
        <p:txBody>
          <a:bodyPr lIns="91440" tIns="45720" rIns="91440" bIns="45720"/>
          <a:lstStyle/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b="1" u="sng" dirty="0">
                <a:latin typeface="Calibri"/>
              </a:rPr>
              <a:t> </a:t>
            </a:r>
            <a:r>
              <a:rPr lang="cs-CZ" sz="2000" b="1" u="sng" dirty="0" smtClean="0">
                <a:latin typeface="Calibri"/>
              </a:rPr>
              <a:t>           Počet bodů           Známka                                               </a:t>
            </a:r>
            <a:endParaRPr lang="cs-CZ" sz="2000" b="1" u="sng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</a:t>
            </a:r>
            <a:r>
              <a:rPr lang="cs-CZ" sz="2000" u="sng" dirty="0" smtClean="0">
                <a:latin typeface="Calibri"/>
              </a:rPr>
              <a:t>14 </a:t>
            </a:r>
            <a:r>
              <a:rPr lang="cs-CZ" sz="2000" u="sng" dirty="0" smtClean="0">
                <a:latin typeface="Calibri"/>
              </a:rPr>
              <a:t>b. – </a:t>
            </a:r>
            <a:r>
              <a:rPr lang="cs-CZ" sz="2000" u="sng" dirty="0" smtClean="0">
                <a:latin typeface="Calibri"/>
              </a:rPr>
              <a:t>13  </a:t>
            </a:r>
            <a:r>
              <a:rPr lang="cs-CZ" sz="2000" u="sng" dirty="0" smtClean="0">
                <a:latin typeface="Calibri"/>
              </a:rPr>
              <a:t>b.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1</a:t>
            </a:r>
          </a:p>
          <a:p>
            <a:pPr marL="343082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</a:t>
            </a:r>
            <a:r>
              <a:rPr lang="cs-CZ" sz="2000" u="sng" dirty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      </a:t>
            </a:r>
            <a:r>
              <a:rPr lang="cs-CZ" sz="2000" b="1" u="sng" dirty="0" smtClean="0">
                <a:latin typeface="Calibri"/>
              </a:rPr>
              <a:t> </a:t>
            </a:r>
            <a:r>
              <a:rPr lang="cs-CZ" sz="2000" u="sng" dirty="0" smtClean="0">
                <a:latin typeface="Calibri"/>
              </a:rPr>
              <a:t>12 </a:t>
            </a:r>
            <a:r>
              <a:rPr lang="cs-CZ" sz="2000" u="sng" dirty="0">
                <a:latin typeface="Calibri"/>
              </a:rPr>
              <a:t>b. </a:t>
            </a:r>
            <a:r>
              <a:rPr lang="cs-CZ" sz="2000" u="sng" dirty="0" smtClean="0">
                <a:latin typeface="Calibri"/>
              </a:rPr>
              <a:t>–   </a:t>
            </a:r>
            <a:r>
              <a:rPr lang="cs-CZ" sz="2000" u="sng" dirty="0" smtClean="0">
                <a:latin typeface="Calibri"/>
              </a:rPr>
              <a:t>10 </a:t>
            </a:r>
            <a:r>
              <a:rPr lang="cs-CZ" sz="2000" u="sng" dirty="0">
                <a:latin typeface="Calibri"/>
              </a:rPr>
              <a:t>b</a:t>
            </a:r>
            <a:r>
              <a:rPr lang="cs-CZ" sz="2000" u="sng">
                <a:latin typeface="Calibri"/>
              </a:rPr>
              <a:t>. </a:t>
            </a:r>
            <a:r>
              <a:rPr lang="cs-CZ" sz="2000" b="1" u="sng">
                <a:latin typeface="Calibri"/>
              </a:rPr>
              <a:t>  </a:t>
            </a:r>
            <a:r>
              <a:rPr lang="cs-CZ" sz="2000" b="1" u="sng" smtClean="0">
                <a:latin typeface="Calibri"/>
              </a:rPr>
              <a:t>            </a:t>
            </a:r>
            <a:r>
              <a:rPr lang="cs-CZ" sz="2000" b="1" u="sng" smtClean="0">
                <a:solidFill>
                  <a:srgbClr val="00B0F0"/>
                </a:solidFill>
                <a:latin typeface="Calibri"/>
              </a:rPr>
              <a:t>2  </a:t>
            </a:r>
            <a:r>
              <a:rPr lang="cs-CZ" sz="2000" b="1" u="sng" smtClean="0">
                <a:latin typeface="Calibri"/>
              </a:rPr>
              <a:t>             </a:t>
            </a:r>
            <a:endParaRPr lang="cs-CZ" sz="2000" u="sng" dirty="0" smtClean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</a:t>
            </a:r>
            <a:r>
              <a:rPr lang="cs-CZ" sz="2000" u="sng" dirty="0" smtClean="0">
                <a:latin typeface="Calibri"/>
              </a:rPr>
              <a:t>9 </a:t>
            </a:r>
            <a:r>
              <a:rPr lang="cs-CZ" sz="2000" u="sng" dirty="0" smtClean="0">
                <a:latin typeface="Calibri"/>
              </a:rPr>
              <a:t>b. –    </a:t>
            </a:r>
            <a:r>
              <a:rPr lang="cs-CZ" sz="2000" u="sng" dirty="0" smtClean="0">
                <a:latin typeface="Calibri"/>
              </a:rPr>
              <a:t>6 </a:t>
            </a:r>
            <a:r>
              <a:rPr lang="cs-CZ" sz="2000" u="sng" dirty="0" smtClean="0">
                <a:latin typeface="Calibri"/>
              </a:rPr>
              <a:t>b.</a:t>
            </a:r>
            <a:r>
              <a:rPr lang="cs-CZ" sz="2000" b="1" u="sng" dirty="0" smtClean="0">
                <a:latin typeface="Calibri"/>
              </a:rPr>
              <a:t>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3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</a:t>
            </a:r>
            <a:r>
              <a:rPr lang="cs-CZ" sz="2000" u="sng" dirty="0" smtClean="0">
                <a:latin typeface="Calibri"/>
              </a:rPr>
              <a:t>5 </a:t>
            </a:r>
            <a:r>
              <a:rPr lang="cs-CZ" sz="2000" u="sng" dirty="0" smtClean="0">
                <a:latin typeface="Calibri"/>
              </a:rPr>
              <a:t>b. –    </a:t>
            </a:r>
            <a:r>
              <a:rPr lang="cs-CZ" sz="2000" u="sng" dirty="0" smtClean="0">
                <a:latin typeface="Calibri"/>
              </a:rPr>
              <a:t>3 </a:t>
            </a:r>
            <a:r>
              <a:rPr lang="cs-CZ" sz="2000" u="sng" dirty="0" smtClean="0">
                <a:latin typeface="Calibri"/>
              </a:rPr>
              <a:t>b.   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4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u="sng" dirty="0" smtClean="0">
                <a:latin typeface="Calibri"/>
              </a:rPr>
              <a:t>               </a:t>
            </a:r>
            <a:r>
              <a:rPr lang="cs-CZ" sz="2000" u="sng" dirty="0" smtClean="0">
                <a:latin typeface="Calibri"/>
              </a:rPr>
              <a:t>2 </a:t>
            </a:r>
            <a:r>
              <a:rPr lang="cs-CZ" sz="2000" u="sng" dirty="0" smtClean="0">
                <a:latin typeface="Calibri"/>
              </a:rPr>
              <a:t>b. –   0  b.  </a:t>
            </a:r>
            <a:r>
              <a:rPr lang="cs-CZ" sz="2000" b="1" u="sng" dirty="0" smtClean="0">
                <a:latin typeface="Calibri"/>
              </a:rPr>
              <a:t>             </a:t>
            </a:r>
            <a:r>
              <a:rPr lang="cs-CZ" sz="2000" b="1" u="sng" dirty="0" smtClean="0">
                <a:solidFill>
                  <a:srgbClr val="00B0F0"/>
                </a:solidFill>
                <a:latin typeface="Calibri"/>
              </a:rPr>
              <a:t>5</a:t>
            </a: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</a:t>
            </a:r>
            <a:r>
              <a:rPr lang="cs-CZ" sz="2000" dirty="0" smtClean="0">
                <a:latin typeface="Calibri"/>
              </a:rPr>
              <a:t>     </a:t>
            </a:r>
            <a:r>
              <a:rPr lang="cs-CZ" sz="2000" dirty="0">
                <a:latin typeface="Calibri"/>
              </a:rPr>
              <a:t> </a:t>
            </a:r>
            <a:endParaRPr lang="cs-CZ" sz="2000" b="1" dirty="0">
              <a:solidFill>
                <a:srgbClr val="00B0F0"/>
              </a:solidFill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>
                <a:latin typeface="Calibri"/>
              </a:rPr>
              <a:t>                          </a:t>
            </a:r>
            <a:endParaRPr lang="cs-CZ" sz="2000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                                       </a:t>
            </a:r>
            <a:endParaRPr lang="cs-CZ" sz="2000" b="1" dirty="0" smtClean="0">
              <a:latin typeface="Calibri"/>
            </a:endParaRPr>
          </a:p>
          <a:p>
            <a:pPr marL="0" lvl="0" indent="0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</a:t>
            </a: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None/>
            </a:pPr>
            <a:r>
              <a:rPr lang="cs-CZ" sz="2000" dirty="0" smtClean="0">
                <a:latin typeface="Calibri"/>
              </a:rPr>
              <a:t>                                                                                                </a:t>
            </a:r>
            <a:endParaRPr lang="cs-CZ" sz="2000" dirty="0">
              <a:latin typeface="Calibri"/>
            </a:endParaRPr>
          </a:p>
          <a:p>
            <a:pPr marL="343082" lvl="0" indent="-343082" hangingPunct="1">
              <a:spcBef>
                <a:spcPts val="800"/>
              </a:spcBef>
              <a:spcAft>
                <a:spcPts val="0"/>
              </a:spcAft>
              <a:buSzPct val="100000"/>
              <a:buFont typeface="Arial" pitchFamily="34"/>
              <a:buChar char="•"/>
            </a:pPr>
            <a:endParaRPr lang="cs-CZ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40848168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08000" indent="0">
              <a:buNone/>
            </a:pPr>
            <a:r>
              <a:rPr lang="cs-CZ" dirty="0" smtClean="0"/>
              <a:t>   </a:t>
            </a:r>
          </a:p>
          <a:p>
            <a:r>
              <a:rPr lang="cs-CZ" sz="2800" dirty="0" smtClean="0"/>
              <a:t>Archiv autora</a:t>
            </a:r>
            <a:endParaRPr lang="cs-CZ" sz="2800" dirty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38099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1591</TotalTime>
  <Words>884</Words>
  <Application>Microsoft Office PowerPoint</Application>
  <PresentationFormat>Předvádění na obrazovce (4:3)</PresentationFormat>
  <Paragraphs>175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Střídavé napětí a proud, test – List 1  A</vt:lpstr>
      <vt:lpstr>Střídavé napětí a proud, test – List 2  A</vt:lpstr>
      <vt:lpstr>Střídavé napětí a proud, test – List 3  A</vt:lpstr>
      <vt:lpstr>Střídavé napětí a proud, test – List 4  A</vt:lpstr>
      <vt:lpstr>Střídavé napětí a proud, test – List 5  A</vt:lpstr>
      <vt:lpstr>Střídavé napětí a proud, test – řešení A</vt:lpstr>
      <vt:lpstr>Střídavé napětí a proud, test – návrh hodnocení  A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 A S</dc:title>
  <dc:creator>Škola</dc:creator>
  <cp:lastModifiedBy>Uživatel</cp:lastModifiedBy>
  <cp:revision>147</cp:revision>
  <dcterms:created xsi:type="dcterms:W3CDTF">2012-06-01T22:10:47Z</dcterms:created>
  <dcterms:modified xsi:type="dcterms:W3CDTF">2013-06-20T15:59:20Z</dcterms:modified>
</cp:coreProperties>
</file>