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2" r:id="rId2"/>
    <p:sldId id="285" r:id="rId3"/>
    <p:sldId id="275" r:id="rId4"/>
    <p:sldId id="276" r:id="rId5"/>
    <p:sldId id="277" r:id="rId6"/>
    <p:sldId id="278" r:id="rId7"/>
    <p:sldId id="279" r:id="rId8"/>
    <p:sldId id="280" r:id="rId9"/>
    <p:sldId id="281" r:id="rId10"/>
    <p:sldId id="282" r:id="rId11"/>
    <p:sldId id="283" r:id="rId12"/>
    <p:sldId id="284" r:id="rId13"/>
    <p:sldId id="274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VY_32_INOVACE_08_20_Vznik ČSR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Dějepis 8.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A215171-21CA-4E2E-A178-AC98BA9AB210}" type="presOf" srcId="{B651F6E3-6281-48DB-9319-2AEAFDAE7572}" destId="{6BB5E863-4638-4E1D-BFDE-399D028AC4ED}" srcOrd="1" destOrd="0" presId="urn:microsoft.com/office/officeart/2005/8/layout/target3"/>
    <dgm:cxn modelId="{8F18FA4D-4BDF-4241-8A72-CD68FF560E6B}" type="presOf" srcId="{D8197B8C-B260-4A16-BDF4-0947B075E274}" destId="{25B08C86-7E15-44DC-BE7F-FFB55DD49D12}" srcOrd="0" destOrd="0" presId="urn:microsoft.com/office/officeart/2005/8/layout/target3"/>
    <dgm:cxn modelId="{EC9A6405-CA61-4021-8E06-D096CD160250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4431FE2-908C-49E6-A09D-15C3C0A416EF}" type="presOf" srcId="{D1D4F407-5343-4D3F-B5B9-D407B03CAEB4}" destId="{AED2198E-93D5-4001-81B4-73124B309672}" srcOrd="1" destOrd="0" presId="urn:microsoft.com/office/officeart/2005/8/layout/target3"/>
    <dgm:cxn modelId="{B87B8102-7E00-40AB-B58E-666A32E58766}" type="presOf" srcId="{D1D4F407-5343-4D3F-B5B9-D407B03CAEB4}" destId="{D005CE8C-CC26-4C3E-AC11-E15060ECD759}" srcOrd="0" destOrd="0" presId="urn:microsoft.com/office/officeart/2005/8/layout/target3"/>
    <dgm:cxn modelId="{5EEFF5A3-71E9-4C51-A190-830FDD2746AE}" type="presOf" srcId="{B651F6E3-6281-48DB-9319-2AEAFDAE7572}" destId="{619D679B-A015-4ECF-8348-D1034C574F40}" srcOrd="0" destOrd="0" presId="urn:microsoft.com/office/officeart/2005/8/layout/target3"/>
    <dgm:cxn modelId="{E8C85B75-73AA-4E17-A5E0-C4813BF6C9A6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2001432-A9D9-495A-8995-2CB8F4246AD8}" type="presOf" srcId="{4C35D32F-0EAB-4CD7-82EE-45574DC2A586}" destId="{890E4F0B-2866-4A3F-A3C7-2A14B1797930}" srcOrd="1" destOrd="0" presId="urn:microsoft.com/office/officeart/2005/8/layout/target3"/>
    <dgm:cxn modelId="{0DAA166C-D621-4E5F-A1C5-0DD637132281}" type="presOf" srcId="{4C35D32F-0EAB-4CD7-82EE-45574DC2A586}" destId="{8BEBB6EC-1DAA-4CAC-8A25-BC0FCBD5DBD5}" srcOrd="0" destOrd="0" presId="urn:microsoft.com/office/officeart/2005/8/layout/target3"/>
    <dgm:cxn modelId="{54493D54-6B5F-47CB-8CC5-D7AB5CA0BF3C}" type="presOf" srcId="{D8197B8C-B260-4A16-BDF4-0947B075E274}" destId="{5A5FFA88-C948-4069-8E93-59FA12366E83}" srcOrd="1" destOrd="0" presId="urn:microsoft.com/office/officeart/2005/8/layout/target3"/>
    <dgm:cxn modelId="{18ABAED0-E14D-4071-96B5-D9323C713935}" type="presOf" srcId="{D1B46980-6531-4606-95E6-44980827E919}" destId="{2BE915AB-18AA-4053-B92C-3BFC9ED204BB}" srcOrd="1" destOrd="0" presId="urn:microsoft.com/office/officeart/2005/8/layout/target3"/>
    <dgm:cxn modelId="{30809B2B-0A7C-437F-B012-93DC46A7ABAE}" type="presParOf" srcId="{333A1088-737F-45CB-B68E-254E46348037}" destId="{F5ABB229-8D3B-4694-996A-96F23CF14429}" srcOrd="0" destOrd="0" presId="urn:microsoft.com/office/officeart/2005/8/layout/target3"/>
    <dgm:cxn modelId="{321A396F-0853-47C4-9C50-22E4DD1989AA}" type="presParOf" srcId="{333A1088-737F-45CB-B68E-254E46348037}" destId="{F41139FD-01EE-4571-8B17-4FB00FC51163}" srcOrd="1" destOrd="0" presId="urn:microsoft.com/office/officeart/2005/8/layout/target3"/>
    <dgm:cxn modelId="{2563DDF6-1472-4965-9846-4FDE86FFD6D9}" type="presParOf" srcId="{333A1088-737F-45CB-B68E-254E46348037}" destId="{D005CE8C-CC26-4C3E-AC11-E15060ECD759}" srcOrd="2" destOrd="0" presId="urn:microsoft.com/office/officeart/2005/8/layout/target3"/>
    <dgm:cxn modelId="{DB1C42E8-659B-477A-BADB-5CD98671E709}" type="presParOf" srcId="{333A1088-737F-45CB-B68E-254E46348037}" destId="{2C702D82-9B77-49B7-9568-BB8EB47C3372}" srcOrd="3" destOrd="0" presId="urn:microsoft.com/office/officeart/2005/8/layout/target3"/>
    <dgm:cxn modelId="{67535EF3-A8E3-4CB4-8310-AB204E661B68}" type="presParOf" srcId="{333A1088-737F-45CB-B68E-254E46348037}" destId="{A52A0455-90FF-4808-ABD0-F02540D31D5A}" srcOrd="4" destOrd="0" presId="urn:microsoft.com/office/officeart/2005/8/layout/target3"/>
    <dgm:cxn modelId="{EA9409DD-F763-4DE4-B095-13008DB2828C}" type="presParOf" srcId="{333A1088-737F-45CB-B68E-254E46348037}" destId="{6140AFEC-043D-4C43-A2F9-D0F5331DF3A3}" srcOrd="5" destOrd="0" presId="urn:microsoft.com/office/officeart/2005/8/layout/target3"/>
    <dgm:cxn modelId="{B6D62A70-3271-43D6-86BF-68EED9D3AA67}" type="presParOf" srcId="{333A1088-737F-45CB-B68E-254E46348037}" destId="{9358AC05-5D7D-4327-9F80-1AD486AEA664}" srcOrd="6" destOrd="0" presId="urn:microsoft.com/office/officeart/2005/8/layout/target3"/>
    <dgm:cxn modelId="{FCB32DBB-D901-466E-9F75-4AE8E0E83FAE}" type="presParOf" srcId="{333A1088-737F-45CB-B68E-254E46348037}" destId="{313FC574-E1CD-4FB4-B054-0B805CE0447D}" srcOrd="7" destOrd="0" presId="urn:microsoft.com/office/officeart/2005/8/layout/target3"/>
    <dgm:cxn modelId="{6E1F546D-761F-45C1-AA84-477DACD25104}" type="presParOf" srcId="{333A1088-737F-45CB-B68E-254E46348037}" destId="{619D679B-A015-4ECF-8348-D1034C574F40}" srcOrd="8" destOrd="0" presId="urn:microsoft.com/office/officeart/2005/8/layout/target3"/>
    <dgm:cxn modelId="{143DC78A-EA65-48F4-BF7D-9D72AC39B715}" type="presParOf" srcId="{333A1088-737F-45CB-B68E-254E46348037}" destId="{322283A8-4A27-4CDA-BAE3-F381106A9174}" srcOrd="9" destOrd="0" presId="urn:microsoft.com/office/officeart/2005/8/layout/target3"/>
    <dgm:cxn modelId="{7E333147-A990-4CB4-A949-D10F1C775BBB}" type="presParOf" srcId="{333A1088-737F-45CB-B68E-254E46348037}" destId="{FFC9F71D-1B4F-4AD9-A4A6-86ADEFC8AF5C}" srcOrd="10" destOrd="0" presId="urn:microsoft.com/office/officeart/2005/8/layout/target3"/>
    <dgm:cxn modelId="{AF5CBF76-5B47-42E1-86BD-C986A1EE14CE}" type="presParOf" srcId="{333A1088-737F-45CB-B68E-254E46348037}" destId="{25B08C86-7E15-44DC-BE7F-FFB55DD49D12}" srcOrd="11" destOrd="0" presId="urn:microsoft.com/office/officeart/2005/8/layout/target3"/>
    <dgm:cxn modelId="{6D4A7293-774B-46A0-894E-B228D9949561}" type="presParOf" srcId="{333A1088-737F-45CB-B68E-254E46348037}" destId="{76644BE8-9D7C-4C09-B250-3D10AF48CBB7}" srcOrd="12" destOrd="0" presId="urn:microsoft.com/office/officeart/2005/8/layout/target3"/>
    <dgm:cxn modelId="{7A2DDCCB-A6ED-468B-9551-FB0A5FD08B54}" type="presParOf" srcId="{333A1088-737F-45CB-B68E-254E46348037}" destId="{EE85B701-7295-41C0-BA7A-34D3756A2AE6}" srcOrd="13" destOrd="0" presId="urn:microsoft.com/office/officeart/2005/8/layout/target3"/>
    <dgm:cxn modelId="{18DA1DE9-C3D9-4978-A389-8297EE970EB1}" type="presParOf" srcId="{333A1088-737F-45CB-B68E-254E46348037}" destId="{8BEBB6EC-1DAA-4CAC-8A25-BC0FCBD5DBD5}" srcOrd="14" destOrd="0" presId="urn:microsoft.com/office/officeart/2005/8/layout/target3"/>
    <dgm:cxn modelId="{795F38B1-CE28-4136-9948-F938EF7D62A2}" type="presParOf" srcId="{333A1088-737F-45CB-B68E-254E46348037}" destId="{AED2198E-93D5-4001-81B4-73124B309672}" srcOrd="15" destOrd="0" presId="urn:microsoft.com/office/officeart/2005/8/layout/target3"/>
    <dgm:cxn modelId="{2FF47E18-0F82-4CB5-87A2-13CF01AD75FC}" type="presParOf" srcId="{333A1088-737F-45CB-B68E-254E46348037}" destId="{2BE915AB-18AA-4053-B92C-3BFC9ED204BB}" srcOrd="16" destOrd="0" presId="urn:microsoft.com/office/officeart/2005/8/layout/target3"/>
    <dgm:cxn modelId="{7E7ACCDD-EB97-46C7-8D62-F30DF72EDF8E}" type="presParOf" srcId="{333A1088-737F-45CB-B68E-254E46348037}" destId="{6BB5E863-4638-4E1D-BFDE-399D028AC4ED}" srcOrd="17" destOrd="0" presId="urn:microsoft.com/office/officeart/2005/8/layout/target3"/>
    <dgm:cxn modelId="{C5BD62A0-5046-404D-B4A1-8E0900029004}" type="presParOf" srcId="{333A1088-737F-45CB-B68E-254E46348037}" destId="{5A5FFA88-C948-4069-8E93-59FA12366E83}" srcOrd="18" destOrd="0" presId="urn:microsoft.com/office/officeart/2005/8/layout/target3"/>
    <dgm:cxn modelId="{B463B3C4-385F-4846-9888-93FE5D5FD9B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462" y="0"/>
          <a:ext cx="671903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7462" y="0"/>
        <a:ext cx="671903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1903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71903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71903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VY_32_INOVACE_08_20_Vznik ČSR</a:t>
          </a:r>
          <a:endParaRPr lang="cs-CZ" sz="2000" kern="1200" dirty="0"/>
        </a:p>
      </dsp:txBody>
      <dsp:txXfrm>
        <a:off x="1273857" y="815268"/>
        <a:ext cx="671903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1903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Dějepis 8. ročník</a:t>
          </a:r>
          <a:endParaRPr lang="cs-CZ" sz="2000" kern="1200" dirty="0"/>
        </a:p>
      </dsp:txBody>
      <dsp:txXfrm>
        <a:off x="1273857" y="1222902"/>
        <a:ext cx="671903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71903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71903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image" Target="../media/image10.jpeg"/><Relationship Id="rId7" Type="http://schemas.openxmlformats.org/officeDocument/2006/relationships/image" Target="../media/image5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9.jpeg"/><Relationship Id="rId10" Type="http://schemas.openxmlformats.org/officeDocument/2006/relationships/image" Target="../media/image14.jpeg"/><Relationship Id="rId4" Type="http://schemas.openxmlformats.org/officeDocument/2006/relationships/image" Target="../media/image11.jpeg"/><Relationship Id="rId9" Type="http://schemas.openxmlformats.org/officeDocument/2006/relationships/image" Target="../media/image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5.png"/><Relationship Id="rId4" Type="http://schemas.openxmlformats.org/officeDocument/2006/relationships/image" Target="../media/image3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595780487"/>
              </p:ext>
            </p:extLst>
          </p:nvPr>
        </p:nvGraphicFramePr>
        <p:xfrm>
          <a:off x="539552" y="908720"/>
          <a:ext cx="799288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56250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268760"/>
            <a:ext cx="8229600" cy="5184576"/>
          </a:xfrm>
        </p:spPr>
        <p:txBody>
          <a:bodyPr>
            <a:normAutofit fontScale="92500" lnSpcReduction="20000"/>
          </a:bodyPr>
          <a:lstStyle/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</a:t>
            </a:r>
            <a:r>
              <a:rPr lang="cs-CZ" sz="2200" dirty="0"/>
              <a:t>8</a:t>
            </a:r>
            <a:r>
              <a:rPr lang="cs-CZ" sz="2200" dirty="0" smtClean="0"/>
              <a:t>. ročníku základní školy</a:t>
            </a:r>
            <a:r>
              <a:rPr lang="cs-CZ" sz="2200" dirty="0"/>
              <a:t> </a:t>
            </a:r>
            <a:r>
              <a:rPr lang="cs-CZ" sz="2200" dirty="0" smtClean="0"/>
              <a:t>jako názorná podpora výkladu učitele o vzniku Československa. Řada obrázků není v učebnici k dispozici nebo jen ve špatné kvalitě. Učitel tyto obrázky může využít i k podněcování diskuze se žáky. Mapa má německé popisky a dochází tak k propojování znalostí z němčiny, zeměpisu a dějepisu. Zápis si žáci píší průběžně. Na závěr si žáci ověří svoje znalosti osobností, které se zasloužily o vznik Československa. Správné odpovědi se zobrazí prostřednictvím animace.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 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český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rozpozná osobnosti, </a:t>
            </a:r>
            <a:r>
              <a:rPr lang="cs-CZ" sz="2200" dirty="0"/>
              <a:t>které se zasloužily o vznik Československa</a:t>
            </a:r>
            <a:endParaRPr lang="cs-CZ" sz="2200" dirty="0" smtClean="0"/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dějepis, Československo, </a:t>
            </a:r>
            <a:r>
              <a:rPr lang="cs-CZ" sz="2000" dirty="0" smtClean="0"/>
              <a:t>1</a:t>
            </a:r>
            <a:r>
              <a:rPr lang="cs-CZ" sz="2000" dirty="0"/>
              <a:t>. světová válka</a:t>
            </a:r>
            <a:r>
              <a:rPr lang="cs-CZ" sz="2000" dirty="0" smtClean="0"/>
              <a:t>, 28.10. 1918, Masaryk, Beneš, Štefánik, Kramář</a:t>
            </a:r>
            <a:r>
              <a:rPr lang="cs-CZ" sz="2000" dirty="0"/>
              <a:t>, Švehla, Rašín, Soukup, Stříbrný a Šrobár</a:t>
            </a:r>
            <a:endParaRPr lang="cs-CZ" sz="2000" dirty="0" smtClean="0"/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xmlns="" val="626502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-32494" y="23956"/>
            <a:ext cx="9144000" cy="1388820"/>
          </a:xfrm>
        </p:spPr>
        <p:txBody>
          <a:bodyPr/>
          <a:lstStyle/>
          <a:p>
            <a:pPr marL="838200" indent="-838200"/>
            <a:r>
              <a:rPr lang="cs-CZ" dirty="0"/>
              <a:t>Vznik Československa</a:t>
            </a:r>
          </a:p>
        </p:txBody>
      </p:sp>
      <p:pic>
        <p:nvPicPr>
          <p:cNvPr id="9218" name="Picture 2" descr="Soubor:Österreich-Ungarns End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1196752"/>
            <a:ext cx="7620000" cy="4714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00434" y="6156004"/>
            <a:ext cx="35737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Rozpad </a:t>
            </a:r>
            <a:r>
              <a:rPr lang="cs-CZ" sz="2400" dirty="0" smtClean="0"/>
              <a:t>Rakouska</a:t>
            </a:r>
            <a:r>
              <a:rPr lang="cs-CZ" sz="2400" dirty="0" smtClean="0"/>
              <a:t>–</a:t>
            </a:r>
            <a:r>
              <a:rPr lang="cs-CZ" sz="2400" dirty="0" smtClean="0"/>
              <a:t>Uherska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126859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981200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u="sng"/>
              <a:t>domácí politika</a:t>
            </a:r>
            <a:r>
              <a:rPr lang="cs-CZ" sz="3200"/>
              <a:t> pasivní – byla uzavřena říšská rada</a:t>
            </a:r>
            <a:br>
              <a:rPr lang="cs-CZ" sz="3200"/>
            </a:br>
            <a:r>
              <a:rPr lang="cs-CZ" sz="3200" u="sng"/>
              <a:t>Mafie</a:t>
            </a:r>
            <a:r>
              <a:rPr lang="cs-CZ" sz="3200"/>
              <a:t> – tajná odbojová organizace v Čechách</a:t>
            </a:r>
            <a:br>
              <a:rPr lang="cs-CZ" sz="3200"/>
            </a:br>
            <a:r>
              <a:rPr lang="cs-CZ" sz="3200" u="sng"/>
              <a:t>perzekuce</a:t>
            </a:r>
            <a:r>
              <a:rPr lang="cs-CZ" sz="3200"/>
              <a:t> – silný protičeský kurz – umělci a politici věznění (K. Kramář, A. Rašín)</a:t>
            </a:r>
            <a:endParaRPr lang="cs-CZ" sz="3200" u="sng"/>
          </a:p>
        </p:txBody>
      </p:sp>
      <p:sp>
        <p:nvSpPr>
          <p:cNvPr id="45061" name="Text Box 5"/>
          <p:cNvSpPr txBox="1">
            <a:spLocks noChangeArrowheads="1"/>
          </p:cNvSpPr>
          <p:nvPr/>
        </p:nvSpPr>
        <p:spPr bwMode="auto">
          <a:xfrm>
            <a:off x="5486400" y="6019800"/>
            <a:ext cx="2209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Alois Rašín</a:t>
            </a:r>
          </a:p>
        </p:txBody>
      </p:sp>
      <p:pic>
        <p:nvPicPr>
          <p:cNvPr id="8194" name="Picture 2" descr="Soubor:Karel Kramá&amp;rcaron;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9" y="2201742"/>
            <a:ext cx="2952328" cy="4046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Soubor:Alois Rašín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182715"/>
            <a:ext cx="2332112" cy="3183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71946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5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5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5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5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58" grpId="0" autoUpdateAnimBg="0"/>
      <p:bldP spid="45061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8991600" cy="1752600"/>
          </a:xfrm>
        </p:spPr>
        <p:txBody>
          <a:bodyPr/>
          <a:lstStyle/>
          <a:p>
            <a:pPr algn="l"/>
            <a:r>
              <a:rPr lang="cs-CZ" sz="3200" u="sng"/>
              <a:t>zahraniční odboj</a:t>
            </a:r>
            <a:r>
              <a:rPr lang="cs-CZ" sz="3200"/>
              <a:t> – T. G. Masaryk, E. Beneš a M. R. Štefánik</a:t>
            </a:r>
          </a:p>
        </p:txBody>
      </p:sp>
      <p:sp>
        <p:nvSpPr>
          <p:cNvPr id="46084" name="Text Box 4"/>
          <p:cNvSpPr txBox="1">
            <a:spLocks noChangeArrowheads="1"/>
          </p:cNvSpPr>
          <p:nvPr/>
        </p:nvSpPr>
        <p:spPr bwMode="auto">
          <a:xfrm>
            <a:off x="381000" y="6096000"/>
            <a:ext cx="3657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Edvard Beneš (1884-1948)</a:t>
            </a:r>
          </a:p>
        </p:txBody>
      </p:sp>
      <p:sp>
        <p:nvSpPr>
          <p:cNvPr id="46086" name="Text Box 6"/>
          <p:cNvSpPr txBox="1">
            <a:spLocks noChangeArrowheads="1"/>
          </p:cNvSpPr>
          <p:nvPr/>
        </p:nvSpPr>
        <p:spPr bwMode="auto">
          <a:xfrm>
            <a:off x="4191000" y="6019800"/>
            <a:ext cx="4953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Milan Rastislav Štefánik (1890-1919)</a:t>
            </a:r>
          </a:p>
        </p:txBody>
      </p:sp>
      <p:pic>
        <p:nvPicPr>
          <p:cNvPr id="7170" name="Picture 2" descr="Soubor:Edvard Beneš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8200" y="1772816"/>
            <a:ext cx="3043199" cy="3886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Soubor:Milan Rastislav Štefánik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19328" y="956613"/>
            <a:ext cx="3096344" cy="4927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81755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6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6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6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6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6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6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2" grpId="0" autoUpdateAnimBg="0"/>
      <p:bldP spid="46084" grpId="0" autoUpdateAnimBg="0"/>
      <p:bldP spid="46086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371600"/>
          </a:xfrm>
        </p:spPr>
        <p:txBody>
          <a:bodyPr/>
          <a:lstStyle/>
          <a:p>
            <a:pPr algn="l"/>
            <a:r>
              <a:rPr lang="cs-CZ" sz="3200"/>
              <a:t>únor 1916 – vznik </a:t>
            </a:r>
            <a:r>
              <a:rPr lang="cs-CZ" sz="3200" u="sng"/>
              <a:t>České národní rady</a:t>
            </a:r>
            <a:r>
              <a:rPr lang="cs-CZ" sz="3200"/>
              <a:t> v Paříži – v čele T.G.Masaryk</a:t>
            </a:r>
          </a:p>
        </p:txBody>
      </p:sp>
      <p:pic>
        <p:nvPicPr>
          <p:cNvPr id="6146" name="Picture 2" descr="Soubor:Tomáš Garrigue Masaryk 1925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836712"/>
            <a:ext cx="4029075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64921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7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7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6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5029200" cy="6858000"/>
          </a:xfrm>
        </p:spPr>
        <p:txBody>
          <a:bodyPr/>
          <a:lstStyle/>
          <a:p>
            <a:pPr algn="l"/>
            <a:r>
              <a:rPr lang="cs-CZ" sz="3200" u="sng" dirty="0"/>
              <a:t>domácí politika</a:t>
            </a:r>
            <a:r>
              <a:rPr lang="cs-CZ" sz="3200" dirty="0"/>
              <a:t> – snaha odvrátit represe </a:t>
            </a:r>
            <a:r>
              <a:rPr lang="cs-CZ" sz="3200" dirty="0" smtClean="0"/>
              <a:t>– aktivní </a:t>
            </a:r>
            <a:r>
              <a:rPr lang="cs-CZ" sz="3200" dirty="0"/>
              <a:t>politika – vyjadřování podpory Rakouska </a:t>
            </a:r>
            <a:br>
              <a:rPr lang="cs-CZ" sz="3200" dirty="0"/>
            </a:br>
            <a:r>
              <a:rPr lang="cs-CZ" sz="3200" dirty="0"/>
              <a:t>1916 – císařem </a:t>
            </a:r>
            <a:r>
              <a:rPr lang="cs-CZ" sz="3200" u="sng" dirty="0"/>
              <a:t>Karel I.</a:t>
            </a:r>
            <a:r>
              <a:rPr lang="cs-CZ" sz="3200" dirty="0"/>
              <a:t> – umírněný – otevření říšské rady, amnestie a tajná mírová jednání</a:t>
            </a:r>
            <a:br>
              <a:rPr lang="cs-CZ" sz="3200" dirty="0"/>
            </a:br>
            <a:r>
              <a:rPr lang="cs-CZ" sz="3200" dirty="0"/>
              <a:t>vytvoření </a:t>
            </a:r>
            <a:r>
              <a:rPr lang="cs-CZ" sz="3200" u="sng" dirty="0"/>
              <a:t>Českého svazu</a:t>
            </a:r>
            <a:r>
              <a:rPr lang="cs-CZ" sz="3200" dirty="0"/>
              <a:t> – sdružení českých poslanců ve Vídni – pro Rakouský</a:t>
            </a:r>
            <a:br>
              <a:rPr lang="cs-CZ" sz="3200" dirty="0"/>
            </a:br>
            <a:r>
              <a:rPr lang="cs-CZ" sz="3200" u="sng" dirty="0"/>
              <a:t>Národní výbor</a:t>
            </a:r>
            <a:r>
              <a:rPr lang="cs-CZ" sz="3200" dirty="0"/>
              <a:t> – řídil českou politiku v Praze</a:t>
            </a:r>
          </a:p>
        </p:txBody>
      </p:sp>
      <p:sp>
        <p:nvSpPr>
          <p:cNvPr id="49156" name="Text Box 4"/>
          <p:cNvSpPr txBox="1">
            <a:spLocks noChangeArrowheads="1"/>
          </p:cNvSpPr>
          <p:nvPr/>
        </p:nvSpPr>
        <p:spPr bwMode="auto">
          <a:xfrm>
            <a:off x="5715000" y="304800"/>
            <a:ext cx="28956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Karel I. se svojí manželkou Zitou</a:t>
            </a:r>
          </a:p>
        </p:txBody>
      </p:sp>
      <p:pic>
        <p:nvPicPr>
          <p:cNvPr id="5122" name="Picture 2" descr="Soubor:Karel Zit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127125"/>
            <a:ext cx="3793097" cy="5354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99411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9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9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9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9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4" grpId="0" autoUpdateAnimBg="0"/>
      <p:bldP spid="49156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600200"/>
          </a:xfrm>
        </p:spPr>
        <p:txBody>
          <a:bodyPr/>
          <a:lstStyle/>
          <a:p>
            <a:pPr algn="l"/>
            <a:r>
              <a:rPr lang="cs-CZ" sz="3200" u="sng"/>
              <a:t>Manifest českých spisovatelů</a:t>
            </a:r>
            <a:r>
              <a:rPr lang="cs-CZ" sz="3200"/>
              <a:t> – 17.5.1917 – výzva českým politikům, aby hájili zájmy českého národa</a:t>
            </a:r>
          </a:p>
        </p:txBody>
      </p:sp>
      <p:sp>
        <p:nvSpPr>
          <p:cNvPr id="48133" name="Text Box 5"/>
          <p:cNvSpPr txBox="1">
            <a:spLocks noChangeArrowheads="1"/>
          </p:cNvSpPr>
          <p:nvPr/>
        </p:nvSpPr>
        <p:spPr bwMode="auto">
          <a:xfrm>
            <a:off x="2955826" y="586115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dirty="0"/>
              <a:t>Jaroslav Kvapil</a:t>
            </a:r>
          </a:p>
        </p:txBody>
      </p:sp>
      <p:pic>
        <p:nvPicPr>
          <p:cNvPr id="4098" name="Picture 2" descr="File:Jaroslav Kvapil 189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648540"/>
            <a:ext cx="3695700" cy="4191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23106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8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8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8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8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0" grpId="0" autoUpdateAnimBg="0"/>
      <p:bldP spid="48133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2286000"/>
          </a:xfrm>
        </p:spPr>
        <p:txBody>
          <a:bodyPr/>
          <a:lstStyle/>
          <a:p>
            <a:pPr algn="l"/>
            <a:r>
              <a:rPr lang="cs-CZ" sz="3200"/>
              <a:t>6.1.1918 – Tříkrálová deklarace – vystoupení domácích českých politiků za vznik Československa</a:t>
            </a:r>
            <a:br>
              <a:rPr lang="cs-CZ" sz="3200"/>
            </a:br>
            <a:r>
              <a:rPr lang="cs-CZ" sz="3200" u="sng"/>
              <a:t>Národní výbor</a:t>
            </a:r>
            <a:r>
              <a:rPr lang="cs-CZ" sz="3200"/>
              <a:t> – obměna členů – příprava vyhlášení samostatnosti</a:t>
            </a:r>
          </a:p>
        </p:txBody>
      </p:sp>
      <p:pic>
        <p:nvPicPr>
          <p:cNvPr id="3074" name="Picture 2" descr="Soubor:František Soukup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348880"/>
            <a:ext cx="2160240" cy="3159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83153" y="5674658"/>
            <a:ext cx="23131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František Soukup</a:t>
            </a:r>
            <a:endParaRPr lang="cs-CZ" sz="2400" dirty="0"/>
          </a:p>
        </p:txBody>
      </p:sp>
      <p:pic>
        <p:nvPicPr>
          <p:cNvPr id="3076" name="Picture 4" descr="Soubor:Ji&amp;rcaron;í St&amp;rcaron;íbrný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787969"/>
            <a:ext cx="2880320" cy="3912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723019" y="5861652"/>
            <a:ext cx="15863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Jiří Stříbrný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40750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2362200"/>
          </a:xfrm>
        </p:spPr>
        <p:txBody>
          <a:bodyPr/>
          <a:lstStyle/>
          <a:p>
            <a:pPr algn="l"/>
            <a:r>
              <a:rPr lang="cs-CZ" sz="3200" u="sng" dirty="0"/>
              <a:t>zahraniční odboj</a:t>
            </a:r>
            <a:r>
              <a:rPr lang="cs-CZ" sz="3200" dirty="0"/>
              <a:t> – úsilí o uznání Československa</a:t>
            </a:r>
            <a:br>
              <a:rPr lang="cs-CZ" sz="3200" dirty="0"/>
            </a:br>
            <a:r>
              <a:rPr lang="cs-CZ" sz="3200" dirty="0"/>
              <a:t>vytvoření </a:t>
            </a:r>
            <a:r>
              <a:rPr lang="cs-CZ" sz="3200" u="sng" dirty="0"/>
              <a:t>legií</a:t>
            </a:r>
            <a:r>
              <a:rPr lang="cs-CZ" sz="3200" dirty="0"/>
              <a:t> – zahraniční vojsko ve Francii, Itálii a </a:t>
            </a:r>
            <a:r>
              <a:rPr lang="cs-CZ" sz="3200" dirty="0" smtClean="0"/>
              <a:t>Rusku – vojenské </a:t>
            </a:r>
            <a:r>
              <a:rPr lang="cs-CZ" sz="3200" dirty="0"/>
              <a:t>úspěchy (</a:t>
            </a:r>
            <a:r>
              <a:rPr lang="cs-CZ" sz="3200" dirty="0" err="1"/>
              <a:t>Zborov</a:t>
            </a:r>
            <a:r>
              <a:rPr lang="cs-CZ" sz="3200" dirty="0"/>
              <a:t>, ovládnutí Sibiře)</a:t>
            </a:r>
            <a:br>
              <a:rPr lang="cs-CZ" sz="3200" dirty="0"/>
            </a:br>
            <a:r>
              <a:rPr lang="cs-CZ" sz="3200" dirty="0"/>
              <a:t>léto 1918–postupné uznání Francií,Vel. Brit. a USA </a:t>
            </a:r>
          </a:p>
        </p:txBody>
      </p:sp>
      <p:pic>
        <p:nvPicPr>
          <p:cNvPr id="2050" name="Picture 2" descr="Soubor:Czech Troop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0790" y="2276872"/>
            <a:ext cx="6667500" cy="3362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69254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2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3962400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dirty="0"/>
              <a:t>18.10.1918 – </a:t>
            </a:r>
            <a:r>
              <a:rPr lang="cs-CZ" sz="3200" u="sng" dirty="0"/>
              <a:t>Washingtonská deklarace</a:t>
            </a:r>
            <a:r>
              <a:rPr lang="cs-CZ" sz="3200" dirty="0"/>
              <a:t> – vyhlášení samostatného Česko-Slovenského státu</a:t>
            </a:r>
            <a:br>
              <a:rPr lang="cs-CZ" sz="3200" dirty="0"/>
            </a:br>
            <a:r>
              <a:rPr lang="cs-CZ" sz="3200" dirty="0"/>
              <a:t>27.10.1918 – Andrássyho nóta – žádost R-U o příměří</a:t>
            </a:r>
            <a:br>
              <a:rPr lang="cs-CZ" sz="3200" dirty="0"/>
            </a:br>
            <a:r>
              <a:rPr lang="cs-CZ" sz="3200" dirty="0"/>
              <a:t>28.10.1918 – Národní výbor vyhlásil </a:t>
            </a:r>
            <a:r>
              <a:rPr lang="cs-CZ" sz="3200" u="sng" dirty="0"/>
              <a:t>samostatnost Československa</a:t>
            </a:r>
            <a:r>
              <a:rPr lang="cs-CZ" sz="3200" dirty="0"/>
              <a:t> (Švehla, Rašín, Soukup, Stříbrný a Šrobár) – spontánní oslavy</a:t>
            </a:r>
            <a:br>
              <a:rPr lang="cs-CZ" sz="3200" dirty="0"/>
            </a:br>
            <a:r>
              <a:rPr lang="cs-CZ" sz="3200" dirty="0"/>
              <a:t>30.10.1918 – Martinská deklarace – přihlášení Slováků ke společnému státu</a:t>
            </a:r>
            <a:endParaRPr lang="cs-CZ" sz="3200" u="sng" dirty="0"/>
          </a:p>
        </p:txBody>
      </p:sp>
      <p:pic>
        <p:nvPicPr>
          <p:cNvPr id="1026" name="Picture 2" descr="Soubor:Vavro Šrobár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7664"/>
          <a:stretch/>
        </p:blipFill>
        <p:spPr bwMode="auto">
          <a:xfrm>
            <a:off x="1051022" y="3674427"/>
            <a:ext cx="2053009" cy="2319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Antonín Švehl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645024"/>
            <a:ext cx="1695450" cy="228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650595" y="6012020"/>
            <a:ext cx="15893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Antonín Švehla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36063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Označ fotografie tzv. „mužů 28. října“</a:t>
            </a:r>
            <a:endParaRPr lang="cs-CZ" sz="3200" dirty="0"/>
          </a:p>
        </p:txBody>
      </p:sp>
      <p:pic>
        <p:nvPicPr>
          <p:cNvPr id="3" name="Picture 2" descr="Soubor:Vavro Šrobár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7664"/>
          <a:stretch/>
        </p:blipFill>
        <p:spPr bwMode="auto">
          <a:xfrm>
            <a:off x="2320108" y="4445363"/>
            <a:ext cx="1646623" cy="1860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Soubor:František Soukup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73245" y="1884739"/>
            <a:ext cx="1340351" cy="1960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Soubor:Ji&amp;rcaron;í St&amp;rcaron;íbrný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25722" y="1765431"/>
            <a:ext cx="1619135" cy="2199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File:Jaroslav Kvapil 1897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77859" y="1803487"/>
            <a:ext cx="1872208" cy="2123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Soubor:Milan Rastislav Štefánik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99333" y="4403516"/>
            <a:ext cx="1296144" cy="2062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Soubor:Edvard Beneš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9951" y="1916500"/>
            <a:ext cx="1442502" cy="1842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Soubor:Karel Kramá&amp;rcaron;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3130" y="4403516"/>
            <a:ext cx="1296143" cy="1776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Soubor:Alois Rašín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26052" y="4498930"/>
            <a:ext cx="1323133" cy="1806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Soubor:Antonín Švehla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45883" y="4498930"/>
            <a:ext cx="1415260" cy="1908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502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3851920" y="692696"/>
            <a:ext cx="4896544" cy="72008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T. G. Masaryk</a:t>
            </a:r>
            <a:endParaRPr lang="cs-CZ" sz="2400" dirty="0"/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3939554" y="2567944"/>
            <a:ext cx="5071107" cy="7553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E. Beneš</a:t>
            </a:r>
            <a:endParaRPr lang="cs-CZ" sz="2400" dirty="0"/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>
          <a:xfrm>
            <a:off x="3692466" y="4132489"/>
            <a:ext cx="5337829" cy="63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M. R. Štefánik</a:t>
            </a:r>
            <a:endParaRPr lang="cs-CZ" sz="2400" dirty="0"/>
          </a:p>
        </p:txBody>
      </p:sp>
      <p:cxnSp>
        <p:nvCxnSpPr>
          <p:cNvPr id="12" name="Přímá spojnice 11"/>
          <p:cNvCxnSpPr>
            <a:stCxn id="17" idx="3"/>
            <a:endCxn id="7" idx="0"/>
          </p:cNvCxnSpPr>
          <p:nvPr/>
        </p:nvCxnSpPr>
        <p:spPr>
          <a:xfrm>
            <a:off x="1682179" y="916990"/>
            <a:ext cx="4792929" cy="165095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stCxn id="19" idx="3"/>
          </p:cNvCxnSpPr>
          <p:nvPr/>
        </p:nvCxnSpPr>
        <p:spPr>
          <a:xfrm>
            <a:off x="1646728" y="4152479"/>
            <a:ext cx="4857206" cy="166220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20" idx="3"/>
          </p:cNvCxnSpPr>
          <p:nvPr/>
        </p:nvCxnSpPr>
        <p:spPr>
          <a:xfrm flipV="1">
            <a:off x="1650925" y="1268760"/>
            <a:ext cx="4577259" cy="454592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7" name="Picture 2" descr="Soubor:Edvard Beneš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1332"/>
            <a:ext cx="1214635" cy="1551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Soubor:Milan Rastislav Štefánik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1390" y="1720775"/>
            <a:ext cx="1006941" cy="1602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Soubor:Karel Kramá&amp;rcaron;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2991" y="3368638"/>
            <a:ext cx="1143737" cy="1567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Soubor:Tomáš Garrigue Masaryk 1925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8797" y="4998935"/>
            <a:ext cx="1152128" cy="163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Rectangle 2"/>
          <p:cNvSpPr txBox="1">
            <a:spLocks noChangeArrowheads="1"/>
          </p:cNvSpPr>
          <p:nvPr/>
        </p:nvSpPr>
        <p:spPr>
          <a:xfrm>
            <a:off x="3790566" y="5733256"/>
            <a:ext cx="5337829" cy="63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K. Kramář</a:t>
            </a:r>
            <a:endParaRPr lang="cs-CZ" sz="2400" dirty="0"/>
          </a:p>
        </p:txBody>
      </p:sp>
      <p:cxnSp>
        <p:nvCxnSpPr>
          <p:cNvPr id="23" name="Přímá spojnice 22"/>
          <p:cNvCxnSpPr/>
          <p:nvPr/>
        </p:nvCxnSpPr>
        <p:spPr>
          <a:xfrm>
            <a:off x="1568452" y="2481535"/>
            <a:ext cx="4792929" cy="165095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067008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4988"/>
            <a:ext cx="8229600" cy="893732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507288" cy="5760640"/>
          </a:xfrm>
        </p:spPr>
        <p:txBody>
          <a:bodyPr>
            <a:normAutofit lnSpcReduction="10000"/>
          </a:bodyPr>
          <a:lstStyle/>
          <a:p>
            <a:r>
              <a:rPr lang="cs-CZ" sz="1200" dirty="0"/>
              <a:t>ALPHACENTAURI.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16.6.2013]. Dostupný na WWW: http://upload.wikimedia.org/wikipedia/commons/thumb/6/63/%C3%96sterreich-Ungarns_Ende.png/800px-%C3%96sterreich-Ungarns_Ende.png </a:t>
            </a:r>
            <a:endParaRPr lang="cs-CZ" sz="1200" dirty="0" smtClean="0"/>
          </a:p>
          <a:p>
            <a:r>
              <a:rPr lang="cs-CZ" sz="1200" dirty="0"/>
              <a:t>STUDIO ANONYMOUS PHOTOGRAPH.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16.6.2013]. Dostupný na WWW: http://upload.wikimedia.org/wikipedia/commons/2/2d/Karel_Kram%C3%A1%C5%99.jpg </a:t>
            </a:r>
            <a:endParaRPr lang="cs-CZ" sz="1200" dirty="0" smtClean="0"/>
          </a:p>
          <a:p>
            <a:r>
              <a:rPr lang="cs-CZ" sz="1200" dirty="0"/>
              <a:t>AUTOR NEZNÁMÝ.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16.6.2013]. Dostupný na WWW: http://upload.wikimedia.org/wikipedia/commons/7/73/Alois_Ra%C5%A1%C3%ADn.jpg </a:t>
            </a:r>
            <a:endParaRPr lang="cs-CZ" sz="1200" dirty="0" smtClean="0"/>
          </a:p>
          <a:p>
            <a:r>
              <a:rPr lang="cs-CZ" sz="1200" dirty="0"/>
              <a:t>AUTOR NEZNÁMÝ.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16.6.2013]. Dostupný na WWW: http://upload.wikimedia.org/wikipedia/commons/thumb/9/98/Edvard_Bene%C5%A1.jpg/469px-Edvard_Bene%C5%A1.jpg </a:t>
            </a:r>
            <a:endParaRPr lang="cs-CZ" sz="1200" dirty="0" smtClean="0"/>
          </a:p>
          <a:p>
            <a:r>
              <a:rPr lang="cs-CZ" sz="1200" dirty="0"/>
              <a:t>AUTOR NEUVEDEN.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16.6.2013]. Dostupný na WWW: http://upload.wikimedia.org/wikipedia/commons/b/b2/Milan_Rastislav_%C5%A0tef%C3%A1nik.jpg </a:t>
            </a:r>
            <a:endParaRPr lang="cs-CZ" sz="1200" dirty="0" smtClean="0"/>
          </a:p>
          <a:p>
            <a:r>
              <a:rPr lang="cs-CZ" sz="1200" dirty="0"/>
              <a:t>AUTOR NEZNÁMÝ.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16.6.2013]. Dostupný na WWW: http://upload.wikimedia.org/wikipedia/commons/thumb/6/6c/Tom%C3%A1%C5%A1_Garrigue_Masaryk_1925.PNG/423px-Tom%C3%A1%C5%A1_Garrigue_Masaryk_1925.PNG </a:t>
            </a:r>
            <a:endParaRPr lang="cs-CZ" sz="1200" dirty="0" smtClean="0"/>
          </a:p>
          <a:p>
            <a:r>
              <a:rPr lang="cs-CZ" sz="1200" dirty="0"/>
              <a:t>CARL PIETZNER.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16.6.2013]. Dostupný na WWW: http://upload.wikimedia.org/wikipedia/commons/thumb/4/42/Karel_Zita.jpg/425px-Karel_Zita.jpg </a:t>
            </a:r>
            <a:endParaRPr lang="cs-CZ" sz="1200" dirty="0" smtClean="0"/>
          </a:p>
          <a:p>
            <a:r>
              <a:rPr lang="cs-CZ" sz="1200" dirty="0"/>
              <a:t>ANONYMOUS PHOTOGRAPH.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16.6.2013]. Dostupný na WWW: http://upload.wikimedia.org/wikipedia/commons/2/2f/Jaroslav_Kvapil_1897.jpg </a:t>
            </a:r>
            <a:endParaRPr lang="cs-CZ" sz="1200" dirty="0" smtClean="0"/>
          </a:p>
          <a:p>
            <a:r>
              <a:rPr lang="cs-CZ" sz="1200" dirty="0"/>
              <a:t>AUTOR NEZNÁMÝ.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16.6.2013]. Dostupný na WWW: http://upload.wikimedia.org/wikipedia/commons/8/87/Franti%C5%A1ek_Soukup.jpg </a:t>
            </a:r>
          </a:p>
          <a:p>
            <a:r>
              <a:rPr lang="cs-CZ" sz="1200" dirty="0"/>
              <a:t>AUTOR NEZNÁMÝ.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16.6.2013]. Dostupný na WWW: http://upload.wikimedia.org/wikipedia/commons/thumb/b/b6/Ji%C5%99%C3%AD_St%C5%99%C3%ADbrn%C3%BD.jpg/441px-Ji%C5%99%C3%AD_St%C5%99%C3%ADbrn%C3%BD.jpg </a:t>
            </a:r>
            <a:endParaRPr lang="cs-CZ" sz="1200" dirty="0" smtClean="0"/>
          </a:p>
          <a:p>
            <a:r>
              <a:rPr lang="cs-CZ" sz="1200" dirty="0"/>
              <a:t>AUTOR NEZNÁMÝ.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16.6.2013]. Dostupný na WWW: http://upload.wikimedia.org/wikipedia/commons/b/be/Czech_Troops.jpg </a:t>
            </a:r>
            <a:endParaRPr lang="cs-CZ" sz="1200" dirty="0" smtClean="0"/>
          </a:p>
          <a:p>
            <a:r>
              <a:rPr lang="cs-CZ" sz="1200" dirty="0"/>
              <a:t>AUTOR NEZNÁMÝ.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16.6.2013]. Dostupný na WWW: http://upload.wikimedia.org/wikipedia/commons/4/4f/Anton%C3%ADn_%C5%A0vehla.jpg </a:t>
            </a:r>
            <a:endParaRPr lang="cs-CZ" sz="1200" dirty="0" smtClean="0"/>
          </a:p>
          <a:p>
            <a:r>
              <a:rPr lang="cs-CZ" sz="1200" dirty="0"/>
              <a:t>AUTOR NEZNÁMÝ.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16.6.2013]. Dostupný na WWW: http://upload.wikimedia.org/wikipedia/commons/e/ef/Vavro_%C5%A0rob%C3%A1r.JPG </a:t>
            </a:r>
          </a:p>
        </p:txBody>
      </p:sp>
    </p:spTree>
    <p:extLst>
      <p:ext uri="{BB962C8B-B14F-4D97-AF65-F5344CB8AC3E}">
        <p14:creationId xmlns:p14="http://schemas.microsoft.com/office/powerpoint/2010/main" xmlns="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779</TotalTime>
  <Words>634</Words>
  <Application>Microsoft Office PowerPoint</Application>
  <PresentationFormat>Předvádění na obrazovce (4:3)</PresentationFormat>
  <Paragraphs>52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ANOTACE</vt:lpstr>
      <vt:lpstr>Vznik Československa</vt:lpstr>
      <vt:lpstr>domácí politika pasivní – byla uzavřena říšská rada Mafie – tajná odbojová organizace v Čechách perzekuce – silný protičeský kurz – umělci a politici věznění (K. Kramář, A. Rašín)</vt:lpstr>
      <vt:lpstr>zahraniční odboj – T. G. Masaryk, E. Beneš a M. R. Štefánik</vt:lpstr>
      <vt:lpstr>únor 1916 – vznik České národní rady v Paříži – v čele T.G.Masaryk</vt:lpstr>
      <vt:lpstr>domácí politika – snaha odvrátit represe – aktivní politika – vyjadřování podpory Rakouska  1916 – císařem Karel I. – umírněný – otevření říšské rady, amnestie a tajná mírová jednání vytvoření Českého svazu – sdružení českých poslanců ve Vídni – pro Rakouský Národní výbor – řídil českou politiku v Praze</vt:lpstr>
      <vt:lpstr>Manifest českých spisovatelů – 17.5.1917 – výzva českým politikům, aby hájili zájmy českého národa</vt:lpstr>
      <vt:lpstr>6.1.1918 – Tříkrálová deklarace – vystoupení domácích českých politiků za vznik Československa Národní výbor – obměna členů – příprava vyhlášení samostatnosti</vt:lpstr>
      <vt:lpstr>zahraniční odboj – úsilí o uznání Československa vytvoření legií – zahraniční vojsko ve Francii, Itálii a Rusku – vojenské úspěchy (Zborov, ovládnutí Sibiře) léto 1918–postupné uznání Francií,Vel. Brit. a USA </vt:lpstr>
      <vt:lpstr>18.10.1918 – Washingtonská deklarace – vyhlášení samostatného Česko-Slovenského státu 27.10.1918 – Andrássyho nóta – žádost R-U o příměří 28.10.1918 – Národní výbor vyhlásil samostatnost Československa (Švehla, Rašín, Soukup, Stříbrný a Šrobár) – spontánní oslavy 30.10.1918 – Martinská deklarace – přihlášení Slováků ke společnému státu</vt:lpstr>
      <vt:lpstr>Označ fotografie tzv. „mužů 28. října“</vt:lpstr>
      <vt:lpstr>T. G. Masaryk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U1</cp:lastModifiedBy>
  <cp:revision>68</cp:revision>
  <dcterms:created xsi:type="dcterms:W3CDTF">2011-06-20T10:40:08Z</dcterms:created>
  <dcterms:modified xsi:type="dcterms:W3CDTF">2013-06-20T19:18:22Z</dcterms:modified>
</cp:coreProperties>
</file>