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2" r:id="rId2"/>
    <p:sldId id="263" r:id="rId3"/>
    <p:sldId id="264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74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VY_32_INOVACE_08_01_Doba napoleonská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Dějepis 8.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A215171-21CA-4E2E-A178-AC98BA9AB210}" type="presOf" srcId="{B651F6E3-6281-48DB-9319-2AEAFDAE7572}" destId="{6BB5E863-4638-4E1D-BFDE-399D028AC4ED}" srcOrd="1" destOrd="0" presId="urn:microsoft.com/office/officeart/2005/8/layout/target3"/>
    <dgm:cxn modelId="{8F18FA4D-4BDF-4241-8A72-CD68FF560E6B}" type="presOf" srcId="{D8197B8C-B260-4A16-BDF4-0947B075E274}" destId="{25B08C86-7E15-44DC-BE7F-FFB55DD49D12}" srcOrd="0" destOrd="0" presId="urn:microsoft.com/office/officeart/2005/8/layout/target3"/>
    <dgm:cxn modelId="{EC9A6405-CA61-4021-8E06-D096CD160250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4431FE2-908C-49E6-A09D-15C3C0A416EF}" type="presOf" srcId="{D1D4F407-5343-4D3F-B5B9-D407B03CAEB4}" destId="{AED2198E-93D5-4001-81B4-73124B309672}" srcOrd="1" destOrd="0" presId="urn:microsoft.com/office/officeart/2005/8/layout/target3"/>
    <dgm:cxn modelId="{B87B8102-7E00-40AB-B58E-666A32E58766}" type="presOf" srcId="{D1D4F407-5343-4D3F-B5B9-D407B03CAEB4}" destId="{D005CE8C-CC26-4C3E-AC11-E15060ECD759}" srcOrd="0" destOrd="0" presId="urn:microsoft.com/office/officeart/2005/8/layout/target3"/>
    <dgm:cxn modelId="{5EEFF5A3-71E9-4C51-A190-830FDD2746AE}" type="presOf" srcId="{B651F6E3-6281-48DB-9319-2AEAFDAE7572}" destId="{619D679B-A015-4ECF-8348-D1034C574F40}" srcOrd="0" destOrd="0" presId="urn:microsoft.com/office/officeart/2005/8/layout/target3"/>
    <dgm:cxn modelId="{E8C85B75-73AA-4E17-A5E0-C4813BF6C9A6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2001432-A9D9-495A-8995-2CB8F4246AD8}" type="presOf" srcId="{4C35D32F-0EAB-4CD7-82EE-45574DC2A586}" destId="{890E4F0B-2866-4A3F-A3C7-2A14B1797930}" srcOrd="1" destOrd="0" presId="urn:microsoft.com/office/officeart/2005/8/layout/target3"/>
    <dgm:cxn modelId="{0DAA166C-D621-4E5F-A1C5-0DD637132281}" type="presOf" srcId="{4C35D32F-0EAB-4CD7-82EE-45574DC2A586}" destId="{8BEBB6EC-1DAA-4CAC-8A25-BC0FCBD5DBD5}" srcOrd="0" destOrd="0" presId="urn:microsoft.com/office/officeart/2005/8/layout/target3"/>
    <dgm:cxn modelId="{54493D54-6B5F-47CB-8CC5-D7AB5CA0BF3C}" type="presOf" srcId="{D8197B8C-B260-4A16-BDF4-0947B075E274}" destId="{5A5FFA88-C948-4069-8E93-59FA12366E83}" srcOrd="1" destOrd="0" presId="urn:microsoft.com/office/officeart/2005/8/layout/target3"/>
    <dgm:cxn modelId="{18ABAED0-E14D-4071-96B5-D9323C713935}" type="presOf" srcId="{D1B46980-6531-4606-95E6-44980827E919}" destId="{2BE915AB-18AA-4053-B92C-3BFC9ED204BB}" srcOrd="1" destOrd="0" presId="urn:microsoft.com/office/officeart/2005/8/layout/target3"/>
    <dgm:cxn modelId="{30809B2B-0A7C-437F-B012-93DC46A7ABAE}" type="presParOf" srcId="{333A1088-737F-45CB-B68E-254E46348037}" destId="{F5ABB229-8D3B-4694-996A-96F23CF14429}" srcOrd="0" destOrd="0" presId="urn:microsoft.com/office/officeart/2005/8/layout/target3"/>
    <dgm:cxn modelId="{321A396F-0853-47C4-9C50-22E4DD1989AA}" type="presParOf" srcId="{333A1088-737F-45CB-B68E-254E46348037}" destId="{F41139FD-01EE-4571-8B17-4FB00FC51163}" srcOrd="1" destOrd="0" presId="urn:microsoft.com/office/officeart/2005/8/layout/target3"/>
    <dgm:cxn modelId="{2563DDF6-1472-4965-9846-4FDE86FFD6D9}" type="presParOf" srcId="{333A1088-737F-45CB-B68E-254E46348037}" destId="{D005CE8C-CC26-4C3E-AC11-E15060ECD759}" srcOrd="2" destOrd="0" presId="urn:microsoft.com/office/officeart/2005/8/layout/target3"/>
    <dgm:cxn modelId="{DB1C42E8-659B-477A-BADB-5CD98671E709}" type="presParOf" srcId="{333A1088-737F-45CB-B68E-254E46348037}" destId="{2C702D82-9B77-49B7-9568-BB8EB47C3372}" srcOrd="3" destOrd="0" presId="urn:microsoft.com/office/officeart/2005/8/layout/target3"/>
    <dgm:cxn modelId="{67535EF3-A8E3-4CB4-8310-AB204E661B68}" type="presParOf" srcId="{333A1088-737F-45CB-B68E-254E46348037}" destId="{A52A0455-90FF-4808-ABD0-F02540D31D5A}" srcOrd="4" destOrd="0" presId="urn:microsoft.com/office/officeart/2005/8/layout/target3"/>
    <dgm:cxn modelId="{EA9409DD-F763-4DE4-B095-13008DB2828C}" type="presParOf" srcId="{333A1088-737F-45CB-B68E-254E46348037}" destId="{6140AFEC-043D-4C43-A2F9-D0F5331DF3A3}" srcOrd="5" destOrd="0" presId="urn:microsoft.com/office/officeart/2005/8/layout/target3"/>
    <dgm:cxn modelId="{B6D62A70-3271-43D6-86BF-68EED9D3AA67}" type="presParOf" srcId="{333A1088-737F-45CB-B68E-254E46348037}" destId="{9358AC05-5D7D-4327-9F80-1AD486AEA664}" srcOrd="6" destOrd="0" presId="urn:microsoft.com/office/officeart/2005/8/layout/target3"/>
    <dgm:cxn modelId="{FCB32DBB-D901-466E-9F75-4AE8E0E83FAE}" type="presParOf" srcId="{333A1088-737F-45CB-B68E-254E46348037}" destId="{313FC574-E1CD-4FB4-B054-0B805CE0447D}" srcOrd="7" destOrd="0" presId="urn:microsoft.com/office/officeart/2005/8/layout/target3"/>
    <dgm:cxn modelId="{6E1F546D-761F-45C1-AA84-477DACD25104}" type="presParOf" srcId="{333A1088-737F-45CB-B68E-254E46348037}" destId="{619D679B-A015-4ECF-8348-D1034C574F40}" srcOrd="8" destOrd="0" presId="urn:microsoft.com/office/officeart/2005/8/layout/target3"/>
    <dgm:cxn modelId="{143DC78A-EA65-48F4-BF7D-9D72AC39B715}" type="presParOf" srcId="{333A1088-737F-45CB-B68E-254E46348037}" destId="{322283A8-4A27-4CDA-BAE3-F381106A9174}" srcOrd="9" destOrd="0" presId="urn:microsoft.com/office/officeart/2005/8/layout/target3"/>
    <dgm:cxn modelId="{7E333147-A990-4CB4-A949-D10F1C775BBB}" type="presParOf" srcId="{333A1088-737F-45CB-B68E-254E46348037}" destId="{FFC9F71D-1B4F-4AD9-A4A6-86ADEFC8AF5C}" srcOrd="10" destOrd="0" presId="urn:microsoft.com/office/officeart/2005/8/layout/target3"/>
    <dgm:cxn modelId="{AF5CBF76-5B47-42E1-86BD-C986A1EE14CE}" type="presParOf" srcId="{333A1088-737F-45CB-B68E-254E46348037}" destId="{25B08C86-7E15-44DC-BE7F-FFB55DD49D12}" srcOrd="11" destOrd="0" presId="urn:microsoft.com/office/officeart/2005/8/layout/target3"/>
    <dgm:cxn modelId="{6D4A7293-774B-46A0-894E-B228D9949561}" type="presParOf" srcId="{333A1088-737F-45CB-B68E-254E46348037}" destId="{76644BE8-9D7C-4C09-B250-3D10AF48CBB7}" srcOrd="12" destOrd="0" presId="urn:microsoft.com/office/officeart/2005/8/layout/target3"/>
    <dgm:cxn modelId="{7A2DDCCB-A6ED-468B-9551-FB0A5FD08B54}" type="presParOf" srcId="{333A1088-737F-45CB-B68E-254E46348037}" destId="{EE85B701-7295-41C0-BA7A-34D3756A2AE6}" srcOrd="13" destOrd="0" presId="urn:microsoft.com/office/officeart/2005/8/layout/target3"/>
    <dgm:cxn modelId="{18DA1DE9-C3D9-4978-A389-8297EE970EB1}" type="presParOf" srcId="{333A1088-737F-45CB-B68E-254E46348037}" destId="{8BEBB6EC-1DAA-4CAC-8A25-BC0FCBD5DBD5}" srcOrd="14" destOrd="0" presId="urn:microsoft.com/office/officeart/2005/8/layout/target3"/>
    <dgm:cxn modelId="{795F38B1-CE28-4136-9948-F938EF7D62A2}" type="presParOf" srcId="{333A1088-737F-45CB-B68E-254E46348037}" destId="{AED2198E-93D5-4001-81B4-73124B309672}" srcOrd="15" destOrd="0" presId="urn:microsoft.com/office/officeart/2005/8/layout/target3"/>
    <dgm:cxn modelId="{2FF47E18-0F82-4CB5-87A2-13CF01AD75FC}" type="presParOf" srcId="{333A1088-737F-45CB-B68E-254E46348037}" destId="{2BE915AB-18AA-4053-B92C-3BFC9ED204BB}" srcOrd="16" destOrd="0" presId="urn:microsoft.com/office/officeart/2005/8/layout/target3"/>
    <dgm:cxn modelId="{7E7ACCDD-EB97-46C7-8D62-F30DF72EDF8E}" type="presParOf" srcId="{333A1088-737F-45CB-B68E-254E46348037}" destId="{6BB5E863-4638-4E1D-BFDE-399D028AC4ED}" srcOrd="17" destOrd="0" presId="urn:microsoft.com/office/officeart/2005/8/layout/target3"/>
    <dgm:cxn modelId="{C5BD62A0-5046-404D-B4A1-8E0900029004}" type="presParOf" srcId="{333A1088-737F-45CB-B68E-254E46348037}" destId="{5A5FFA88-C948-4069-8E93-59FA12366E83}" srcOrd="18" destOrd="0" presId="urn:microsoft.com/office/officeart/2005/8/layout/target3"/>
    <dgm:cxn modelId="{B463B3C4-385F-4846-9888-93FE5D5FD9B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462" y="0"/>
          <a:ext cx="671903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7462" y="0"/>
        <a:ext cx="671903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1903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71903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71903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VY_32_INOVACE_08_01_Doba napoleonská</a:t>
          </a:r>
          <a:endParaRPr lang="cs-CZ" sz="2000" kern="1200" dirty="0"/>
        </a:p>
      </dsp:txBody>
      <dsp:txXfrm>
        <a:off x="1273857" y="815268"/>
        <a:ext cx="671903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1903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Dějepis 8. ročník</a:t>
          </a:r>
          <a:endParaRPr lang="cs-CZ" sz="2000" kern="1200" dirty="0"/>
        </a:p>
      </dsp:txBody>
      <dsp:txXfrm>
        <a:off x="1273857" y="1222902"/>
        <a:ext cx="671903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71903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71903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636309669"/>
              </p:ext>
            </p:extLst>
          </p:nvPr>
        </p:nvGraphicFramePr>
        <p:xfrm>
          <a:off x="539552" y="908720"/>
          <a:ext cx="799288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56250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268760"/>
            <a:ext cx="8229600" cy="5184576"/>
          </a:xfrm>
        </p:spPr>
        <p:txBody>
          <a:bodyPr>
            <a:normAutofit fontScale="92500" lnSpcReduction="10000"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</a:t>
            </a:r>
            <a:r>
              <a:rPr lang="cs-CZ" sz="2200" dirty="0"/>
              <a:t>8</a:t>
            </a:r>
            <a:r>
              <a:rPr lang="cs-CZ" sz="2200" dirty="0" smtClean="0"/>
              <a:t>. ročníku základní školy</a:t>
            </a:r>
            <a:r>
              <a:rPr lang="cs-CZ" sz="2200" dirty="0"/>
              <a:t> </a:t>
            </a:r>
            <a:r>
              <a:rPr lang="cs-CZ" sz="2200" dirty="0" smtClean="0"/>
              <a:t>jako názorná podpora výkladu učitele o počátcích kariery Napoleona Bonaparta. Součástí jsou i mapky se zvýrazněnými místy Napoleonova působení. Tyto materiály nejsou v učebnici k dispozici. Učitel tyto obrázky může využít i k podněcování diskuze se </a:t>
            </a:r>
            <a:r>
              <a:rPr lang="cs-CZ" sz="2200" smtClean="0"/>
              <a:t>žáky. Následuje </a:t>
            </a:r>
            <a:r>
              <a:rPr lang="cs-CZ" sz="2200" dirty="0" smtClean="0"/>
              <a:t>zápis. Po něm  si žáci ověří svoje znalosti spojováním obrázků s významnými událostmi Napoleonova života. Správné odpovědi se zobrazí prostřednictvím animace.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 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český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přiřadí obrázky z Napoleonova života k událostem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dějepis, Napoleon Bonaparte, Francie, 18. st., 19. st.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xmlns="" val="1360933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27584" y="24474"/>
            <a:ext cx="7772400" cy="1143000"/>
          </a:xfrm>
        </p:spPr>
        <p:txBody>
          <a:bodyPr/>
          <a:lstStyle/>
          <a:p>
            <a:r>
              <a:rPr lang="cs-CZ" dirty="0"/>
              <a:t>Doba </a:t>
            </a:r>
            <a:r>
              <a:rPr lang="cs-CZ" dirty="0" smtClean="0"/>
              <a:t>napoleonská</a:t>
            </a:r>
            <a:endParaRPr lang="cs-CZ" dirty="0"/>
          </a:p>
        </p:txBody>
      </p:sp>
      <p:pic>
        <p:nvPicPr>
          <p:cNvPr id="10242" name="Picture 2" descr="Soubor:Jacques-Louis David 01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136409"/>
            <a:ext cx="34671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02184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Korsika (*15.8. 1769)</a:t>
            </a:r>
          </a:p>
        </p:txBody>
      </p:sp>
      <p:pic>
        <p:nvPicPr>
          <p:cNvPr id="9218" name="Picture 2" descr="File:Corse in France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196752"/>
            <a:ext cx="5688632" cy="5452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doprava 1"/>
          <p:cNvSpPr/>
          <p:nvPr/>
        </p:nvSpPr>
        <p:spPr>
          <a:xfrm>
            <a:off x="5868144" y="5661248"/>
            <a:ext cx="86409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7479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Mladý </a:t>
            </a:r>
            <a:r>
              <a:rPr lang="cs-CZ" dirty="0" smtClean="0"/>
              <a:t>Napoleon (23 let)</a:t>
            </a:r>
            <a:endParaRPr lang="cs-CZ" dirty="0"/>
          </a:p>
        </p:txBody>
      </p:sp>
      <p:pic>
        <p:nvPicPr>
          <p:cNvPr id="8194" name="Picture 2" descr="File:Napoleon - 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12776"/>
            <a:ext cx="3533775" cy="495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83613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609600"/>
            <a:ext cx="9144000" cy="1143000"/>
          </a:xfrm>
        </p:spPr>
        <p:txBody>
          <a:bodyPr/>
          <a:lstStyle/>
          <a:p>
            <a:r>
              <a:rPr lang="cs-CZ" dirty="0"/>
              <a:t>Toulon(1793) – Napoleon generálem</a:t>
            </a:r>
          </a:p>
        </p:txBody>
      </p:sp>
      <p:pic>
        <p:nvPicPr>
          <p:cNvPr id="7176" name="Picture 8" descr="Soubor:Toulon dot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628800"/>
            <a:ext cx="5375920" cy="5031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39362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609600"/>
            <a:ext cx="8077200" cy="1143000"/>
          </a:xfrm>
        </p:spPr>
        <p:txBody>
          <a:bodyPr/>
          <a:lstStyle/>
          <a:p>
            <a:r>
              <a:rPr lang="cs-CZ" sz="4000" dirty="0"/>
              <a:t>Italské </a:t>
            </a:r>
            <a:r>
              <a:rPr lang="cs-CZ" sz="4000" dirty="0" smtClean="0"/>
              <a:t>tažení (</a:t>
            </a:r>
            <a:r>
              <a:rPr lang="cs-CZ" sz="4000" dirty="0"/>
              <a:t>1796-97) – ovládl Itálii</a:t>
            </a:r>
          </a:p>
        </p:txBody>
      </p: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6019800" y="3048000"/>
            <a:ext cx="25908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dirty="0"/>
              <a:t>ve </a:t>
            </a:r>
            <a:r>
              <a:rPr lang="cs-CZ" sz="3600" dirty="0" smtClean="0"/>
              <a:t>28 </a:t>
            </a:r>
            <a:r>
              <a:rPr lang="cs-CZ" sz="3600" dirty="0"/>
              <a:t>letech</a:t>
            </a:r>
          </a:p>
        </p:txBody>
      </p:sp>
      <p:pic>
        <p:nvPicPr>
          <p:cNvPr id="6146" name="Picture 2" descr="File:Napoleon at the Battle of Rivoli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9" y="1786459"/>
            <a:ext cx="5696272" cy="4750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14424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52400"/>
            <a:ext cx="7772400" cy="1143000"/>
          </a:xfrm>
        </p:spPr>
        <p:txBody>
          <a:bodyPr/>
          <a:lstStyle/>
          <a:p>
            <a:r>
              <a:rPr lang="cs-CZ" dirty="0"/>
              <a:t>Egyptské tažení (1798-1799)</a:t>
            </a:r>
          </a:p>
        </p:txBody>
      </p:sp>
      <p:sp>
        <p:nvSpPr>
          <p:cNvPr id="8198" name="Text Box 6"/>
          <p:cNvSpPr txBox="1">
            <a:spLocks noChangeArrowheads="1"/>
          </p:cNvSpPr>
          <p:nvPr/>
        </p:nvSpPr>
        <p:spPr bwMode="auto">
          <a:xfrm>
            <a:off x="838200" y="5867400"/>
            <a:ext cx="73914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600" dirty="0"/>
              <a:t>objev Rosettské desky</a:t>
            </a:r>
          </a:p>
        </p:txBody>
      </p:sp>
      <p:pic>
        <p:nvPicPr>
          <p:cNvPr id="5122" name="Picture 2" descr="File:Jean-Léon Gérôme 00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25442"/>
            <a:ext cx="5099828" cy="3021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Soubor:Rosetta Ston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49132" y="1412776"/>
            <a:ext cx="3643518" cy="4262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97945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88640"/>
            <a:ext cx="9144000" cy="1800200"/>
          </a:xfrm>
        </p:spPr>
        <p:txBody>
          <a:bodyPr>
            <a:normAutofit/>
          </a:bodyPr>
          <a:lstStyle/>
          <a:p>
            <a:r>
              <a:rPr lang="cs-CZ" dirty="0"/>
              <a:t>bitva u </a:t>
            </a:r>
            <a:r>
              <a:rPr lang="cs-CZ" dirty="0" smtClean="0"/>
              <a:t>pyramid </a:t>
            </a:r>
            <a:endParaRPr lang="cs-CZ" dirty="0"/>
          </a:p>
        </p:txBody>
      </p:sp>
      <p:pic>
        <p:nvPicPr>
          <p:cNvPr id="4098" name="Picture 2" descr="Soubor:Baron Antoine-Jean Gros-Battle Pyramids 181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00808"/>
            <a:ext cx="7128792" cy="4981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6734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609600"/>
            <a:ext cx="8534400" cy="1143000"/>
          </a:xfrm>
        </p:spPr>
        <p:txBody>
          <a:bodyPr>
            <a:normAutofit/>
          </a:bodyPr>
          <a:lstStyle/>
          <a:p>
            <a:r>
              <a:rPr lang="cs-CZ" dirty="0"/>
              <a:t>1799 </a:t>
            </a:r>
            <a:r>
              <a:rPr lang="cs-CZ" dirty="0" smtClean="0"/>
              <a:t>– </a:t>
            </a:r>
            <a:r>
              <a:rPr lang="cs-CZ" dirty="0"/>
              <a:t>Napoleon prvním konzulem</a:t>
            </a:r>
          </a:p>
        </p:txBody>
      </p:sp>
      <p:pic>
        <p:nvPicPr>
          <p:cNvPr id="3074" name="Picture 2" descr="File:1801 Antoine-Jean Gros - Bonaparte on the Bridge at Arcol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685651"/>
            <a:ext cx="3345693" cy="4734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93755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znovu ovládnutí Itálie</a:t>
            </a:r>
          </a:p>
        </p:txBody>
      </p:sp>
      <p:pic>
        <p:nvPicPr>
          <p:cNvPr id="2050" name="Picture 2" descr="Soubor:Jacques-Louis David 00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0"/>
            <a:ext cx="4392488" cy="5229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08426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Doba napoleonská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1752600"/>
            <a:ext cx="8763000" cy="411480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cs-CZ" sz="2800" dirty="0"/>
              <a:t>1794 vzniklo direktorium – vláda bohatších vrstev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800" dirty="0"/>
              <a:t>omezení volebního práva, důraz na svobodné podnikání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dirty="0">
                <a:solidFill>
                  <a:schemeClr val="tx2"/>
                </a:solidFill>
              </a:rPr>
              <a:t>Napoleon Bonaparte</a:t>
            </a:r>
            <a:r>
              <a:rPr lang="cs-CZ" sz="2800" dirty="0"/>
              <a:t> (*15.8. 1769 na Korsice)</a:t>
            </a:r>
          </a:p>
          <a:p>
            <a:pPr>
              <a:lnSpc>
                <a:spcPct val="90000"/>
              </a:lnSpc>
            </a:pPr>
            <a:r>
              <a:rPr lang="cs-CZ" sz="2800" dirty="0"/>
              <a:t>vystudoval vojenskou akademii</a:t>
            </a:r>
          </a:p>
          <a:p>
            <a:pPr>
              <a:lnSpc>
                <a:spcPct val="90000"/>
              </a:lnSpc>
            </a:pPr>
            <a:r>
              <a:rPr lang="cs-CZ" sz="2800" dirty="0"/>
              <a:t>po bitvě o </a:t>
            </a:r>
            <a:r>
              <a:rPr lang="cs-CZ" sz="2800" dirty="0" err="1" smtClean="0"/>
              <a:t>Toulon</a:t>
            </a:r>
            <a:r>
              <a:rPr lang="cs-CZ" sz="2800" dirty="0" smtClean="0"/>
              <a:t> (</a:t>
            </a:r>
            <a:r>
              <a:rPr lang="cs-CZ" sz="2800" dirty="0"/>
              <a:t>1793) – Napoleon generálem</a:t>
            </a:r>
          </a:p>
          <a:p>
            <a:pPr>
              <a:lnSpc>
                <a:spcPct val="90000"/>
              </a:lnSpc>
            </a:pPr>
            <a:r>
              <a:rPr lang="cs-CZ" sz="2800" dirty="0"/>
              <a:t>v italském </a:t>
            </a:r>
            <a:r>
              <a:rPr lang="cs-CZ" sz="2800" dirty="0" smtClean="0"/>
              <a:t>tažení (</a:t>
            </a:r>
            <a:r>
              <a:rPr lang="cs-CZ" sz="2800" dirty="0"/>
              <a:t>1796-97) – ovládl Itálii</a:t>
            </a:r>
          </a:p>
          <a:p>
            <a:pPr>
              <a:lnSpc>
                <a:spcPct val="90000"/>
              </a:lnSpc>
            </a:pPr>
            <a:r>
              <a:rPr lang="cs-CZ" sz="2800" dirty="0"/>
              <a:t>zvítězil v Egyptě – objev Rosettské desky</a:t>
            </a:r>
          </a:p>
          <a:p>
            <a:pPr>
              <a:lnSpc>
                <a:spcPct val="90000"/>
              </a:lnSpc>
            </a:pPr>
            <a:r>
              <a:rPr lang="cs-CZ" sz="2800" dirty="0"/>
              <a:t>1799 – prvním konzulem – vytvořil občanský zákoník</a:t>
            </a:r>
          </a:p>
          <a:p>
            <a:pPr>
              <a:lnSpc>
                <a:spcPct val="90000"/>
              </a:lnSpc>
            </a:pPr>
            <a:r>
              <a:rPr lang="cs-CZ" sz="2800" dirty="0"/>
              <a:t>1800 – </a:t>
            </a:r>
            <a:r>
              <a:rPr lang="cs-CZ" sz="2800" dirty="0" smtClean="0"/>
              <a:t>znovu ovládnutí </a:t>
            </a:r>
            <a:r>
              <a:rPr lang="cs-CZ" sz="2800" dirty="0"/>
              <a:t>Itálie – Italské království</a:t>
            </a:r>
          </a:p>
          <a:p>
            <a:pPr>
              <a:lnSpc>
                <a:spcPct val="90000"/>
              </a:lnSpc>
            </a:pPr>
            <a:r>
              <a:rPr lang="cs-CZ" sz="2800" dirty="0"/>
              <a:t>uzavřen mír s Rakouskem a Británií</a:t>
            </a:r>
          </a:p>
          <a:p>
            <a:pPr>
              <a:lnSpc>
                <a:spcPct val="90000"/>
              </a:lnSpc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225078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File:Napoleon at the Battle of Rivoli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2468" y="188640"/>
            <a:ext cx="2448271" cy="2041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File:Jean-Léon Gérôme 00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1539" y="2348880"/>
            <a:ext cx="2808312" cy="166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File:1801 Antoine-Jean Gros - Bonaparte on the Bridge at Arcol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5" y="4221089"/>
            <a:ext cx="1692187" cy="2394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3851920" y="692696"/>
            <a:ext cx="4896544" cy="720080"/>
          </a:xfrm>
        </p:spPr>
        <p:txBody>
          <a:bodyPr>
            <a:normAutofit/>
          </a:bodyPr>
          <a:lstStyle/>
          <a:p>
            <a:r>
              <a:rPr lang="cs-CZ" sz="2400" dirty="0"/>
              <a:t>1799 - Napoleon prvním konzulem</a:t>
            </a:r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3923928" y="2962397"/>
            <a:ext cx="5071107" cy="7553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Italské tažení(1796-97) – ovládl Itálii</a:t>
            </a:r>
            <a:endParaRPr lang="cs-CZ" sz="2400" dirty="0"/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>
          <a:xfrm>
            <a:off x="3914692" y="5098919"/>
            <a:ext cx="4680520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Egyptské tažení (1798-1799)</a:t>
            </a:r>
            <a:endParaRPr lang="cs-CZ" sz="2400" dirty="0"/>
          </a:p>
        </p:txBody>
      </p:sp>
      <p:cxnSp>
        <p:nvCxnSpPr>
          <p:cNvPr id="12" name="Přímá spojnice 11"/>
          <p:cNvCxnSpPr>
            <a:stCxn id="3" idx="3"/>
          </p:cNvCxnSpPr>
          <p:nvPr/>
        </p:nvCxnSpPr>
        <p:spPr>
          <a:xfrm>
            <a:off x="3050739" y="1209607"/>
            <a:ext cx="1017205" cy="213048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stCxn id="4" idx="3"/>
          </p:cNvCxnSpPr>
          <p:nvPr/>
        </p:nvCxnSpPr>
        <p:spPr>
          <a:xfrm>
            <a:off x="3239851" y="3180843"/>
            <a:ext cx="1188133" cy="22375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5" idx="3"/>
          </p:cNvCxnSpPr>
          <p:nvPr/>
        </p:nvCxnSpPr>
        <p:spPr>
          <a:xfrm flipV="1">
            <a:off x="2807802" y="1052736"/>
            <a:ext cx="1332150" cy="436565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67008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507288" cy="5472608"/>
          </a:xfrm>
        </p:spPr>
        <p:txBody>
          <a:bodyPr>
            <a:normAutofit/>
          </a:bodyPr>
          <a:lstStyle/>
          <a:p>
            <a:r>
              <a:rPr lang="cs-CZ" sz="1200" dirty="0"/>
              <a:t>JACQUES-LOUIS DAVID. </a:t>
            </a:r>
            <a:r>
              <a:rPr lang="cs-CZ" sz="1200" i="1" dirty="0"/>
              <a:t>Wikipedia Commons</a:t>
            </a:r>
            <a:r>
              <a:rPr lang="cs-CZ" sz="1200" dirty="0"/>
              <a:t> [online]. [cit. </a:t>
            </a:r>
            <a:r>
              <a:rPr lang="cs-CZ" sz="1200" dirty="0" smtClean="0"/>
              <a:t>24.11.2012]. </a:t>
            </a:r>
            <a:r>
              <a:rPr lang="cs-CZ" sz="1200" dirty="0"/>
              <a:t>Dostupný na WWW: http://upload.wikimedia.org/wikipedia/commons/thumb/0/0a/Jacques-Louis_David_017.jpg/364px-Jacques-Louis_David_017.jpg </a:t>
            </a:r>
            <a:endParaRPr lang="cs-CZ" sz="1200" dirty="0" smtClean="0"/>
          </a:p>
          <a:p>
            <a:r>
              <a:rPr lang="cs-CZ" sz="1200" dirty="0"/>
              <a:t>TUBSE. </a:t>
            </a:r>
            <a:r>
              <a:rPr lang="cs-CZ" sz="1200" i="1" dirty="0"/>
              <a:t>Wikipedia Commons</a:t>
            </a:r>
            <a:r>
              <a:rPr lang="cs-CZ" sz="1200" dirty="0"/>
              <a:t> [online]. [cit. 24.11.2012]. Dostupný na WWW: http://upload.wikimedia.org/wikipedia/commons/thumb/8/8a/Corse_in_France.svg/626px-Corse_in_France.svg.png </a:t>
            </a:r>
            <a:endParaRPr lang="cs-CZ" sz="1200" dirty="0" smtClean="0"/>
          </a:p>
          <a:p>
            <a:r>
              <a:rPr lang="cs-CZ" sz="1200" dirty="0"/>
              <a:t>CHEVALIER DE COMPARTE. </a:t>
            </a:r>
            <a:r>
              <a:rPr lang="cs-CZ" sz="1200" i="1" dirty="0"/>
              <a:t>Wikipedia Commons</a:t>
            </a:r>
            <a:r>
              <a:rPr lang="cs-CZ" sz="1200" dirty="0"/>
              <a:t> [online]. [cit. </a:t>
            </a:r>
            <a:r>
              <a:rPr lang="cs-CZ" sz="1200" dirty="0" smtClean="0"/>
              <a:t>24.11.2012]. </a:t>
            </a:r>
            <a:r>
              <a:rPr lang="cs-CZ" sz="1200" dirty="0"/>
              <a:t>Dostupný na WWW: http://upload.wikimedia.org/wikipedia/commons/5/5d/Napoleon_-_2.jpg </a:t>
            </a:r>
            <a:endParaRPr lang="cs-CZ" sz="1200" dirty="0" smtClean="0"/>
          </a:p>
          <a:p>
            <a:r>
              <a:rPr lang="cs-CZ" sz="1200" dirty="0"/>
              <a:t>UNKNOWN. </a:t>
            </a:r>
            <a:r>
              <a:rPr lang="cs-CZ" sz="1200" i="1" dirty="0"/>
              <a:t>Wikipedia Commons</a:t>
            </a:r>
            <a:r>
              <a:rPr lang="cs-CZ" sz="1200" dirty="0"/>
              <a:t> [online]. [cit. 24.11.2012]. Dostupný na WWW: http://upload.wikimedia.org/wikipedia/commons/9/95/Toulon_dot.png </a:t>
            </a:r>
            <a:endParaRPr lang="cs-CZ" sz="1200" dirty="0" smtClean="0"/>
          </a:p>
          <a:p>
            <a:r>
              <a:rPr lang="cs-CZ" sz="1200" dirty="0"/>
              <a:t>HENRI FÉLIX EMMANUEL PHILIPPOTEAUX. </a:t>
            </a:r>
            <a:r>
              <a:rPr lang="cs-CZ" sz="1200" i="1" dirty="0"/>
              <a:t>Wikipedia Commons</a:t>
            </a:r>
            <a:r>
              <a:rPr lang="cs-CZ" sz="1200" dirty="0"/>
              <a:t> [online]. [cit. 24.11.2012]. Dostupný na WWW: http://upload.wikimedia.org/wikipedia/commons/d/db/Napoleon_at_the_Battle_of_Rivoli.jpg </a:t>
            </a:r>
            <a:endParaRPr lang="cs-CZ" sz="1200" dirty="0" smtClean="0"/>
          </a:p>
          <a:p>
            <a:r>
              <a:rPr lang="cs-CZ" sz="1200" dirty="0"/>
              <a:t>JEAN-LÉON GÉRÔME. </a:t>
            </a:r>
            <a:r>
              <a:rPr lang="cs-CZ" sz="1200" i="1" dirty="0"/>
              <a:t>Wikipedia Commons</a:t>
            </a:r>
            <a:r>
              <a:rPr lang="cs-CZ" sz="1200" dirty="0"/>
              <a:t> [online]. [cit. 24.11.2012]. Dostupný na WWW: http://upload.wikimedia.org/wikipedia/commons/thumb/4/48/Jean-L%C3%A9on_G%C3%A9r%C3%B4me_003.jpg/800px-Jean-L%C3%A9on_G%C3%A9r%C3%B4me_003.jpg </a:t>
            </a:r>
            <a:endParaRPr lang="cs-CZ" sz="1200" dirty="0" smtClean="0"/>
          </a:p>
          <a:p>
            <a:r>
              <a:rPr lang="cs-CZ" sz="1200" dirty="0"/>
              <a:t>HANS HILLEWAERT. </a:t>
            </a:r>
            <a:r>
              <a:rPr lang="cs-CZ" sz="1200" i="1" dirty="0"/>
              <a:t>Wikipedia Commons</a:t>
            </a:r>
            <a:r>
              <a:rPr lang="cs-CZ" sz="1200" dirty="0"/>
              <a:t> [online]. [cit. 24.11.2012]. Dostupný na WWW: http://upload.wikimedia.org/wikipedia/commons/thumb/2/23/Rosetta_Stone.JPG/512px-Rosetta_Stone.JPG </a:t>
            </a:r>
            <a:endParaRPr lang="cs-CZ" sz="1200" dirty="0" smtClean="0"/>
          </a:p>
          <a:p>
            <a:r>
              <a:rPr lang="cs-CZ" sz="1200" dirty="0"/>
              <a:t>ANTOINE-JEAN GROS. </a:t>
            </a:r>
            <a:r>
              <a:rPr lang="cs-CZ" sz="1200" i="1" dirty="0"/>
              <a:t>Wikipedia Commons</a:t>
            </a:r>
            <a:r>
              <a:rPr lang="cs-CZ" sz="1200" dirty="0"/>
              <a:t> [online]. [cit. 24.11.2012]. Dostupný na WWW: http://upload.wikimedia.org/wikipedia/commons/thumb/9/99/Baron_Antoine-Jean_Gros-Battle_Pyramids_1810.jpg/800px-Baron_Antoine-Jean_Gros-Battle_Pyramids_1810.jpg </a:t>
            </a:r>
            <a:endParaRPr lang="cs-CZ" sz="1200" dirty="0" smtClean="0"/>
          </a:p>
          <a:p>
            <a:r>
              <a:rPr lang="cs-CZ" sz="1200" dirty="0"/>
              <a:t>ANTOINE-JEAN GROS. </a:t>
            </a:r>
            <a:r>
              <a:rPr lang="cs-CZ" sz="1200" i="1" dirty="0"/>
              <a:t>Wikipedia Commons</a:t>
            </a:r>
            <a:r>
              <a:rPr lang="cs-CZ" sz="1200" dirty="0"/>
              <a:t> [online]. [cit. 24.11.2012]. Dostupný na WWW: http://upload.wikimedia.org/wikipedia/commons/thumb/f/f0/1801_Antoine-Jean_Gros_-_Bonaparte_on_the_Bridge_at_Arcole.jpg/424px-1801_Antoine-Jean_Gros_-_Bonaparte_on_the_Bridge_at_Arcole.jpg </a:t>
            </a:r>
            <a:endParaRPr lang="cs-CZ" sz="1200" dirty="0" smtClean="0"/>
          </a:p>
          <a:p>
            <a:r>
              <a:rPr lang="cs-CZ" sz="1200" dirty="0"/>
              <a:t>JACQUES-LOUIS DAVID. </a:t>
            </a:r>
            <a:r>
              <a:rPr lang="cs-CZ" sz="1200" i="1" dirty="0"/>
              <a:t>Wikipedia Commons</a:t>
            </a:r>
            <a:r>
              <a:rPr lang="cs-CZ" sz="1200" dirty="0"/>
              <a:t> [online]. [cit. 24.11.2012]. Dostupný na WWW: http://upload.wikimedia.org/wikipedia/commons/thumb/8/89/Jacques-Louis_David_008.jpg/504px-Jacques-Louis_David_008.jpg </a:t>
            </a:r>
          </a:p>
        </p:txBody>
      </p:sp>
    </p:spTree>
    <p:extLst>
      <p:ext uri="{BB962C8B-B14F-4D97-AF65-F5344CB8AC3E}">
        <p14:creationId xmlns:p14="http://schemas.microsoft.com/office/powerpoint/2010/main" xmlns="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594</TotalTime>
  <Words>529</Words>
  <Application>Microsoft Office PowerPoint</Application>
  <PresentationFormat>Předvádění na obrazovce (4:3)</PresentationFormat>
  <Paragraphs>51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ANOTACE</vt:lpstr>
      <vt:lpstr>Doba napoleonská</vt:lpstr>
      <vt:lpstr>Korsika (*15.8. 1769)</vt:lpstr>
      <vt:lpstr>Mladý Napoleon (23 let)</vt:lpstr>
      <vt:lpstr>Toulon(1793) – Napoleon generálem</vt:lpstr>
      <vt:lpstr>Italské tažení (1796-97) – ovládl Itálii</vt:lpstr>
      <vt:lpstr>Egyptské tažení (1798-1799)</vt:lpstr>
      <vt:lpstr>bitva u pyramid </vt:lpstr>
      <vt:lpstr>1799 – Napoleon prvním konzulem</vt:lpstr>
      <vt:lpstr>znovu ovládnutí Itálie</vt:lpstr>
      <vt:lpstr>Doba napoleonská</vt:lpstr>
      <vt:lpstr>1799 - Napoleon prvním konzulem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U1</cp:lastModifiedBy>
  <cp:revision>51</cp:revision>
  <dcterms:created xsi:type="dcterms:W3CDTF">2011-06-20T10:40:08Z</dcterms:created>
  <dcterms:modified xsi:type="dcterms:W3CDTF">2013-06-20T19:13:49Z</dcterms:modified>
</cp:coreProperties>
</file>