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2" r:id="rId2"/>
    <p:sldId id="282" r:id="rId3"/>
    <p:sldId id="264" r:id="rId4"/>
    <p:sldId id="265" r:id="rId5"/>
    <p:sldId id="267" r:id="rId6"/>
    <p:sldId id="269" r:id="rId7"/>
    <p:sldId id="268" r:id="rId8"/>
    <p:sldId id="270" r:id="rId9"/>
    <p:sldId id="272" r:id="rId10"/>
    <p:sldId id="274" r:id="rId11"/>
    <p:sldId id="273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VY_32_INOVACE_08_02_Doba napoleonská 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462" y="0"/>
          <a:ext cx="671903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7462" y="0"/>
        <a:ext cx="671903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1903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71903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1903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VY_32_INOVACE_08_02_Doba napoleonská 2</a:t>
          </a:r>
          <a:endParaRPr lang="cs-CZ" sz="2000" kern="1200" dirty="0"/>
        </a:p>
      </dsp:txBody>
      <dsp:txXfrm>
        <a:off x="1273857" y="815268"/>
        <a:ext cx="671903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1903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7" y="1222902"/>
        <a:ext cx="671903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71903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71903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61353350"/>
              </p:ext>
            </p:extLst>
          </p:nvPr>
        </p:nvGraphicFramePr>
        <p:xfrm>
          <a:off x="539552" y="908720"/>
          <a:ext cx="799288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</a:t>
            </a:r>
            <a:r>
              <a:rPr lang="cs-CZ" sz="2200" dirty="0" smtClean="0"/>
              <a:t>vrcholu kariery </a:t>
            </a:r>
            <a:r>
              <a:rPr lang="cs-CZ" sz="2200" dirty="0" smtClean="0"/>
              <a:t>Napoleona </a:t>
            </a:r>
            <a:r>
              <a:rPr lang="cs-CZ" sz="2200" dirty="0" smtClean="0"/>
              <a:t>Bonaparta a jeho pádu. </a:t>
            </a:r>
            <a:r>
              <a:rPr lang="cs-CZ" sz="2200" dirty="0" smtClean="0"/>
              <a:t>Součástí jsou i mapky se zvýrazněnými místy Napoleonova </a:t>
            </a:r>
            <a:r>
              <a:rPr lang="cs-CZ" sz="2200" dirty="0" smtClean="0"/>
              <a:t>vyhnanství. </a:t>
            </a:r>
            <a:r>
              <a:rPr lang="cs-CZ" sz="2200" dirty="0" smtClean="0"/>
              <a:t>Tyto materiály nejsou v učebnici k dispozici. Učitel tyto obrázky může využít i k podněcování diskuze se žáky. Následuje zápis. Po něm  si žáci ověří svoje znalosti spojováním </a:t>
            </a:r>
            <a:r>
              <a:rPr lang="cs-CZ" sz="2200" dirty="0" smtClean="0"/>
              <a:t>dat s </a:t>
            </a:r>
            <a:r>
              <a:rPr lang="cs-CZ" sz="2200" dirty="0" smtClean="0"/>
              <a:t>významnými událostmi Napoleonova života.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přiřadí </a:t>
            </a:r>
            <a:r>
              <a:rPr lang="cs-CZ" sz="2200" dirty="0" smtClean="0"/>
              <a:t>data z </a:t>
            </a:r>
            <a:r>
              <a:rPr lang="cs-CZ" sz="2200" dirty="0" smtClean="0"/>
              <a:t>Napoleonova života k událostem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Napoleon Bonaparte, </a:t>
            </a:r>
            <a:r>
              <a:rPr lang="cs-CZ" sz="2200" dirty="0" smtClean="0"/>
              <a:t>Francie, </a:t>
            </a:r>
            <a:r>
              <a:rPr lang="cs-CZ" sz="2200" dirty="0" smtClean="0"/>
              <a:t>19. st.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691245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584" y="24474"/>
            <a:ext cx="7772400" cy="1143000"/>
          </a:xfrm>
        </p:spPr>
        <p:txBody>
          <a:bodyPr/>
          <a:lstStyle/>
          <a:p>
            <a:r>
              <a:rPr lang="cs-CZ" dirty="0"/>
              <a:t>Doba </a:t>
            </a:r>
            <a:r>
              <a:rPr lang="cs-CZ" dirty="0" smtClean="0"/>
              <a:t>napoleonská 2</a:t>
            </a:r>
            <a:endParaRPr lang="cs-CZ" dirty="0"/>
          </a:p>
        </p:txBody>
      </p:sp>
      <p:pic>
        <p:nvPicPr>
          <p:cNvPr id="10242" name="Picture 2" descr="Soubor:Jacques-Louis David 0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36409"/>
            <a:ext cx="34671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2184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Napoleon císařem - 1804</a:t>
            </a:r>
          </a:p>
        </p:txBody>
      </p:sp>
      <p:pic>
        <p:nvPicPr>
          <p:cNvPr id="16386" name="Picture 2" descr="Soubor:Jacques-Louis David 0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2776"/>
            <a:ext cx="7620000" cy="480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8106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bitva u Trafalgaru 1805</a:t>
            </a:r>
          </a:p>
        </p:txBody>
      </p:sp>
      <p:pic>
        <p:nvPicPr>
          <p:cNvPr id="2" name="Picture 2" descr="File:Trafalgar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111" y="1628800"/>
            <a:ext cx="7620000" cy="40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0235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57200"/>
            <a:ext cx="7772400" cy="1143000"/>
          </a:xfrm>
        </p:spPr>
        <p:txBody>
          <a:bodyPr/>
          <a:lstStyle/>
          <a:p>
            <a:r>
              <a:rPr lang="cs-CZ" dirty="0" smtClean="0"/>
              <a:t>Slavkov – bitva tří císařů</a:t>
            </a:r>
            <a:endParaRPr lang="cs-CZ" dirty="0"/>
          </a:p>
        </p:txBody>
      </p:sp>
      <p:pic>
        <p:nvPicPr>
          <p:cNvPr id="12290" name="Picture 2" descr="Soubor:Austerlitz-baron-Pasca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920" y="1916832"/>
            <a:ext cx="7620000" cy="379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4725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bitva u Slavkova 2.12.1805</a:t>
            </a:r>
            <a:br>
              <a:rPr lang="cs-CZ" dirty="0"/>
            </a:br>
            <a:r>
              <a:rPr lang="cs-CZ" dirty="0" smtClean="0"/>
              <a:t>75 000 Fr. proti 90 000 Rak. a </a:t>
            </a:r>
            <a:r>
              <a:rPr lang="cs-CZ" dirty="0"/>
              <a:t>Rus.</a:t>
            </a:r>
          </a:p>
        </p:txBody>
      </p:sp>
      <p:pic>
        <p:nvPicPr>
          <p:cNvPr id="13314" name="Picture 2" descr="Soubor:Battle of Austerlitz, Situation at 1800, 1 December 1805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1450503"/>
            <a:ext cx="7056784" cy="5407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126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Slavkov – MOHYLA MÍRU</a:t>
            </a:r>
            <a:endParaRPr lang="cs-CZ" dirty="0"/>
          </a:p>
        </p:txBody>
      </p:sp>
      <p:pic>
        <p:nvPicPr>
          <p:cNvPr id="11266" name="Picture 2" descr="Soubor:Mohyla miru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56792"/>
            <a:ext cx="7620000" cy="445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73517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kapitulace Španělska 1808</a:t>
            </a:r>
          </a:p>
        </p:txBody>
      </p:sp>
      <p:pic>
        <p:nvPicPr>
          <p:cNvPr id="9218" name="Picture 2" descr="Soubor:Rédition de Madrid 180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40768"/>
            <a:ext cx="7620000" cy="539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6244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/>
          <a:lstStyle/>
          <a:p>
            <a:r>
              <a:rPr lang="cs-CZ" dirty="0"/>
              <a:t>tažení do </a:t>
            </a:r>
            <a:r>
              <a:rPr lang="cs-CZ" dirty="0" smtClean="0"/>
              <a:t>Ruska - 1812</a:t>
            </a:r>
            <a:endParaRPr lang="cs-CZ" dirty="0"/>
          </a:p>
        </p:txBody>
      </p:sp>
      <p:pic>
        <p:nvPicPr>
          <p:cNvPr id="7170" name="Picture 2" descr="File:Napoleon Moscow Fi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398863"/>
            <a:ext cx="6129536" cy="5215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9982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1143000"/>
          </a:xfrm>
        </p:spPr>
        <p:txBody>
          <a:bodyPr/>
          <a:lstStyle/>
          <a:p>
            <a:r>
              <a:rPr lang="cs-CZ" dirty="0"/>
              <a:t>tažení do Ruska </a:t>
            </a:r>
            <a:r>
              <a:rPr lang="cs-CZ" dirty="0" smtClean="0"/>
              <a:t>– ruská zima</a:t>
            </a:r>
            <a:endParaRPr lang="cs-CZ" dirty="0"/>
          </a:p>
        </p:txBody>
      </p:sp>
      <p:pic>
        <p:nvPicPr>
          <p:cNvPr id="8194" name="Picture 2" descr="File:Napoleons retreat from mosco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471" y="1399859"/>
            <a:ext cx="7334937" cy="522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18565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/>
          <a:lstStyle/>
          <a:p>
            <a:r>
              <a:rPr lang="cs-CZ"/>
              <a:t>bitva u Lipska 1813</a:t>
            </a:r>
          </a:p>
        </p:txBody>
      </p:sp>
      <p:pic>
        <p:nvPicPr>
          <p:cNvPr id="6146" name="Picture 2" descr="File:Battle of Leipzig 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40768"/>
            <a:ext cx="7620000" cy="499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5532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1143000"/>
          </a:xfrm>
        </p:spPr>
        <p:txBody>
          <a:bodyPr/>
          <a:lstStyle/>
          <a:p>
            <a:r>
              <a:rPr lang="cs-CZ"/>
              <a:t>vyhnanství na ostrově Elba</a:t>
            </a:r>
          </a:p>
        </p:txBody>
      </p:sp>
      <p:pic>
        <p:nvPicPr>
          <p:cNvPr id="5122" name="Picture 2" descr="File:Tuscan archipela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56792"/>
            <a:ext cx="6840760" cy="4703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6516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útěk z Elby – stodenní císařství</a:t>
            </a:r>
          </a:p>
        </p:txBody>
      </p:sp>
      <p:pic>
        <p:nvPicPr>
          <p:cNvPr id="4098" name="Picture 2" descr="Soubor:Beaume - Napoléon Ier quittant l'île d'Elbe - 183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7620000" cy="450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74157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bitva u Waterloo 1815</a:t>
            </a:r>
          </a:p>
        </p:txBody>
      </p:sp>
      <p:pic>
        <p:nvPicPr>
          <p:cNvPr id="3074" name="Picture 2" descr="File:Battle of Waterloo 1815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04864"/>
            <a:ext cx="7620000" cy="347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15746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vyhnanství na Svaté Heleně</a:t>
            </a:r>
          </a:p>
        </p:txBody>
      </p:sp>
      <p:pic>
        <p:nvPicPr>
          <p:cNvPr id="2054" name="Picture 6" descr="Soubor:Atlantic Ocean laea location map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205" y="1700808"/>
            <a:ext cx="3960440" cy="4831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5422966" y="4710746"/>
            <a:ext cx="72008" cy="108012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46025" y="4580086"/>
            <a:ext cx="1423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Svatá Helena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22574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8610"/>
            <a:ext cx="9036496" cy="6858000"/>
          </a:xfrm>
        </p:spPr>
        <p:txBody>
          <a:bodyPr/>
          <a:lstStyle/>
          <a:p>
            <a:pPr marL="0" indent="0">
              <a:spcBef>
                <a:spcPct val="0"/>
              </a:spcBef>
              <a:buNone/>
            </a:pPr>
            <a:r>
              <a:rPr lang="cs-CZ" dirty="0"/>
              <a:t>1804 – Napoleon francouzským císařem</a:t>
            </a:r>
          </a:p>
          <a:p>
            <a:pPr marL="0" indent="0">
              <a:spcBef>
                <a:spcPct val="0"/>
              </a:spcBef>
              <a:buNone/>
            </a:pPr>
            <a:r>
              <a:rPr lang="cs-CZ" dirty="0"/>
              <a:t>1805 – u </a:t>
            </a:r>
            <a:r>
              <a:rPr lang="cs-CZ" dirty="0" err="1"/>
              <a:t>Trafalgaru</a:t>
            </a:r>
            <a:r>
              <a:rPr lang="cs-CZ" dirty="0"/>
              <a:t> zničeno </a:t>
            </a:r>
            <a:r>
              <a:rPr lang="cs-CZ" dirty="0" err="1"/>
              <a:t>franc</a:t>
            </a:r>
            <a:r>
              <a:rPr lang="cs-CZ" dirty="0"/>
              <a:t>. loďstvo</a:t>
            </a:r>
          </a:p>
          <a:p>
            <a:pPr marL="0" indent="0">
              <a:spcBef>
                <a:spcPct val="0"/>
              </a:spcBef>
              <a:buNone/>
            </a:pPr>
            <a:r>
              <a:rPr lang="cs-CZ" dirty="0"/>
              <a:t>2.12.1805 – u Slavkova-bitva tří císařů (</a:t>
            </a:r>
            <a:r>
              <a:rPr lang="cs-CZ" dirty="0" err="1"/>
              <a:t>fr.,rak</a:t>
            </a:r>
            <a:r>
              <a:rPr lang="cs-CZ" dirty="0"/>
              <a:t>. a </a:t>
            </a:r>
            <a:r>
              <a:rPr lang="cs-CZ" dirty="0" err="1"/>
              <a:t>rus</a:t>
            </a:r>
            <a:r>
              <a:rPr lang="cs-CZ" dirty="0"/>
              <a:t>.) – Napoleon vítězí</a:t>
            </a:r>
          </a:p>
          <a:p>
            <a:pPr marL="0" indent="0">
              <a:spcBef>
                <a:spcPct val="0"/>
              </a:spcBef>
              <a:buNone/>
            </a:pPr>
            <a:r>
              <a:rPr lang="cs-CZ" dirty="0"/>
              <a:t>1806 – porážka Pruska-vytvoření Rýnského spolku a Varšavského vévodství</a:t>
            </a:r>
          </a:p>
          <a:p>
            <a:pPr marL="0" indent="0">
              <a:spcBef>
                <a:spcPct val="0"/>
              </a:spcBef>
              <a:buNone/>
            </a:pPr>
            <a:r>
              <a:rPr lang="cs-CZ" dirty="0"/>
              <a:t>1806 – kontinentální blokáda (bojkot Británie)</a:t>
            </a:r>
          </a:p>
          <a:p>
            <a:pPr marL="0" indent="0">
              <a:spcBef>
                <a:spcPct val="0"/>
              </a:spcBef>
              <a:buNone/>
            </a:pPr>
            <a:r>
              <a:rPr lang="cs-CZ" dirty="0"/>
              <a:t>1812 – tažení do Ruska – neúspěch</a:t>
            </a:r>
          </a:p>
          <a:p>
            <a:pPr marL="0" indent="0">
              <a:spcBef>
                <a:spcPct val="0"/>
              </a:spcBef>
              <a:buNone/>
            </a:pPr>
            <a:r>
              <a:rPr lang="cs-CZ" dirty="0"/>
              <a:t>1813 – bitva (národů) u Lipska-Napoleon poražen</a:t>
            </a:r>
          </a:p>
          <a:p>
            <a:pPr marL="0" indent="0">
              <a:spcBef>
                <a:spcPct val="0"/>
              </a:spcBef>
              <a:buNone/>
            </a:pPr>
            <a:r>
              <a:rPr lang="cs-CZ" dirty="0"/>
              <a:t>1814 – vyhnanství na </a:t>
            </a:r>
            <a:r>
              <a:rPr lang="cs-CZ" dirty="0" err="1"/>
              <a:t>Elbě</a:t>
            </a:r>
            <a:endParaRPr lang="cs-CZ" dirty="0"/>
          </a:p>
          <a:p>
            <a:pPr marL="0" indent="0">
              <a:spcBef>
                <a:spcPct val="0"/>
              </a:spcBef>
              <a:buNone/>
            </a:pPr>
            <a:r>
              <a:rPr lang="cs-CZ" dirty="0"/>
              <a:t>1815 –návrat–stodenní císařství–u Waterloo poražen</a:t>
            </a:r>
          </a:p>
          <a:p>
            <a:pPr marL="0" indent="0">
              <a:spcBef>
                <a:spcPct val="0"/>
              </a:spcBef>
              <a:buNone/>
            </a:pPr>
            <a:r>
              <a:rPr lang="cs-CZ" dirty="0"/>
              <a:t>Napoleon dožil ve </a:t>
            </a:r>
            <a:r>
              <a:rPr lang="cs-CZ" dirty="0" err="1"/>
              <a:t>vyhnan</a:t>
            </a:r>
            <a:r>
              <a:rPr lang="cs-CZ" dirty="0"/>
              <a:t>. na </a:t>
            </a:r>
            <a:r>
              <a:rPr lang="cs-CZ" dirty="0" err="1"/>
              <a:t>ostr</a:t>
            </a:r>
            <a:r>
              <a:rPr lang="cs-CZ" dirty="0"/>
              <a:t>. sv. Helena 1821</a:t>
            </a:r>
          </a:p>
          <a:p>
            <a:pPr marL="0" indent="0">
              <a:spcBef>
                <a:spcPct val="0"/>
              </a:spcBef>
              <a:buNone/>
            </a:pPr>
            <a:r>
              <a:rPr lang="cs-CZ" dirty="0"/>
              <a:t>Vídeňský kongres (1814-1815)-nové rozdělení Evropy</a:t>
            </a:r>
          </a:p>
        </p:txBody>
      </p:sp>
    </p:spTree>
    <p:extLst>
      <p:ext uri="{BB962C8B-B14F-4D97-AF65-F5344CB8AC3E}">
        <p14:creationId xmlns:p14="http://schemas.microsoft.com/office/powerpoint/2010/main" val="1644829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839" y="140101"/>
            <a:ext cx="8229600" cy="1143000"/>
          </a:xfrm>
        </p:spPr>
        <p:txBody>
          <a:bodyPr/>
          <a:lstStyle/>
          <a:p>
            <a:r>
              <a:rPr lang="cs-CZ" dirty="0" smtClean="0"/>
              <a:t>Přiřaďte události k letopočtům.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61958" y="1225512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1804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49096" y="2193133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1805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51293" y="3176805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1808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7244" y="3991996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1812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51796" y="1225512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porážka Španělska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2461420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bitva u Lipska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67266" y="3284984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bitva u </a:t>
            </a:r>
            <a:r>
              <a:rPr lang="cs-CZ" sz="3200" dirty="0" err="1" smtClean="0"/>
              <a:t>Trafalgaru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67266" y="4070810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tažení do Ruska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4869160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bitva u Slavkova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11639" y="5562027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Napoleon císařem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61958" y="4733960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1813</a:t>
            </a:r>
            <a:endParaRPr lang="cs-CZ" sz="3200" dirty="0"/>
          </a:p>
        </p:txBody>
      </p:sp>
      <p:cxnSp>
        <p:nvCxnSpPr>
          <p:cNvPr id="20" name="Přímá spojnice 19"/>
          <p:cNvCxnSpPr>
            <a:stCxn id="8" idx="3"/>
            <a:endCxn id="17" idx="1"/>
          </p:cNvCxnSpPr>
          <p:nvPr/>
        </p:nvCxnSpPr>
        <p:spPr>
          <a:xfrm>
            <a:off x="2180185" y="1517900"/>
            <a:ext cx="2431454" cy="433651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18" idx="3"/>
            <a:endCxn id="13" idx="1"/>
          </p:cNvCxnSpPr>
          <p:nvPr/>
        </p:nvCxnSpPr>
        <p:spPr>
          <a:xfrm flipV="1">
            <a:off x="2180185" y="2753808"/>
            <a:ext cx="2463823" cy="22725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9" idx="3"/>
            <a:endCxn id="14" idx="1"/>
          </p:cNvCxnSpPr>
          <p:nvPr/>
        </p:nvCxnSpPr>
        <p:spPr>
          <a:xfrm>
            <a:off x="2167323" y="2485521"/>
            <a:ext cx="2499943" cy="109185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11" idx="3"/>
            <a:endCxn id="15" idx="1"/>
          </p:cNvCxnSpPr>
          <p:nvPr/>
        </p:nvCxnSpPr>
        <p:spPr>
          <a:xfrm>
            <a:off x="2135471" y="4284384"/>
            <a:ext cx="2531795" cy="7881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10" idx="3"/>
            <a:endCxn id="12" idx="1"/>
          </p:cNvCxnSpPr>
          <p:nvPr/>
        </p:nvCxnSpPr>
        <p:spPr>
          <a:xfrm flipV="1">
            <a:off x="2169520" y="1517900"/>
            <a:ext cx="2482276" cy="195129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9" idx="3"/>
            <a:endCxn id="16" idx="1"/>
          </p:cNvCxnSpPr>
          <p:nvPr/>
        </p:nvCxnSpPr>
        <p:spPr>
          <a:xfrm>
            <a:off x="2167323" y="2485521"/>
            <a:ext cx="2476685" cy="267602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stCxn id="34" idx="3"/>
            <a:endCxn id="44" idx="1"/>
          </p:cNvCxnSpPr>
          <p:nvPr/>
        </p:nvCxnSpPr>
        <p:spPr>
          <a:xfrm flipV="1">
            <a:off x="2169519" y="2169033"/>
            <a:ext cx="2499694" cy="36938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4669213" y="1876645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bitva u Waterloo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151292" y="5570505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1815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44248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507288" cy="5760640"/>
          </a:xfrm>
        </p:spPr>
        <p:txBody>
          <a:bodyPr>
            <a:normAutofit fontScale="92500"/>
          </a:bodyPr>
          <a:lstStyle/>
          <a:p>
            <a:r>
              <a:rPr lang="cs-CZ" sz="1200" dirty="0"/>
              <a:t>JACQUES-LOUIS DAVID.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24.11.2012]. Dostupný na WWW: http://upload.wikimedia.org/wikipedia/commons/thumb/0/0a/Jacques-Louis_David_017.jpg/364px-Jacques-Louis_David_017.jpg </a:t>
            </a:r>
            <a:endParaRPr lang="cs-CZ" sz="1200" dirty="0" smtClean="0"/>
          </a:p>
          <a:p>
            <a:r>
              <a:rPr lang="cs-CZ" sz="1200" dirty="0"/>
              <a:t>JACQUES-LOUIS DAVID; GEORGES ROUGET.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24.11.2012]. Dostupný na WWW: http://upload.wikimedia.org/wikipedia/commons/thumb/3/39/Jacques-Louis_David_006.jpg/800px-Jacques-Louis_David_006.jpg </a:t>
            </a:r>
            <a:endParaRPr lang="cs-CZ" sz="1200" dirty="0" smtClean="0"/>
          </a:p>
          <a:p>
            <a:r>
              <a:rPr lang="cs-CZ" sz="1200" dirty="0"/>
              <a:t>NICHOLAS POCOCK.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24.11.2012]. Dostupný na WWW: http://upload.wikimedia.org/wikipedia/commons/thumb/2/2f/Trafalgar1.jpg/800px-Trafalgar1.jpg </a:t>
            </a:r>
            <a:endParaRPr lang="cs-CZ" sz="1200" dirty="0" smtClean="0"/>
          </a:p>
          <a:p>
            <a:r>
              <a:rPr lang="cs-CZ" sz="1200" dirty="0"/>
              <a:t>FRANÇOIS GÉRARD.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24.11.2012]. Dostupný na WWW: http://</a:t>
            </a:r>
            <a:r>
              <a:rPr lang="cs-CZ" sz="1200" dirty="0" smtClean="0"/>
              <a:t>upload.wikimedia.org/wikipedia/commons/thumb/5/56/Austerlitz-baron-Pascal.jpg/800px-Austerlitz-baron-Pascal.jpg</a:t>
            </a:r>
          </a:p>
          <a:p>
            <a:r>
              <a:rPr lang="en-US" sz="1200" dirty="0"/>
              <a:t>THE DEPARTMENT OF HISTORY, UNITED STATES MILITARY ACADEMY. </a:t>
            </a:r>
            <a:r>
              <a:rPr lang="en-US" sz="1200" i="1" dirty="0"/>
              <a:t>Wikipedia Commons</a:t>
            </a:r>
            <a:r>
              <a:rPr lang="en-US" sz="1200" dirty="0"/>
              <a:t> [online]. [cit. </a:t>
            </a:r>
            <a:r>
              <a:rPr lang="cs-CZ" sz="1200" dirty="0"/>
              <a:t>24.11.2012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http://upload.wikimedia.org/wikipedia/commons/thumb/a/ac/Battle_of_Austerlitz%2C_Situation_at_1800%2C_1_December_1805.gif/783px-Battle_of_Austerlitz%2C_Situation_at_1800%2C_1_December_1805.gif </a:t>
            </a:r>
            <a:endParaRPr lang="cs-CZ" sz="1200" dirty="0" smtClean="0"/>
          </a:p>
          <a:p>
            <a:r>
              <a:rPr lang="en-US" sz="1200" dirty="0"/>
              <a:t>KIRK. </a:t>
            </a:r>
            <a:r>
              <a:rPr lang="en-US" sz="1200" i="1" dirty="0"/>
              <a:t>Wikipedia Commons</a:t>
            </a:r>
            <a:r>
              <a:rPr lang="en-US" sz="1200" dirty="0"/>
              <a:t> [online]. [cit. </a:t>
            </a:r>
            <a:r>
              <a:rPr lang="cs-CZ" sz="1200" dirty="0"/>
              <a:t>24.11.2012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http://upload.wikimedia.org/wikipedia/commons/thumb/6/6a/Mohyla_miru_2.jpg/800px-Mohyla_miru_2.jpg </a:t>
            </a:r>
            <a:endParaRPr lang="cs-CZ" sz="1200" dirty="0" smtClean="0"/>
          </a:p>
          <a:p>
            <a:r>
              <a:rPr lang="cs-CZ" sz="1200" dirty="0"/>
              <a:t>ANTOINE-JEAN GROS.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</a:t>
            </a:r>
            <a:r>
              <a:rPr lang="cs-CZ" sz="1200" dirty="0" smtClean="0"/>
              <a:t>cit. 24.11.2012</a:t>
            </a:r>
            <a:r>
              <a:rPr lang="cs-CZ" sz="1200" dirty="0"/>
              <a:t>]. Dostupný na WWW: http://upload.wikimedia.org/wikipedia/commons/thumb/f/fb/R%C3%A9dition_de_Madrid_1808.jpg/800px-R%C3%A9dition_de_Madrid_1808.jpg </a:t>
            </a:r>
            <a:endParaRPr lang="cs-CZ" sz="1200" dirty="0" smtClean="0"/>
          </a:p>
          <a:p>
            <a:r>
              <a:rPr lang="cs-CZ" sz="1200" dirty="0"/>
              <a:t>UNKNOWN GERMAN.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24.11.2012]. Dostupný na WWW: http://upload.wikimedia.org/wikipedia/commons/thumb/c/ce/Napoleon_Moscow_Fire.JPG/704px-Napoleon_Moscow_Fire.JPG </a:t>
            </a:r>
            <a:endParaRPr lang="cs-CZ" sz="1200" dirty="0" smtClean="0"/>
          </a:p>
          <a:p>
            <a:r>
              <a:rPr lang="cs-CZ" sz="1200" dirty="0"/>
              <a:t>ADOLPH NORTHEN.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24.11.2012]. Dostupný na WWW: http://</a:t>
            </a:r>
            <a:r>
              <a:rPr lang="cs-CZ" sz="1200" dirty="0" smtClean="0"/>
              <a:t>upload.wikimedia.org/wikipedia/commons/c/cc/Napoleons_retreat_from_moscow.jpg</a:t>
            </a:r>
          </a:p>
          <a:p>
            <a:r>
              <a:rPr lang="cs-CZ" sz="1200" dirty="0"/>
              <a:t>ALEXANDER ZAUREWEID.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24.11.2012]. Dostupný na WWW: http://upload.wikimedia.org/wikipedia/commons/thumb/e/e6/Battle_of_Leipzig_11.jpg/800px-Battle_of_Leipzig_11.jpg </a:t>
            </a:r>
            <a:endParaRPr lang="cs-CZ" sz="1200" dirty="0" smtClean="0"/>
          </a:p>
          <a:p>
            <a:r>
              <a:rPr lang="cs-CZ" sz="1200" dirty="0"/>
              <a:t>NORMANEINSTEIN.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24.11.2012]. Dostupný na WWW: http://upload.wikimedia.org/wikipedia/commons/thumb/a/ac/Tuscan_archipelago.png/800px-Tuscan_archipelago.png </a:t>
            </a:r>
            <a:endParaRPr lang="cs-CZ" sz="1200" dirty="0" smtClean="0"/>
          </a:p>
          <a:p>
            <a:r>
              <a:rPr lang="cs-CZ" sz="1200" dirty="0"/>
              <a:t>JOSEPH BEAUME.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24.11.2012]. Dostupný na WWW: http://upload.wikimedia.org/wikipedia/commons/thumb/5/57/Beaume_-_Napol%C3%A9on_Ier_quittant_l%27%C3%AEle_d%27Elbe_-_1836.jpg/800px-Beaume_-_Napol%C3%A9on_Ier_quittant_l%27%C3%AEle_d%27Elbe_-_1836.jpg </a:t>
            </a:r>
            <a:endParaRPr lang="cs-CZ" sz="1200" dirty="0" smtClean="0"/>
          </a:p>
          <a:p>
            <a:r>
              <a:rPr lang="cs-CZ" sz="1200" dirty="0"/>
              <a:t>WILLIAM SADLER II.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24.11.2012]. Dostupný na WWW: http://upload.wikimedia.org/wikipedia/commons/thumb/7/72/Battle_of_Waterloo_1815.PNG/800px-Battle_of_Waterloo_1815.PNG </a:t>
            </a:r>
            <a:endParaRPr lang="cs-CZ" sz="1200" dirty="0" smtClean="0"/>
          </a:p>
          <a:p>
            <a:r>
              <a:rPr lang="cs-CZ" sz="1200" dirty="0"/>
              <a:t>VARDION.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24.11.2012]. Dostupný na WWW: http://upload.wikimedia.org/wikipedia/commons/9/93/Atlantic_Ocean_laea_location_map.svg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646</TotalTime>
  <Words>662</Words>
  <Application>Microsoft Office PowerPoint</Application>
  <PresentationFormat>Předvádění na obrazovce (4:3)</PresentationFormat>
  <Paragraphs>70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ANOTACE</vt:lpstr>
      <vt:lpstr>Doba napoleonská 2</vt:lpstr>
      <vt:lpstr>Napoleon císařem - 1804</vt:lpstr>
      <vt:lpstr>bitva u Trafalgaru 1805</vt:lpstr>
      <vt:lpstr>Slavkov – bitva tří císařů</vt:lpstr>
      <vt:lpstr>bitva u Slavkova 2.12.1805 75 000 Fr. proti 90 000 Rak. a Rus.</vt:lpstr>
      <vt:lpstr>Slavkov – MOHYLA MÍRU</vt:lpstr>
      <vt:lpstr>kapitulace Španělska 1808</vt:lpstr>
      <vt:lpstr>tažení do Ruska - 1812</vt:lpstr>
      <vt:lpstr>tažení do Ruska – ruská zima</vt:lpstr>
      <vt:lpstr>bitva u Lipska 1813</vt:lpstr>
      <vt:lpstr>vyhnanství na ostrově Elba</vt:lpstr>
      <vt:lpstr>útěk z Elby – stodenní císařství</vt:lpstr>
      <vt:lpstr>bitva u Waterloo 1815</vt:lpstr>
      <vt:lpstr>vyhnanství na Svaté Heleně</vt:lpstr>
      <vt:lpstr>Prezentace aplikace PowerPoint</vt:lpstr>
      <vt:lpstr>Přiřaďte události k letopočtům.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56</cp:revision>
  <dcterms:created xsi:type="dcterms:W3CDTF">2011-06-20T10:40:08Z</dcterms:created>
  <dcterms:modified xsi:type="dcterms:W3CDTF">2013-06-18T17:51:27Z</dcterms:modified>
</cp:coreProperties>
</file>