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8" r:id="rId3"/>
    <p:sldId id="279" r:id="rId4"/>
    <p:sldId id="256" r:id="rId5"/>
    <p:sldId id="271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68" r:id="rId18"/>
    <p:sldId id="270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0BC"/>
    <a:srgbClr val="00928F"/>
    <a:srgbClr val="00FFFF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2" autoAdjust="0"/>
    <p:restoredTop sz="91652" autoAdjust="0"/>
  </p:normalViewPr>
  <p:slideViewPr>
    <p:cSldViewPr>
      <p:cViewPr varScale="1">
        <p:scale>
          <a:sx n="97" d="100"/>
          <a:sy n="97" d="100"/>
        </p:scale>
        <p:origin x="-39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VY_32_INOVACE_41_Násobení </a:t>
            </a:r>
            <a:r>
              <a:rPr lang="cs-CZ" sz="3600" dirty="0" smtClean="0">
                <a:latin typeface="Verdana" pitchFamily="34" charset="0"/>
              </a:rPr>
              <a:t>a dělení jednou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násobení dělení jednou (určen pro 2. - 5.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násobení a dělení jednou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přehledná tabulka násobení jednou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vyhledávání a doplňování násobků jedné s kontrolou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procvičování násobení a dělení jednou s kontrolou     výsledků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vyškrtávání dvojic příkladů a správných výsledků v tabulce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sestavování puzzle čísla, které nemá dvojici v tabulce </a:t>
            </a: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C0BC"/>
                </a:solidFill>
              </a:rPr>
              <a:t>NÁSOBENÍ A DĚLENÍ JEDNOU</a:t>
            </a:r>
            <a:endParaRPr lang="cs-CZ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0 . 1 = 0</a:t>
            </a:r>
          </a:p>
          <a:p>
            <a:pPr algn="ctr"/>
            <a:r>
              <a:rPr lang="cs-CZ" sz="2800" dirty="0" smtClean="0">
                <a:solidFill>
                  <a:srgbClr val="00C0BC"/>
                </a:solidFill>
              </a:rPr>
              <a:t>0 = </a:t>
            </a:r>
            <a:r>
              <a:rPr lang="cs-CZ" sz="2800" dirty="0" err="1" smtClean="0">
                <a:solidFill>
                  <a:srgbClr val="00C0BC"/>
                </a:solidFill>
              </a:rPr>
              <a:t>0</a:t>
            </a:r>
            <a:endParaRPr lang="cs-CZ" sz="2800" dirty="0" smtClean="0">
              <a:solidFill>
                <a:srgbClr val="00C0BC"/>
              </a:solidFill>
            </a:endParaRP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0 : 1 = 0</a:t>
            </a:r>
          </a:p>
          <a:p>
            <a:pPr algn="ctr"/>
            <a:endParaRPr lang="cs-CZ" sz="2800" dirty="0" smtClean="0">
              <a:solidFill>
                <a:srgbClr val="00C0BC"/>
              </a:solidFill>
            </a:endParaRPr>
          </a:p>
          <a:p>
            <a:pPr algn="ctr"/>
            <a:endParaRPr lang="cs-CZ" sz="2800" dirty="0" smtClean="0">
              <a:solidFill>
                <a:srgbClr val="00C0BC"/>
              </a:solidFill>
            </a:endParaRP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643998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1 . 1 = </a:t>
            </a:r>
            <a:r>
              <a:rPr lang="cs-CZ" sz="8000" dirty="0" err="1" smtClean="0">
                <a:solidFill>
                  <a:srgbClr val="00C0BC"/>
                </a:solidFill>
              </a:rPr>
              <a:t>1</a:t>
            </a:r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2800" dirty="0" smtClean="0">
                <a:solidFill>
                  <a:srgbClr val="00C0BC"/>
                </a:solidFill>
              </a:rPr>
              <a:t>1 =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endParaRPr lang="cs-CZ" sz="2800" dirty="0" smtClean="0">
              <a:solidFill>
                <a:srgbClr val="00C0BC"/>
              </a:solidFill>
            </a:endParaRP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1 : </a:t>
            </a:r>
            <a:r>
              <a:rPr lang="cs-CZ" sz="8000" dirty="0" err="1" smtClean="0">
                <a:solidFill>
                  <a:srgbClr val="00C0BC"/>
                </a:solidFill>
              </a:rPr>
              <a:t>1</a:t>
            </a:r>
            <a:r>
              <a:rPr lang="cs-CZ" sz="8000" dirty="0" smtClean="0">
                <a:solidFill>
                  <a:srgbClr val="00C0BC"/>
                </a:solidFill>
              </a:rPr>
              <a:t> = 1</a:t>
            </a:r>
            <a:endParaRPr lang="cs-CZ" sz="80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2 . 1 = 2</a:t>
            </a:r>
          </a:p>
          <a:p>
            <a:pPr algn="ctr"/>
            <a:r>
              <a:rPr lang="cs-CZ" sz="2800" dirty="0" smtClean="0">
                <a:solidFill>
                  <a:srgbClr val="00C0BC"/>
                </a:solidFill>
              </a:rPr>
              <a:t>1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= 2</a:t>
            </a: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2 : 1 = 2</a:t>
            </a:r>
            <a:endParaRPr lang="cs-CZ" sz="80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3 . 1 = 3</a:t>
            </a:r>
          </a:p>
          <a:p>
            <a:pPr algn="ctr"/>
            <a:r>
              <a:rPr lang="cs-CZ" sz="2800" dirty="0" smtClean="0">
                <a:solidFill>
                  <a:srgbClr val="00C0BC"/>
                </a:solidFill>
              </a:rPr>
              <a:t>1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= 3</a:t>
            </a: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3 : 1 = 3</a:t>
            </a:r>
            <a:endParaRPr lang="cs-CZ" sz="80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4 . 1 = 4</a:t>
            </a:r>
          </a:p>
          <a:p>
            <a:pPr algn="ctr"/>
            <a:r>
              <a:rPr lang="cs-CZ" sz="2800" dirty="0" smtClean="0">
                <a:solidFill>
                  <a:srgbClr val="00C0BC"/>
                </a:solidFill>
              </a:rPr>
              <a:t>1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= 4</a:t>
            </a: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4 : 1 = 4</a:t>
            </a:r>
            <a:endParaRPr lang="cs-CZ" sz="80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5 . 1 = 5</a:t>
            </a:r>
          </a:p>
          <a:p>
            <a:pPr algn="ctr"/>
            <a:r>
              <a:rPr lang="cs-CZ" sz="2800" dirty="0" smtClean="0">
                <a:solidFill>
                  <a:srgbClr val="00C0BC"/>
                </a:solidFill>
              </a:rPr>
              <a:t>1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= 5</a:t>
            </a: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5 : 1 = 5</a:t>
            </a:r>
            <a:endParaRPr lang="cs-CZ" sz="80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6 . 1 = 6</a:t>
            </a:r>
          </a:p>
          <a:p>
            <a:pPr algn="ctr"/>
            <a:r>
              <a:rPr lang="cs-CZ" sz="2800" dirty="0" smtClean="0">
                <a:solidFill>
                  <a:srgbClr val="00C0BC"/>
                </a:solidFill>
              </a:rPr>
              <a:t>1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= 6</a:t>
            </a: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6 : 1 = 6</a:t>
            </a:r>
            <a:endParaRPr lang="cs-CZ" sz="80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7 . 1 = 7</a:t>
            </a:r>
          </a:p>
          <a:p>
            <a:pPr algn="ctr"/>
            <a:r>
              <a:rPr lang="cs-CZ" sz="2800" dirty="0" smtClean="0">
                <a:solidFill>
                  <a:srgbClr val="00C0BC"/>
                </a:solidFill>
              </a:rPr>
              <a:t>1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= 7</a:t>
            </a: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7 : 1 = 7</a:t>
            </a:r>
            <a:endParaRPr lang="cs-CZ" sz="80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8 . 1 = 8</a:t>
            </a:r>
          </a:p>
          <a:p>
            <a:pPr algn="ctr"/>
            <a:r>
              <a:rPr lang="cs-CZ" sz="2800" dirty="0" smtClean="0">
                <a:solidFill>
                  <a:srgbClr val="00C0BC"/>
                </a:solidFill>
              </a:rPr>
              <a:t>1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= 8</a:t>
            </a: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8 : 1 = 8</a:t>
            </a:r>
            <a:endParaRPr lang="cs-CZ" sz="80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9 . 1 = 9</a:t>
            </a:r>
          </a:p>
          <a:p>
            <a:pPr algn="ctr"/>
            <a:r>
              <a:rPr lang="cs-CZ" sz="2800" dirty="0" smtClean="0">
                <a:solidFill>
                  <a:srgbClr val="00C0BC"/>
                </a:solidFill>
              </a:rPr>
              <a:t>1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= 9</a:t>
            </a: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9 : 1 = 9</a:t>
            </a:r>
            <a:endParaRPr lang="cs-CZ" sz="80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10 . 1 = 10</a:t>
            </a:r>
          </a:p>
          <a:p>
            <a:pPr algn="ctr"/>
            <a:r>
              <a:rPr lang="cs-CZ" sz="2800" dirty="0" smtClean="0">
                <a:solidFill>
                  <a:srgbClr val="00C0BC"/>
                </a:solidFill>
              </a:rPr>
              <a:t>1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+ </a:t>
            </a:r>
            <a:r>
              <a:rPr lang="cs-CZ" sz="2800" dirty="0" err="1" smtClean="0">
                <a:solidFill>
                  <a:srgbClr val="00C0BC"/>
                </a:solidFill>
              </a:rPr>
              <a:t>1</a:t>
            </a:r>
            <a:r>
              <a:rPr lang="cs-CZ" sz="2800" dirty="0" smtClean="0">
                <a:solidFill>
                  <a:srgbClr val="00C0BC"/>
                </a:solidFill>
              </a:rPr>
              <a:t> = 10</a:t>
            </a:r>
          </a:p>
          <a:p>
            <a:pPr algn="ctr"/>
            <a:endParaRPr lang="cs-CZ" sz="8000" dirty="0" smtClean="0">
              <a:solidFill>
                <a:srgbClr val="00C0BC"/>
              </a:solidFill>
            </a:endParaRPr>
          </a:p>
          <a:p>
            <a:pPr algn="ctr"/>
            <a:r>
              <a:rPr lang="cs-CZ" sz="8000" dirty="0" smtClean="0">
                <a:solidFill>
                  <a:srgbClr val="00C0BC"/>
                </a:solidFill>
              </a:rPr>
              <a:t>10 : 1 = 10</a:t>
            </a:r>
            <a:endParaRPr lang="cs-CZ" sz="80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500174"/>
            <a:ext cx="892975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C0BC"/>
                </a:solidFill>
              </a:rPr>
              <a:t>0 = </a:t>
            </a:r>
            <a:r>
              <a:rPr lang="cs-CZ" sz="2000" dirty="0" err="1" smtClean="0">
                <a:solidFill>
                  <a:srgbClr val="00C0BC"/>
                </a:solidFill>
              </a:rPr>
              <a:t>0</a:t>
            </a:r>
            <a:r>
              <a:rPr lang="cs-CZ" sz="2000" dirty="0" smtClean="0">
                <a:solidFill>
                  <a:srgbClr val="00C0BC"/>
                </a:solidFill>
              </a:rPr>
              <a:t>                                                                     </a:t>
            </a:r>
            <a:r>
              <a:rPr lang="cs-CZ" sz="2000" dirty="0" err="1" smtClean="0">
                <a:solidFill>
                  <a:srgbClr val="00C0BC"/>
                </a:solidFill>
              </a:rPr>
              <a:t>0</a:t>
            </a:r>
            <a:r>
              <a:rPr lang="cs-CZ" sz="2000" dirty="0" smtClean="0">
                <a:solidFill>
                  <a:srgbClr val="00C0BC"/>
                </a:solidFill>
              </a:rPr>
              <a:t> . 1 = 0</a:t>
            </a:r>
          </a:p>
          <a:p>
            <a:r>
              <a:rPr lang="cs-CZ" sz="2000" dirty="0" smtClean="0">
                <a:solidFill>
                  <a:srgbClr val="00C0BC"/>
                </a:solidFill>
              </a:rPr>
              <a:t>1 =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                                                                    1 . 1 =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                                   </a:t>
            </a:r>
          </a:p>
          <a:p>
            <a:r>
              <a:rPr lang="cs-CZ" sz="2000" dirty="0" smtClean="0">
                <a:solidFill>
                  <a:srgbClr val="00C0BC"/>
                </a:solidFill>
              </a:rPr>
              <a:t>1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= 2                                                               2 . 1 = 2</a:t>
            </a:r>
          </a:p>
          <a:p>
            <a:r>
              <a:rPr lang="cs-CZ" sz="2000" dirty="0" smtClean="0">
                <a:solidFill>
                  <a:srgbClr val="00C0BC"/>
                </a:solidFill>
              </a:rPr>
              <a:t>1 + 1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= 3                                                         3 . 1 = 3</a:t>
            </a:r>
          </a:p>
          <a:p>
            <a:r>
              <a:rPr lang="cs-CZ" sz="2000" dirty="0" smtClean="0">
                <a:solidFill>
                  <a:srgbClr val="00C0BC"/>
                </a:solidFill>
              </a:rPr>
              <a:t>1 + 1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= 4                                                   4 . 1 = 4 </a:t>
            </a:r>
          </a:p>
          <a:p>
            <a:r>
              <a:rPr lang="cs-CZ" sz="2000" dirty="0" smtClean="0">
                <a:solidFill>
                  <a:srgbClr val="00C0BC"/>
                </a:solidFill>
              </a:rPr>
              <a:t>1 + 1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= 5                                             5 . 1 = 5</a:t>
            </a:r>
          </a:p>
          <a:p>
            <a:r>
              <a:rPr lang="cs-CZ" sz="2000" dirty="0" smtClean="0">
                <a:solidFill>
                  <a:srgbClr val="00C0BC"/>
                </a:solidFill>
              </a:rPr>
              <a:t>1 + 1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= 6                                       6 . 1 = 6</a:t>
            </a:r>
          </a:p>
          <a:p>
            <a:r>
              <a:rPr lang="cs-CZ" sz="2000" dirty="0" smtClean="0">
                <a:solidFill>
                  <a:srgbClr val="00C0BC"/>
                </a:solidFill>
              </a:rPr>
              <a:t>1 + 1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= 7                                 7 . 1 = 7</a:t>
            </a:r>
          </a:p>
          <a:p>
            <a:r>
              <a:rPr lang="cs-CZ" sz="2000" dirty="0" smtClean="0">
                <a:solidFill>
                  <a:srgbClr val="00C0BC"/>
                </a:solidFill>
              </a:rPr>
              <a:t>1 + 1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= 8                           8 . 1 = 8</a:t>
            </a:r>
          </a:p>
          <a:p>
            <a:r>
              <a:rPr lang="cs-CZ" sz="2000" dirty="0" smtClean="0">
                <a:solidFill>
                  <a:srgbClr val="00C0BC"/>
                </a:solidFill>
              </a:rPr>
              <a:t>1 + 1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= 9                     9 . 1 = 9</a:t>
            </a:r>
          </a:p>
          <a:p>
            <a:r>
              <a:rPr lang="cs-CZ" sz="2000" dirty="0" smtClean="0">
                <a:solidFill>
                  <a:srgbClr val="00C0BC"/>
                </a:solidFill>
              </a:rPr>
              <a:t>1 + 1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+ </a:t>
            </a:r>
            <a:r>
              <a:rPr lang="cs-CZ" sz="2000" dirty="0" err="1" smtClean="0">
                <a:solidFill>
                  <a:srgbClr val="00C0BC"/>
                </a:solidFill>
              </a:rPr>
              <a:t>1</a:t>
            </a:r>
            <a:r>
              <a:rPr lang="cs-CZ" sz="2000" dirty="0" smtClean="0">
                <a:solidFill>
                  <a:srgbClr val="00C0BC"/>
                </a:solidFill>
              </a:rPr>
              <a:t> = 10           10 . 1 = 10</a:t>
            </a:r>
            <a:endParaRPr lang="cs-CZ" sz="2000" dirty="0">
              <a:solidFill>
                <a:srgbClr val="00C0BC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6715140" y="1571612"/>
            <a:ext cx="478342" cy="214314"/>
          </a:xfrm>
          <a:prstGeom prst="rightArrow">
            <a:avLst/>
          </a:prstGeom>
          <a:solidFill>
            <a:srgbClr val="00C0BC"/>
          </a:solidFill>
          <a:ln>
            <a:solidFill>
              <a:srgbClr val="00928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6500826" y="1928802"/>
            <a:ext cx="478342" cy="214314"/>
          </a:xfrm>
          <a:prstGeom prst="rightArrow">
            <a:avLst/>
          </a:prstGeom>
          <a:solidFill>
            <a:srgbClr val="00C0BC"/>
          </a:solidFill>
          <a:ln>
            <a:solidFill>
              <a:srgbClr val="00928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6715140" y="2214554"/>
            <a:ext cx="478342" cy="214314"/>
          </a:xfrm>
          <a:prstGeom prst="rightArrow">
            <a:avLst/>
          </a:prstGeom>
          <a:solidFill>
            <a:srgbClr val="00C0BC"/>
          </a:solidFill>
          <a:ln>
            <a:solidFill>
              <a:srgbClr val="00928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6500826" y="2500306"/>
            <a:ext cx="478342" cy="214314"/>
          </a:xfrm>
          <a:prstGeom prst="rightArrow">
            <a:avLst/>
          </a:prstGeom>
          <a:solidFill>
            <a:srgbClr val="00C0BC"/>
          </a:solidFill>
          <a:ln>
            <a:solidFill>
              <a:srgbClr val="00928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6715140" y="2857496"/>
            <a:ext cx="478342" cy="214314"/>
          </a:xfrm>
          <a:prstGeom prst="rightArrow">
            <a:avLst/>
          </a:prstGeom>
          <a:solidFill>
            <a:srgbClr val="00C0BC"/>
          </a:solidFill>
          <a:ln>
            <a:solidFill>
              <a:srgbClr val="00928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6500826" y="3143248"/>
            <a:ext cx="478342" cy="214314"/>
          </a:xfrm>
          <a:prstGeom prst="rightArrow">
            <a:avLst/>
          </a:prstGeom>
          <a:solidFill>
            <a:srgbClr val="00C0BC"/>
          </a:solidFill>
          <a:ln>
            <a:solidFill>
              <a:srgbClr val="00928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>
            <a:off x="6786578" y="3429000"/>
            <a:ext cx="478342" cy="214314"/>
          </a:xfrm>
          <a:prstGeom prst="rightArrow">
            <a:avLst/>
          </a:prstGeom>
          <a:solidFill>
            <a:srgbClr val="00C0BC"/>
          </a:solidFill>
          <a:ln>
            <a:solidFill>
              <a:srgbClr val="00928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6500826" y="3714752"/>
            <a:ext cx="478342" cy="214314"/>
          </a:xfrm>
          <a:prstGeom prst="rightArrow">
            <a:avLst/>
          </a:prstGeom>
          <a:solidFill>
            <a:srgbClr val="00C0BC"/>
          </a:solidFill>
          <a:ln>
            <a:solidFill>
              <a:srgbClr val="00928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6786578" y="4000504"/>
            <a:ext cx="478342" cy="214314"/>
          </a:xfrm>
          <a:prstGeom prst="rightArrow">
            <a:avLst/>
          </a:prstGeom>
          <a:solidFill>
            <a:srgbClr val="00C0BC"/>
          </a:solidFill>
          <a:ln>
            <a:solidFill>
              <a:srgbClr val="00928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>
            <a:off x="6500826" y="4286256"/>
            <a:ext cx="478342" cy="214314"/>
          </a:xfrm>
          <a:prstGeom prst="rightArrow">
            <a:avLst/>
          </a:prstGeom>
          <a:solidFill>
            <a:srgbClr val="00C0BC"/>
          </a:solidFill>
          <a:ln>
            <a:solidFill>
              <a:srgbClr val="00928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715140" y="4643446"/>
            <a:ext cx="478342" cy="214314"/>
          </a:xfrm>
          <a:prstGeom prst="rightArrow">
            <a:avLst/>
          </a:prstGeom>
          <a:solidFill>
            <a:srgbClr val="00C0BC"/>
          </a:solidFill>
          <a:ln>
            <a:solidFill>
              <a:srgbClr val="00928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71604" y="2357430"/>
          <a:ext cx="6215106" cy="369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72870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435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071538" y="1500174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C0BC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C0BC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C0BC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C0BC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C0BC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C0BC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C0BC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C0BC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C0BC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C0BC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51520" y="33265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C0BC"/>
                </a:solidFill>
              </a:rPr>
              <a:t>VYBER ČÍSLA A DOPLŇ TABULKU NÁSOBKŮ JEDNÉ:</a:t>
            </a:r>
            <a:endParaRPr lang="cs-CZ" sz="2400" dirty="0">
              <a:solidFill>
                <a:srgbClr val="00C0BC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71538" y="785794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C0B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. 1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. 1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.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.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.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.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. 1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.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. 1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. 1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. 1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76056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: 1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: 1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: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: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: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: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: 1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: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: 1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: 1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: 1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916832"/>
            <a:ext cx="568795" cy="511331"/>
          </a:xfrm>
          <a:prstGeom prst="rect">
            <a:avLst/>
          </a:prstGeom>
          <a:noFill/>
        </p:spPr>
      </p:pic>
      <p:pic>
        <p:nvPicPr>
          <p:cNvPr id="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212976"/>
            <a:ext cx="568795" cy="511331"/>
          </a:xfrm>
          <a:prstGeom prst="rect">
            <a:avLst/>
          </a:prstGeom>
          <a:noFill/>
        </p:spPr>
      </p:pic>
      <p:pic>
        <p:nvPicPr>
          <p:cNvPr id="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645024"/>
            <a:ext cx="568795" cy="511331"/>
          </a:xfrm>
          <a:prstGeom prst="rect">
            <a:avLst/>
          </a:prstGeom>
          <a:noFill/>
        </p:spPr>
      </p:pic>
      <p:pic>
        <p:nvPicPr>
          <p:cNvPr id="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077072"/>
            <a:ext cx="568795" cy="511331"/>
          </a:xfrm>
          <a:prstGeom prst="rect">
            <a:avLst/>
          </a:prstGeom>
          <a:noFill/>
        </p:spPr>
      </p:pic>
      <p:pic>
        <p:nvPicPr>
          <p:cNvPr id="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509120"/>
            <a:ext cx="568795" cy="511331"/>
          </a:xfrm>
          <a:prstGeom prst="rect">
            <a:avLst/>
          </a:prstGeom>
          <a:noFill/>
        </p:spPr>
      </p:pic>
      <p:pic>
        <p:nvPicPr>
          <p:cNvPr id="1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941168"/>
            <a:ext cx="568795" cy="511331"/>
          </a:xfrm>
          <a:prstGeom prst="rect">
            <a:avLst/>
          </a:prstGeom>
          <a:noFill/>
        </p:spPr>
      </p:pic>
      <p:pic>
        <p:nvPicPr>
          <p:cNvPr id="1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445224"/>
            <a:ext cx="568795" cy="511331"/>
          </a:xfrm>
          <a:prstGeom prst="rect">
            <a:avLst/>
          </a:prstGeom>
          <a:noFill/>
        </p:spPr>
      </p:pic>
      <p:pic>
        <p:nvPicPr>
          <p:cNvPr id="1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877272"/>
            <a:ext cx="568795" cy="511331"/>
          </a:xfrm>
          <a:prstGeom prst="rect">
            <a:avLst/>
          </a:prstGeom>
          <a:noFill/>
        </p:spPr>
      </p:pic>
      <p:pic>
        <p:nvPicPr>
          <p:cNvPr id="1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348880"/>
            <a:ext cx="568795" cy="511331"/>
          </a:xfrm>
          <a:prstGeom prst="rect">
            <a:avLst/>
          </a:prstGeom>
          <a:noFill/>
        </p:spPr>
      </p:pic>
      <p:pic>
        <p:nvPicPr>
          <p:cNvPr id="1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780928"/>
            <a:ext cx="568795" cy="511331"/>
          </a:xfrm>
          <a:prstGeom prst="rect">
            <a:avLst/>
          </a:prstGeom>
          <a:noFill/>
        </p:spPr>
      </p:pic>
      <p:pic>
        <p:nvPicPr>
          <p:cNvPr id="1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484784"/>
            <a:ext cx="568795" cy="511331"/>
          </a:xfrm>
          <a:prstGeom prst="rect">
            <a:avLst/>
          </a:prstGeom>
          <a:noFill/>
        </p:spPr>
      </p:pic>
      <p:pic>
        <p:nvPicPr>
          <p:cNvPr id="1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844824"/>
            <a:ext cx="568795" cy="511331"/>
          </a:xfrm>
          <a:prstGeom prst="rect">
            <a:avLst/>
          </a:prstGeom>
          <a:noFill/>
        </p:spPr>
      </p:pic>
      <p:pic>
        <p:nvPicPr>
          <p:cNvPr id="1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140968"/>
            <a:ext cx="568795" cy="511331"/>
          </a:xfrm>
          <a:prstGeom prst="rect">
            <a:avLst/>
          </a:prstGeom>
          <a:noFill/>
        </p:spPr>
      </p:pic>
      <p:pic>
        <p:nvPicPr>
          <p:cNvPr id="1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573016"/>
            <a:ext cx="568795" cy="511331"/>
          </a:xfrm>
          <a:prstGeom prst="rect">
            <a:avLst/>
          </a:prstGeom>
          <a:noFill/>
        </p:spPr>
      </p:pic>
      <p:pic>
        <p:nvPicPr>
          <p:cNvPr id="1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005064"/>
            <a:ext cx="568795" cy="511331"/>
          </a:xfrm>
          <a:prstGeom prst="rect">
            <a:avLst/>
          </a:prstGeom>
          <a:noFill/>
        </p:spPr>
      </p:pic>
      <p:pic>
        <p:nvPicPr>
          <p:cNvPr id="2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437112"/>
            <a:ext cx="568795" cy="511331"/>
          </a:xfrm>
          <a:prstGeom prst="rect">
            <a:avLst/>
          </a:prstGeom>
          <a:noFill/>
        </p:spPr>
      </p:pic>
      <p:pic>
        <p:nvPicPr>
          <p:cNvPr id="2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869160"/>
            <a:ext cx="568795" cy="511331"/>
          </a:xfrm>
          <a:prstGeom prst="rect">
            <a:avLst/>
          </a:prstGeom>
          <a:noFill/>
        </p:spPr>
      </p:pic>
      <p:pic>
        <p:nvPicPr>
          <p:cNvPr id="2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373216"/>
            <a:ext cx="568795" cy="511331"/>
          </a:xfrm>
          <a:prstGeom prst="rect">
            <a:avLst/>
          </a:prstGeom>
          <a:noFill/>
        </p:spPr>
      </p:pic>
      <p:pic>
        <p:nvPicPr>
          <p:cNvPr id="2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805264"/>
            <a:ext cx="568795" cy="511331"/>
          </a:xfrm>
          <a:prstGeom prst="rect">
            <a:avLst/>
          </a:prstGeom>
          <a:noFill/>
        </p:spPr>
      </p:pic>
      <p:pic>
        <p:nvPicPr>
          <p:cNvPr id="2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276872"/>
            <a:ext cx="568795" cy="511331"/>
          </a:xfrm>
          <a:prstGeom prst="rect">
            <a:avLst/>
          </a:prstGeom>
          <a:noFill/>
        </p:spPr>
      </p:pic>
      <p:pic>
        <p:nvPicPr>
          <p:cNvPr id="2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708920"/>
            <a:ext cx="568795" cy="511331"/>
          </a:xfrm>
          <a:prstGeom prst="rect">
            <a:avLst/>
          </a:prstGeom>
          <a:noFill/>
        </p:spPr>
      </p:pic>
      <p:pic>
        <p:nvPicPr>
          <p:cNvPr id="2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412776"/>
            <a:ext cx="568795" cy="511331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323528" y="33265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C0BC"/>
                </a:solidFill>
              </a:rPr>
              <a:t>ZKUS SI NÁSOBENÍ A DĚLENÍ JEDNOU, </a:t>
            </a:r>
          </a:p>
          <a:p>
            <a:pPr algn="ctr"/>
            <a:r>
              <a:rPr lang="cs-CZ" sz="2400" dirty="0" smtClean="0">
                <a:solidFill>
                  <a:srgbClr val="00C0BC"/>
                </a:solidFill>
              </a:rPr>
              <a:t>SPRÁVNÝ VÝSLEDEK SE SKRÝVÁ POD </a:t>
            </a:r>
            <a:r>
              <a:rPr lang="cs-CZ" sz="2400" smtClean="0">
                <a:solidFill>
                  <a:srgbClr val="00C0BC"/>
                </a:solidFill>
              </a:rPr>
              <a:t>SMAJLÍKEM:</a:t>
            </a:r>
            <a:endParaRPr lang="cs-CZ" sz="24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2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7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2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7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2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7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2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7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2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643050"/>
          <a:ext cx="6096000" cy="4532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8 . 1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5 .</a:t>
                      </a:r>
                      <a:r>
                        <a:rPr lang="cs-CZ" sz="2000" b="1" baseline="0" dirty="0" smtClean="0"/>
                        <a:t> 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0 . 1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10 . 1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3 . 1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4 . 1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 : 1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6 . 1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 : 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1 . 1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9 . 1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2 . 1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85720" y="357166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C0BC"/>
                </a:solidFill>
              </a:rPr>
              <a:t>NAJDI DVOJICE POLÍČEK S PŘÍKLADEM A SPRÁVNÝM VÝSLEDKEM. VYŠKRTEJ JE. JEDNO POLÍČKO NEMÁ DVOJICI. KTERÉ JE TO ČÍSLO?</a:t>
            </a:r>
            <a:endParaRPr lang="cs-CZ" sz="24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C0BC"/>
                </a:solidFill>
              </a:rPr>
              <a:t>POKUD JSI POČÍTAL/A </a:t>
            </a:r>
            <a:r>
              <a:rPr lang="cs-CZ" sz="2400" dirty="0" err="1" smtClean="0">
                <a:solidFill>
                  <a:srgbClr val="00C0BC"/>
                </a:solidFill>
              </a:rPr>
              <a:t>A</a:t>
            </a:r>
            <a:r>
              <a:rPr lang="cs-CZ" sz="2400" dirty="0" smtClean="0">
                <a:solidFill>
                  <a:srgbClr val="00C0BC"/>
                </a:solidFill>
              </a:rPr>
              <a:t> ŠKRTAL/A SPRÁVNĚ,</a:t>
            </a:r>
          </a:p>
          <a:p>
            <a:pPr algn="ctr"/>
            <a:r>
              <a:rPr lang="cs-CZ" sz="2400" dirty="0" smtClean="0">
                <a:solidFill>
                  <a:srgbClr val="00C0BC"/>
                </a:solidFill>
              </a:rPr>
              <a:t> VYŠLO TI ČÍSLO:</a:t>
            </a:r>
            <a:endParaRPr lang="cs-CZ" sz="2400" dirty="0">
              <a:solidFill>
                <a:srgbClr val="00C0BC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43174" y="1500174"/>
            <a:ext cx="4071966" cy="4071966"/>
          </a:xfrm>
          <a:prstGeom prst="rect">
            <a:avLst/>
          </a:prstGeom>
          <a:solidFill>
            <a:srgbClr val="00C0B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7</a:t>
            </a:r>
            <a:endParaRPr lang="cs-CZ" sz="2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C0BC"/>
                </a:solidFill>
              </a:rPr>
              <a:t>ZA ODMĚNU SI MŮŽEŠ SLOŽIT PUZZLE:</a:t>
            </a:r>
            <a:endParaRPr lang="cs-CZ" sz="2400" dirty="0">
              <a:solidFill>
                <a:srgbClr val="00C0BC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71802" y="2571744"/>
            <a:ext cx="3571900" cy="35719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Documents and Settings\Administrator\Plocha\Obrázek7_005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1000108"/>
            <a:ext cx="1219220" cy="1219220"/>
          </a:xfrm>
          <a:prstGeom prst="rect">
            <a:avLst/>
          </a:prstGeom>
          <a:noFill/>
        </p:spPr>
      </p:pic>
      <p:pic>
        <p:nvPicPr>
          <p:cNvPr id="3075" name="Picture 3" descr="C:\Documents and Settings\Administrator\Plocha\Obrázek7_009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4714884"/>
            <a:ext cx="1219220" cy="1219220"/>
          </a:xfrm>
          <a:prstGeom prst="rect">
            <a:avLst/>
          </a:prstGeom>
          <a:noFill/>
        </p:spPr>
      </p:pic>
      <p:pic>
        <p:nvPicPr>
          <p:cNvPr id="3076" name="Picture 4" descr="C:\Documents and Settings\Administrator\Plocha\Obrázek7_006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1000108"/>
            <a:ext cx="1219220" cy="1219220"/>
          </a:xfrm>
          <a:prstGeom prst="rect">
            <a:avLst/>
          </a:prstGeom>
          <a:noFill/>
        </p:spPr>
      </p:pic>
      <p:pic>
        <p:nvPicPr>
          <p:cNvPr id="3077" name="Picture 5" descr="C:\Documents and Settings\Administrator\Plocha\Obrázek7_007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71604" y="3286124"/>
            <a:ext cx="1219220" cy="1219220"/>
          </a:xfrm>
          <a:prstGeom prst="rect">
            <a:avLst/>
          </a:prstGeom>
          <a:noFill/>
        </p:spPr>
      </p:pic>
      <p:pic>
        <p:nvPicPr>
          <p:cNvPr id="3078" name="Picture 6" descr="C:\Documents and Settings\Administrator\Plocha\Obrázek7_002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86644" y="4714884"/>
            <a:ext cx="1219220" cy="1219220"/>
          </a:xfrm>
          <a:prstGeom prst="rect">
            <a:avLst/>
          </a:prstGeom>
          <a:noFill/>
        </p:spPr>
      </p:pic>
      <p:pic>
        <p:nvPicPr>
          <p:cNvPr id="3079" name="Picture 7" descr="C:\Documents and Settings\Administrator\Plocha\Obrázek7_003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3286124"/>
            <a:ext cx="1219220" cy="1219220"/>
          </a:xfrm>
          <a:prstGeom prst="rect">
            <a:avLst/>
          </a:prstGeom>
          <a:noFill/>
        </p:spPr>
      </p:pic>
      <p:pic>
        <p:nvPicPr>
          <p:cNvPr id="3080" name="Picture 8" descr="C:\Documents and Settings\Administrator\Plocha\Obrázek7_001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428860" y="1071546"/>
            <a:ext cx="1219220" cy="1219220"/>
          </a:xfrm>
          <a:prstGeom prst="rect">
            <a:avLst/>
          </a:prstGeom>
          <a:noFill/>
        </p:spPr>
      </p:pic>
      <p:pic>
        <p:nvPicPr>
          <p:cNvPr id="3081" name="Picture 9" descr="C:\Documents and Settings\Administrator\Plocha\Obrázek7_004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85786" y="1857364"/>
            <a:ext cx="1219220" cy="1219220"/>
          </a:xfrm>
          <a:prstGeom prst="rect">
            <a:avLst/>
          </a:prstGeom>
          <a:noFill/>
        </p:spPr>
      </p:pic>
      <p:pic>
        <p:nvPicPr>
          <p:cNvPr id="3082" name="Picture 10" descr="C:\Documents and Settings\Administrator\Plocha\Obrázek7_008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358082" y="1928802"/>
            <a:ext cx="1219220" cy="1219220"/>
          </a:xfrm>
          <a:prstGeom prst="rect">
            <a:avLst/>
          </a:prstGeom>
          <a:noFill/>
        </p:spPr>
      </p:pic>
      <p:sp>
        <p:nvSpPr>
          <p:cNvPr id="13" name="TextovéPole 5"/>
          <p:cNvSpPr txBox="1"/>
          <p:nvPr/>
        </p:nvSpPr>
        <p:spPr>
          <a:xfrm>
            <a:off x="1500166" y="6488668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C0BC"/>
                </a:solidFill>
              </a:rPr>
              <a:t>TY JSI ALE HLAVIČKA!!!</a:t>
            </a:r>
            <a:endParaRPr lang="cs-CZ" sz="2400" dirty="0">
              <a:solidFill>
                <a:srgbClr val="00C0BC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9AEM9PU0\MC9004404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1285860"/>
            <a:ext cx="3357586" cy="4487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1428736"/>
            <a:ext cx="32431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Obrázky byly použity z Klipartu.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00034" y="500042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</TotalTime>
  <Words>864</Words>
  <Application>Microsoft Office PowerPoint</Application>
  <PresentationFormat>Předvádění na obrazovce (4:3)</PresentationFormat>
  <Paragraphs>264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Aspekt</vt:lpstr>
      <vt:lpstr>Motiv sady Office</vt:lpstr>
      <vt:lpstr>VY_32_INOVACE_41_Násobení a dělení jednou</vt:lpstr>
      <vt:lpstr>Anotace</vt:lpstr>
      <vt:lpstr>NÁSOBENÍ A DĚLENÍ JEDNOU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29</cp:revision>
  <dcterms:created xsi:type="dcterms:W3CDTF">2013-02-22T18:39:13Z</dcterms:created>
  <dcterms:modified xsi:type="dcterms:W3CDTF">2013-06-17T19:11:36Z</dcterms:modified>
</cp:coreProperties>
</file>