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  <p:sldMasterId id="2147483756" r:id="rId2"/>
  </p:sldMasterIdLst>
  <p:sldIdLst>
    <p:sldId id="279" r:id="rId3"/>
    <p:sldId id="280" r:id="rId4"/>
    <p:sldId id="256" r:id="rId5"/>
    <p:sldId id="271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9" r:id="rId17"/>
    <p:sldId id="268" r:id="rId18"/>
    <p:sldId id="270" r:id="rId19"/>
    <p:sldId id="272" r:id="rId20"/>
    <p:sldId id="273" r:id="rId21"/>
    <p:sldId id="274" r:id="rId22"/>
    <p:sldId id="275" r:id="rId23"/>
    <p:sldId id="278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1652" autoAdjust="0"/>
  </p:normalViewPr>
  <p:slideViewPr>
    <p:cSldViewPr>
      <p:cViewPr varScale="1">
        <p:scale>
          <a:sx n="97" d="100"/>
          <a:sy n="97" d="100"/>
        </p:scale>
        <p:origin x="-38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viewProps" Target="view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gif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81000" y="1828800"/>
            <a:ext cx="8382000" cy="1470025"/>
          </a:xfrm>
        </p:spPr>
        <p:txBody>
          <a:bodyPr/>
          <a:lstStyle/>
          <a:p>
            <a:r>
              <a:rPr lang="cs-CZ" sz="3600" dirty="0" smtClean="0">
                <a:latin typeface="Verdana" pitchFamily="34" charset="0"/>
              </a:rPr>
              <a:t>VY_32_INOVACE_42_Násobení </a:t>
            </a:r>
            <a:r>
              <a:rPr lang="cs-CZ" sz="3600" dirty="0" smtClean="0">
                <a:latin typeface="Verdana" pitchFamily="34" charset="0"/>
              </a:rPr>
              <a:t>a dělení dvěma</a:t>
            </a:r>
            <a:endParaRPr lang="cs-CZ" sz="3600" dirty="0">
              <a:latin typeface="Verdana" pitchFamily="34" charset="0"/>
            </a:endParaRP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733800"/>
            <a:ext cx="6400800" cy="1371600"/>
          </a:xfrm>
        </p:spPr>
        <p:txBody>
          <a:bodyPr/>
          <a:lstStyle/>
          <a:p>
            <a:r>
              <a:rPr lang="cs-CZ" sz="2400" dirty="0">
                <a:solidFill>
                  <a:schemeClr val="tx1"/>
                </a:solidFill>
                <a:latin typeface="Verdana" pitchFamily="34" charset="0"/>
              </a:rPr>
              <a:t>Základní škola Jindřicha </a:t>
            </a:r>
            <a:r>
              <a:rPr lang="cs-CZ" sz="2400" dirty="0" err="1">
                <a:solidFill>
                  <a:schemeClr val="tx1"/>
                </a:solidFill>
                <a:latin typeface="Verdana" pitchFamily="34" charset="0"/>
              </a:rPr>
              <a:t>Pravečka</a:t>
            </a:r>
            <a:r>
              <a:rPr lang="cs-CZ" sz="2400" dirty="0">
                <a:solidFill>
                  <a:schemeClr val="tx1"/>
                </a:solidFill>
                <a:latin typeface="Verdana" pitchFamily="34" charset="0"/>
              </a:rPr>
              <a:t> </a:t>
            </a:r>
            <a:r>
              <a:rPr lang="cs-CZ" sz="2400" dirty="0" err="1">
                <a:solidFill>
                  <a:schemeClr val="tx1"/>
                </a:solidFill>
                <a:latin typeface="Verdana" pitchFamily="34" charset="0"/>
              </a:rPr>
              <a:t>Výprachtice</a:t>
            </a:r>
            <a:r>
              <a:rPr lang="cs-CZ" sz="2400" dirty="0">
                <a:solidFill>
                  <a:schemeClr val="tx1"/>
                </a:solidFill>
                <a:latin typeface="Verdana" pitchFamily="34" charset="0"/>
              </a:rPr>
              <a:t> 390</a:t>
            </a:r>
          </a:p>
          <a:p>
            <a:r>
              <a:rPr lang="cs-CZ" sz="2400" dirty="0" err="1">
                <a:solidFill>
                  <a:schemeClr val="tx1"/>
                </a:solidFill>
                <a:latin typeface="Verdana" pitchFamily="34" charset="0"/>
              </a:rPr>
              <a:t>Reg.č</a:t>
            </a:r>
            <a:r>
              <a:rPr lang="cs-CZ" sz="2400" dirty="0">
                <a:solidFill>
                  <a:schemeClr val="tx1"/>
                </a:solidFill>
                <a:latin typeface="Verdana" pitchFamily="34" charset="0"/>
              </a:rPr>
              <a:t>. CZ.1.07/1.4.00/21.1674</a:t>
            </a:r>
          </a:p>
        </p:txBody>
      </p:sp>
      <p:pic>
        <p:nvPicPr>
          <p:cNvPr id="4100" name="Picture 4" descr="eu_log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101" name="Text Box 5"/>
          <p:cNvSpPr txBox="1">
            <a:spLocks noChangeArrowheads="1"/>
          </p:cNvSpPr>
          <p:nvPr/>
        </p:nvSpPr>
        <p:spPr bwMode="auto">
          <a:xfrm>
            <a:off x="685800" y="5486400"/>
            <a:ext cx="411480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>
                <a:latin typeface="Verdana" pitchFamily="34" charset="0"/>
              </a:rPr>
              <a:t>Autor</a:t>
            </a:r>
            <a:r>
              <a:rPr lang="cs-CZ" dirty="0" smtClean="0">
                <a:latin typeface="Verdana" pitchFamily="34" charset="0"/>
              </a:rPr>
              <a:t>:   Mgr. Žaneta Fiebigerová</a:t>
            </a:r>
            <a:endParaRPr lang="cs-CZ" dirty="0">
              <a:latin typeface="Verdan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8" name="Rectangle 4"/>
          <p:cNvSpPr>
            <a:spLocks noChangeArrowheads="1"/>
          </p:cNvSpPr>
          <p:nvPr/>
        </p:nvSpPr>
        <p:spPr bwMode="auto">
          <a:xfrm>
            <a:off x="251520" y="1650867"/>
            <a:ext cx="8640960" cy="48936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anchor="ctr">
            <a:spAutoFit/>
          </a:bodyPr>
          <a:lstStyle/>
          <a:p>
            <a:pPr algn="ctr"/>
            <a:endParaRPr lang="cs-CZ" sz="2400" dirty="0">
              <a:latin typeface="Verdana" pitchFamily="34" charset="0"/>
            </a:endParaRPr>
          </a:p>
          <a:p>
            <a:pPr algn="ctr"/>
            <a:r>
              <a:rPr lang="cs-CZ" sz="2400" dirty="0">
                <a:latin typeface="Verdana" pitchFamily="34" charset="0"/>
              </a:rPr>
              <a:t>Pracovní materiál je věnován </a:t>
            </a:r>
            <a:r>
              <a:rPr lang="cs-CZ" sz="2400" dirty="0" smtClean="0">
                <a:latin typeface="Verdana" pitchFamily="34" charset="0"/>
              </a:rPr>
              <a:t>výuce o násobení dělení dvěma (určen pro 2. - 5. ročník ZŠ)</a:t>
            </a:r>
          </a:p>
          <a:p>
            <a:pPr algn="ctr"/>
            <a:endParaRPr lang="cs-CZ" sz="2400" dirty="0" smtClean="0">
              <a:latin typeface="Verdana" pitchFamily="34" charset="0"/>
            </a:endParaRP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násobení a dělení dvěma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přehledná tabulka násobení dvěma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vyhledávání a doplňování násobků dvou s kontrolou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procvičování násobení a dělení dvěma s kontrolou     výsledků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vyškrtávání dvojic příkladů a správných výsledků v tabulce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sestavování puzzle čísla, které nemá dvojici v tabulce </a:t>
            </a:r>
            <a:endParaRPr lang="cs-CZ" sz="2400" dirty="0"/>
          </a:p>
        </p:txBody>
      </p:sp>
      <p:sp>
        <p:nvSpPr>
          <p:cNvPr id="6149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Anotace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NÁSOBENÍ A DĚLENÍ DVĚMA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1571612"/>
            <a:ext cx="8572560" cy="5447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dirty="0" smtClean="0">
                <a:solidFill>
                  <a:srgbClr val="FF0000"/>
                </a:solidFill>
              </a:rPr>
              <a:t>0 . 2 = 0</a:t>
            </a:r>
          </a:p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0 = </a:t>
            </a:r>
            <a:r>
              <a:rPr lang="cs-CZ" sz="2800" dirty="0" err="1" smtClean="0">
                <a:solidFill>
                  <a:srgbClr val="FF0000"/>
                </a:solidFill>
              </a:rPr>
              <a:t>0</a:t>
            </a:r>
            <a:endParaRPr lang="cs-CZ" sz="2800" dirty="0" smtClean="0">
              <a:solidFill>
                <a:srgbClr val="FF0000"/>
              </a:solidFill>
            </a:endParaRPr>
          </a:p>
          <a:p>
            <a:pPr algn="ctr"/>
            <a:endParaRPr lang="cs-CZ" sz="8000" dirty="0" smtClean="0">
              <a:solidFill>
                <a:srgbClr val="FF0000"/>
              </a:solidFill>
            </a:endParaRPr>
          </a:p>
          <a:p>
            <a:pPr algn="ctr"/>
            <a:r>
              <a:rPr lang="cs-CZ" sz="8000" dirty="0" smtClean="0">
                <a:solidFill>
                  <a:srgbClr val="FF0000"/>
                </a:solidFill>
              </a:rPr>
              <a:t>0 : 2 = 0</a:t>
            </a:r>
          </a:p>
          <a:p>
            <a:pPr algn="ctr"/>
            <a:endParaRPr lang="cs-CZ" sz="8000" dirty="0" smtClean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1571612"/>
            <a:ext cx="8572560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dirty="0" smtClean="0">
                <a:solidFill>
                  <a:srgbClr val="FF0000"/>
                </a:solidFill>
              </a:rPr>
              <a:t>1 . 2 = </a:t>
            </a:r>
            <a:r>
              <a:rPr lang="cs-CZ" sz="8000" dirty="0" err="1" smtClean="0">
                <a:solidFill>
                  <a:srgbClr val="FF0000"/>
                </a:solidFill>
              </a:rPr>
              <a:t>2</a:t>
            </a:r>
            <a:endParaRPr lang="cs-CZ" sz="8000" dirty="0" smtClean="0">
              <a:solidFill>
                <a:srgbClr val="FF0000"/>
              </a:solidFill>
            </a:endParaRPr>
          </a:p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2 = </a:t>
            </a:r>
            <a:r>
              <a:rPr lang="cs-CZ" sz="2800" dirty="0" err="1" smtClean="0">
                <a:solidFill>
                  <a:srgbClr val="FF0000"/>
                </a:solidFill>
              </a:rPr>
              <a:t>2</a:t>
            </a:r>
            <a:endParaRPr lang="cs-CZ" sz="2800" dirty="0" smtClean="0">
              <a:solidFill>
                <a:srgbClr val="FF0000"/>
              </a:solidFill>
            </a:endParaRPr>
          </a:p>
          <a:p>
            <a:pPr algn="ctr"/>
            <a:endParaRPr lang="cs-CZ" sz="8000" dirty="0" smtClean="0">
              <a:solidFill>
                <a:srgbClr val="FF0000"/>
              </a:solidFill>
            </a:endParaRPr>
          </a:p>
          <a:p>
            <a:pPr algn="ctr"/>
            <a:r>
              <a:rPr lang="cs-CZ" sz="8000" dirty="0" smtClean="0">
                <a:solidFill>
                  <a:srgbClr val="FF0000"/>
                </a:solidFill>
              </a:rPr>
              <a:t>2 : </a:t>
            </a:r>
            <a:r>
              <a:rPr lang="cs-CZ" sz="8000" dirty="0" err="1" smtClean="0">
                <a:solidFill>
                  <a:srgbClr val="FF0000"/>
                </a:solidFill>
              </a:rPr>
              <a:t>2</a:t>
            </a:r>
            <a:r>
              <a:rPr lang="cs-CZ" sz="8000" dirty="0" smtClean="0">
                <a:solidFill>
                  <a:srgbClr val="FF0000"/>
                </a:solidFill>
              </a:rPr>
              <a:t> = 1</a:t>
            </a:r>
            <a:endParaRPr lang="cs-CZ" sz="80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1571612"/>
            <a:ext cx="8572560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dirty="0" smtClean="0">
                <a:solidFill>
                  <a:srgbClr val="FF0000"/>
                </a:solidFill>
              </a:rPr>
              <a:t>2 . 2 = 4</a:t>
            </a:r>
          </a:p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2 + </a:t>
            </a:r>
            <a:r>
              <a:rPr lang="cs-CZ" sz="2800" dirty="0" err="1" smtClean="0">
                <a:solidFill>
                  <a:srgbClr val="FF0000"/>
                </a:solidFill>
              </a:rPr>
              <a:t>2</a:t>
            </a:r>
            <a:r>
              <a:rPr lang="cs-CZ" sz="2800" dirty="0" smtClean="0">
                <a:solidFill>
                  <a:srgbClr val="FF0000"/>
                </a:solidFill>
              </a:rPr>
              <a:t> = 4</a:t>
            </a:r>
          </a:p>
          <a:p>
            <a:pPr algn="ctr"/>
            <a:endParaRPr lang="cs-CZ" sz="8000" dirty="0" smtClean="0">
              <a:solidFill>
                <a:srgbClr val="FF0000"/>
              </a:solidFill>
            </a:endParaRPr>
          </a:p>
          <a:p>
            <a:pPr algn="ctr"/>
            <a:r>
              <a:rPr lang="cs-CZ" sz="8000" dirty="0" smtClean="0">
                <a:solidFill>
                  <a:srgbClr val="FF0000"/>
                </a:solidFill>
              </a:rPr>
              <a:t>4 : 2 = 2</a:t>
            </a:r>
            <a:endParaRPr lang="cs-CZ" sz="80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85720" y="1571612"/>
            <a:ext cx="8572560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dirty="0" smtClean="0">
                <a:solidFill>
                  <a:srgbClr val="FF0000"/>
                </a:solidFill>
              </a:rPr>
              <a:t>3 . 2 = 6</a:t>
            </a:r>
          </a:p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2 + </a:t>
            </a:r>
            <a:r>
              <a:rPr lang="cs-CZ" sz="2800" dirty="0" err="1" smtClean="0">
                <a:solidFill>
                  <a:srgbClr val="FF0000"/>
                </a:solidFill>
              </a:rPr>
              <a:t>2</a:t>
            </a:r>
            <a:r>
              <a:rPr lang="cs-CZ" sz="2800" dirty="0" smtClean="0">
                <a:solidFill>
                  <a:srgbClr val="FF0000"/>
                </a:solidFill>
              </a:rPr>
              <a:t> + </a:t>
            </a:r>
            <a:r>
              <a:rPr lang="cs-CZ" sz="2800" dirty="0" err="1" smtClean="0">
                <a:solidFill>
                  <a:srgbClr val="FF0000"/>
                </a:solidFill>
              </a:rPr>
              <a:t>2</a:t>
            </a:r>
            <a:r>
              <a:rPr lang="cs-CZ" sz="2800" dirty="0" smtClean="0">
                <a:solidFill>
                  <a:srgbClr val="FF0000"/>
                </a:solidFill>
              </a:rPr>
              <a:t> = 6</a:t>
            </a:r>
          </a:p>
          <a:p>
            <a:pPr algn="ctr"/>
            <a:endParaRPr lang="cs-CZ" sz="8000" dirty="0" smtClean="0">
              <a:solidFill>
                <a:srgbClr val="FF0000"/>
              </a:solidFill>
            </a:endParaRPr>
          </a:p>
          <a:p>
            <a:pPr algn="ctr"/>
            <a:r>
              <a:rPr lang="cs-CZ" sz="8000" dirty="0" smtClean="0">
                <a:solidFill>
                  <a:srgbClr val="FF0000"/>
                </a:solidFill>
              </a:rPr>
              <a:t>6 : 2 = 3</a:t>
            </a:r>
            <a:endParaRPr lang="cs-CZ" sz="80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85720" y="1571612"/>
            <a:ext cx="8572560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dirty="0" smtClean="0">
                <a:solidFill>
                  <a:srgbClr val="FF0000"/>
                </a:solidFill>
              </a:rPr>
              <a:t>4 . 2 = 8</a:t>
            </a:r>
          </a:p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2 + </a:t>
            </a:r>
            <a:r>
              <a:rPr lang="cs-CZ" sz="2800" dirty="0" err="1" smtClean="0">
                <a:solidFill>
                  <a:srgbClr val="FF0000"/>
                </a:solidFill>
              </a:rPr>
              <a:t>2</a:t>
            </a:r>
            <a:r>
              <a:rPr lang="cs-CZ" sz="2800" dirty="0" smtClean="0">
                <a:solidFill>
                  <a:srgbClr val="FF0000"/>
                </a:solidFill>
              </a:rPr>
              <a:t> + </a:t>
            </a:r>
            <a:r>
              <a:rPr lang="cs-CZ" sz="2800" dirty="0" err="1" smtClean="0">
                <a:solidFill>
                  <a:srgbClr val="FF0000"/>
                </a:solidFill>
              </a:rPr>
              <a:t>2</a:t>
            </a:r>
            <a:r>
              <a:rPr lang="cs-CZ" sz="2800" dirty="0" smtClean="0">
                <a:solidFill>
                  <a:srgbClr val="FF0000"/>
                </a:solidFill>
              </a:rPr>
              <a:t> + </a:t>
            </a:r>
            <a:r>
              <a:rPr lang="cs-CZ" sz="2800" dirty="0" err="1" smtClean="0">
                <a:solidFill>
                  <a:srgbClr val="FF0000"/>
                </a:solidFill>
              </a:rPr>
              <a:t>2</a:t>
            </a:r>
            <a:r>
              <a:rPr lang="cs-CZ" sz="2800" dirty="0" smtClean="0">
                <a:solidFill>
                  <a:srgbClr val="FF0000"/>
                </a:solidFill>
              </a:rPr>
              <a:t> = 8</a:t>
            </a:r>
          </a:p>
          <a:p>
            <a:pPr algn="ctr"/>
            <a:endParaRPr lang="cs-CZ" sz="8000" dirty="0" smtClean="0">
              <a:solidFill>
                <a:srgbClr val="FF0000"/>
              </a:solidFill>
            </a:endParaRPr>
          </a:p>
          <a:p>
            <a:pPr algn="ctr"/>
            <a:r>
              <a:rPr lang="cs-CZ" sz="8000" dirty="0" smtClean="0">
                <a:solidFill>
                  <a:srgbClr val="FF0000"/>
                </a:solidFill>
              </a:rPr>
              <a:t>8 : 2 = 4</a:t>
            </a:r>
            <a:endParaRPr lang="cs-CZ" sz="80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1571612"/>
            <a:ext cx="8572560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dirty="0" smtClean="0">
                <a:solidFill>
                  <a:srgbClr val="FF0000"/>
                </a:solidFill>
              </a:rPr>
              <a:t>5 . 2 = 10</a:t>
            </a:r>
          </a:p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2 + </a:t>
            </a:r>
            <a:r>
              <a:rPr lang="cs-CZ" sz="2800" dirty="0" err="1" smtClean="0">
                <a:solidFill>
                  <a:srgbClr val="FF0000"/>
                </a:solidFill>
              </a:rPr>
              <a:t>2</a:t>
            </a:r>
            <a:r>
              <a:rPr lang="cs-CZ" sz="2800" dirty="0" smtClean="0">
                <a:solidFill>
                  <a:srgbClr val="FF0000"/>
                </a:solidFill>
              </a:rPr>
              <a:t> + </a:t>
            </a:r>
            <a:r>
              <a:rPr lang="cs-CZ" sz="2800" dirty="0" err="1" smtClean="0">
                <a:solidFill>
                  <a:srgbClr val="FF0000"/>
                </a:solidFill>
              </a:rPr>
              <a:t>2</a:t>
            </a:r>
            <a:r>
              <a:rPr lang="cs-CZ" sz="2800" dirty="0" smtClean="0">
                <a:solidFill>
                  <a:srgbClr val="FF0000"/>
                </a:solidFill>
              </a:rPr>
              <a:t> + </a:t>
            </a:r>
            <a:r>
              <a:rPr lang="cs-CZ" sz="2800" dirty="0" err="1" smtClean="0">
                <a:solidFill>
                  <a:srgbClr val="FF0000"/>
                </a:solidFill>
              </a:rPr>
              <a:t>2</a:t>
            </a:r>
            <a:r>
              <a:rPr lang="cs-CZ" sz="2800" dirty="0" smtClean="0">
                <a:solidFill>
                  <a:srgbClr val="FF0000"/>
                </a:solidFill>
              </a:rPr>
              <a:t> + </a:t>
            </a:r>
            <a:r>
              <a:rPr lang="cs-CZ" sz="2800" dirty="0" err="1" smtClean="0">
                <a:solidFill>
                  <a:srgbClr val="FF0000"/>
                </a:solidFill>
              </a:rPr>
              <a:t>2</a:t>
            </a:r>
            <a:r>
              <a:rPr lang="cs-CZ" sz="2800" dirty="0" smtClean="0">
                <a:solidFill>
                  <a:srgbClr val="FF0000"/>
                </a:solidFill>
              </a:rPr>
              <a:t> = 10</a:t>
            </a:r>
          </a:p>
          <a:p>
            <a:pPr algn="ctr"/>
            <a:endParaRPr lang="cs-CZ" sz="8000" dirty="0" smtClean="0">
              <a:solidFill>
                <a:srgbClr val="FF0000"/>
              </a:solidFill>
            </a:endParaRPr>
          </a:p>
          <a:p>
            <a:pPr algn="ctr"/>
            <a:r>
              <a:rPr lang="cs-CZ" sz="8000" dirty="0" smtClean="0">
                <a:solidFill>
                  <a:srgbClr val="FF0000"/>
                </a:solidFill>
              </a:rPr>
              <a:t>10 : 2 = 5</a:t>
            </a:r>
            <a:endParaRPr lang="cs-CZ" sz="80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1571612"/>
            <a:ext cx="8572560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dirty="0" smtClean="0">
                <a:solidFill>
                  <a:srgbClr val="FF0000"/>
                </a:solidFill>
              </a:rPr>
              <a:t>6 . 2 = 12</a:t>
            </a:r>
          </a:p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2 + </a:t>
            </a:r>
            <a:r>
              <a:rPr lang="cs-CZ" sz="2800" dirty="0" err="1" smtClean="0">
                <a:solidFill>
                  <a:srgbClr val="FF0000"/>
                </a:solidFill>
              </a:rPr>
              <a:t>2</a:t>
            </a:r>
            <a:r>
              <a:rPr lang="cs-CZ" sz="2800" dirty="0" smtClean="0">
                <a:solidFill>
                  <a:srgbClr val="FF0000"/>
                </a:solidFill>
              </a:rPr>
              <a:t> + </a:t>
            </a:r>
            <a:r>
              <a:rPr lang="cs-CZ" sz="2800" dirty="0" err="1" smtClean="0">
                <a:solidFill>
                  <a:srgbClr val="FF0000"/>
                </a:solidFill>
              </a:rPr>
              <a:t>2</a:t>
            </a:r>
            <a:r>
              <a:rPr lang="cs-CZ" sz="2800" dirty="0" smtClean="0">
                <a:solidFill>
                  <a:srgbClr val="FF0000"/>
                </a:solidFill>
              </a:rPr>
              <a:t> + </a:t>
            </a:r>
            <a:r>
              <a:rPr lang="cs-CZ" sz="2800" dirty="0" err="1" smtClean="0">
                <a:solidFill>
                  <a:srgbClr val="FF0000"/>
                </a:solidFill>
              </a:rPr>
              <a:t>2</a:t>
            </a:r>
            <a:r>
              <a:rPr lang="cs-CZ" sz="2800" dirty="0" smtClean="0">
                <a:solidFill>
                  <a:srgbClr val="FF0000"/>
                </a:solidFill>
              </a:rPr>
              <a:t> + </a:t>
            </a:r>
            <a:r>
              <a:rPr lang="cs-CZ" sz="2800" dirty="0" err="1" smtClean="0">
                <a:solidFill>
                  <a:srgbClr val="FF0000"/>
                </a:solidFill>
              </a:rPr>
              <a:t>2</a:t>
            </a:r>
            <a:r>
              <a:rPr lang="cs-CZ" sz="2800" dirty="0" smtClean="0">
                <a:solidFill>
                  <a:srgbClr val="FF0000"/>
                </a:solidFill>
              </a:rPr>
              <a:t> + </a:t>
            </a:r>
            <a:r>
              <a:rPr lang="cs-CZ" sz="2800" dirty="0" err="1" smtClean="0">
                <a:solidFill>
                  <a:srgbClr val="FF0000"/>
                </a:solidFill>
              </a:rPr>
              <a:t>2</a:t>
            </a:r>
            <a:r>
              <a:rPr lang="cs-CZ" sz="2800" dirty="0" smtClean="0">
                <a:solidFill>
                  <a:srgbClr val="FF0000"/>
                </a:solidFill>
              </a:rPr>
              <a:t> = 12</a:t>
            </a:r>
          </a:p>
          <a:p>
            <a:pPr algn="ctr"/>
            <a:endParaRPr lang="cs-CZ" sz="8000" dirty="0" smtClean="0">
              <a:solidFill>
                <a:srgbClr val="FF0000"/>
              </a:solidFill>
            </a:endParaRPr>
          </a:p>
          <a:p>
            <a:pPr algn="ctr"/>
            <a:r>
              <a:rPr lang="cs-CZ" sz="8000" dirty="0" smtClean="0">
                <a:solidFill>
                  <a:srgbClr val="FF0000"/>
                </a:solidFill>
              </a:rPr>
              <a:t>12 : 2 = 6</a:t>
            </a:r>
            <a:endParaRPr lang="cs-CZ" sz="80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1571612"/>
            <a:ext cx="8572560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dirty="0" smtClean="0">
                <a:solidFill>
                  <a:srgbClr val="FF0000"/>
                </a:solidFill>
              </a:rPr>
              <a:t>7 . 2 = 14</a:t>
            </a:r>
          </a:p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2 + </a:t>
            </a:r>
            <a:r>
              <a:rPr lang="cs-CZ" sz="2800" dirty="0" err="1" smtClean="0">
                <a:solidFill>
                  <a:srgbClr val="FF0000"/>
                </a:solidFill>
              </a:rPr>
              <a:t>2</a:t>
            </a:r>
            <a:r>
              <a:rPr lang="cs-CZ" sz="2800" dirty="0" smtClean="0">
                <a:solidFill>
                  <a:srgbClr val="FF0000"/>
                </a:solidFill>
              </a:rPr>
              <a:t> + </a:t>
            </a:r>
            <a:r>
              <a:rPr lang="cs-CZ" sz="2800" dirty="0" err="1" smtClean="0">
                <a:solidFill>
                  <a:srgbClr val="FF0000"/>
                </a:solidFill>
              </a:rPr>
              <a:t>2</a:t>
            </a:r>
            <a:r>
              <a:rPr lang="cs-CZ" sz="2800" dirty="0" smtClean="0">
                <a:solidFill>
                  <a:srgbClr val="FF0000"/>
                </a:solidFill>
              </a:rPr>
              <a:t> + </a:t>
            </a:r>
            <a:r>
              <a:rPr lang="cs-CZ" sz="2800" dirty="0" err="1" smtClean="0">
                <a:solidFill>
                  <a:srgbClr val="FF0000"/>
                </a:solidFill>
              </a:rPr>
              <a:t>2</a:t>
            </a:r>
            <a:r>
              <a:rPr lang="cs-CZ" sz="2800" dirty="0" smtClean="0">
                <a:solidFill>
                  <a:srgbClr val="FF0000"/>
                </a:solidFill>
              </a:rPr>
              <a:t> + </a:t>
            </a:r>
            <a:r>
              <a:rPr lang="cs-CZ" sz="2800" dirty="0" err="1" smtClean="0">
                <a:solidFill>
                  <a:srgbClr val="FF0000"/>
                </a:solidFill>
              </a:rPr>
              <a:t>2</a:t>
            </a:r>
            <a:r>
              <a:rPr lang="cs-CZ" sz="2800" dirty="0" smtClean="0">
                <a:solidFill>
                  <a:srgbClr val="FF0000"/>
                </a:solidFill>
              </a:rPr>
              <a:t> + </a:t>
            </a:r>
            <a:r>
              <a:rPr lang="cs-CZ" sz="2800" dirty="0" err="1" smtClean="0">
                <a:solidFill>
                  <a:srgbClr val="FF0000"/>
                </a:solidFill>
              </a:rPr>
              <a:t>2</a:t>
            </a:r>
            <a:r>
              <a:rPr lang="cs-CZ" sz="2800" dirty="0" smtClean="0">
                <a:solidFill>
                  <a:srgbClr val="FF0000"/>
                </a:solidFill>
              </a:rPr>
              <a:t> + </a:t>
            </a:r>
            <a:r>
              <a:rPr lang="cs-CZ" sz="2800" dirty="0" err="1" smtClean="0">
                <a:solidFill>
                  <a:srgbClr val="FF0000"/>
                </a:solidFill>
              </a:rPr>
              <a:t>2</a:t>
            </a:r>
            <a:r>
              <a:rPr lang="cs-CZ" sz="2800" dirty="0" smtClean="0">
                <a:solidFill>
                  <a:srgbClr val="FF0000"/>
                </a:solidFill>
              </a:rPr>
              <a:t> = 14</a:t>
            </a:r>
          </a:p>
          <a:p>
            <a:pPr algn="ctr"/>
            <a:endParaRPr lang="cs-CZ" sz="8000" dirty="0" smtClean="0">
              <a:solidFill>
                <a:srgbClr val="FF0000"/>
              </a:solidFill>
            </a:endParaRPr>
          </a:p>
          <a:p>
            <a:pPr algn="ctr"/>
            <a:r>
              <a:rPr lang="cs-CZ" sz="8000" dirty="0" smtClean="0">
                <a:solidFill>
                  <a:srgbClr val="FF0000"/>
                </a:solidFill>
              </a:rPr>
              <a:t>14 : 2 = 7</a:t>
            </a:r>
            <a:endParaRPr lang="cs-CZ" sz="80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1571612"/>
            <a:ext cx="8572560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dirty="0" smtClean="0">
                <a:solidFill>
                  <a:srgbClr val="FF0000"/>
                </a:solidFill>
              </a:rPr>
              <a:t>8 . 2 = 16</a:t>
            </a:r>
          </a:p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2 + </a:t>
            </a:r>
            <a:r>
              <a:rPr lang="cs-CZ" sz="2800" dirty="0" err="1" smtClean="0">
                <a:solidFill>
                  <a:srgbClr val="FF0000"/>
                </a:solidFill>
              </a:rPr>
              <a:t>2</a:t>
            </a:r>
            <a:r>
              <a:rPr lang="cs-CZ" sz="2800" dirty="0" smtClean="0">
                <a:solidFill>
                  <a:srgbClr val="FF0000"/>
                </a:solidFill>
              </a:rPr>
              <a:t> + </a:t>
            </a:r>
            <a:r>
              <a:rPr lang="cs-CZ" sz="2800" dirty="0" err="1" smtClean="0">
                <a:solidFill>
                  <a:srgbClr val="FF0000"/>
                </a:solidFill>
              </a:rPr>
              <a:t>2</a:t>
            </a:r>
            <a:r>
              <a:rPr lang="cs-CZ" sz="2800" dirty="0" smtClean="0">
                <a:solidFill>
                  <a:srgbClr val="FF0000"/>
                </a:solidFill>
              </a:rPr>
              <a:t> + </a:t>
            </a:r>
            <a:r>
              <a:rPr lang="cs-CZ" sz="2800" dirty="0" err="1" smtClean="0">
                <a:solidFill>
                  <a:srgbClr val="FF0000"/>
                </a:solidFill>
              </a:rPr>
              <a:t>2</a:t>
            </a:r>
            <a:r>
              <a:rPr lang="cs-CZ" sz="2800" dirty="0" smtClean="0">
                <a:solidFill>
                  <a:srgbClr val="FF0000"/>
                </a:solidFill>
              </a:rPr>
              <a:t> + </a:t>
            </a:r>
            <a:r>
              <a:rPr lang="cs-CZ" sz="2800" dirty="0" err="1" smtClean="0">
                <a:solidFill>
                  <a:srgbClr val="FF0000"/>
                </a:solidFill>
              </a:rPr>
              <a:t>2</a:t>
            </a:r>
            <a:r>
              <a:rPr lang="cs-CZ" sz="2800" dirty="0" smtClean="0">
                <a:solidFill>
                  <a:srgbClr val="FF0000"/>
                </a:solidFill>
              </a:rPr>
              <a:t> + </a:t>
            </a:r>
            <a:r>
              <a:rPr lang="cs-CZ" sz="2800" dirty="0" err="1" smtClean="0">
                <a:solidFill>
                  <a:srgbClr val="FF0000"/>
                </a:solidFill>
              </a:rPr>
              <a:t>2</a:t>
            </a:r>
            <a:r>
              <a:rPr lang="cs-CZ" sz="2800" dirty="0" smtClean="0">
                <a:solidFill>
                  <a:srgbClr val="FF0000"/>
                </a:solidFill>
              </a:rPr>
              <a:t> + </a:t>
            </a:r>
            <a:r>
              <a:rPr lang="cs-CZ" sz="2800" dirty="0" err="1" smtClean="0">
                <a:solidFill>
                  <a:srgbClr val="FF0000"/>
                </a:solidFill>
              </a:rPr>
              <a:t>2</a:t>
            </a:r>
            <a:r>
              <a:rPr lang="cs-CZ" sz="2800" dirty="0" smtClean="0">
                <a:solidFill>
                  <a:srgbClr val="FF0000"/>
                </a:solidFill>
              </a:rPr>
              <a:t> + </a:t>
            </a:r>
            <a:r>
              <a:rPr lang="cs-CZ" sz="2800" dirty="0" err="1" smtClean="0">
                <a:solidFill>
                  <a:srgbClr val="FF0000"/>
                </a:solidFill>
              </a:rPr>
              <a:t>2</a:t>
            </a:r>
            <a:r>
              <a:rPr lang="cs-CZ" sz="2800" dirty="0" smtClean="0">
                <a:solidFill>
                  <a:srgbClr val="FF0000"/>
                </a:solidFill>
              </a:rPr>
              <a:t> = 16</a:t>
            </a:r>
          </a:p>
          <a:p>
            <a:pPr algn="ctr"/>
            <a:endParaRPr lang="cs-CZ" sz="8000" dirty="0" smtClean="0">
              <a:solidFill>
                <a:srgbClr val="FF0000"/>
              </a:solidFill>
            </a:endParaRPr>
          </a:p>
          <a:p>
            <a:pPr algn="ctr"/>
            <a:r>
              <a:rPr lang="cs-CZ" sz="8000" dirty="0" smtClean="0">
                <a:solidFill>
                  <a:srgbClr val="FF0000"/>
                </a:solidFill>
              </a:rPr>
              <a:t>16 : 2 = 8</a:t>
            </a:r>
            <a:endParaRPr lang="cs-CZ" sz="80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1571612"/>
            <a:ext cx="8572560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dirty="0" smtClean="0">
                <a:solidFill>
                  <a:srgbClr val="FF0000"/>
                </a:solidFill>
              </a:rPr>
              <a:t>9 . 2 = 18</a:t>
            </a:r>
          </a:p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2 + </a:t>
            </a:r>
            <a:r>
              <a:rPr lang="cs-CZ" sz="2800" dirty="0" err="1" smtClean="0">
                <a:solidFill>
                  <a:srgbClr val="FF0000"/>
                </a:solidFill>
              </a:rPr>
              <a:t>2</a:t>
            </a:r>
            <a:r>
              <a:rPr lang="cs-CZ" sz="2800" dirty="0" smtClean="0">
                <a:solidFill>
                  <a:srgbClr val="FF0000"/>
                </a:solidFill>
              </a:rPr>
              <a:t> + </a:t>
            </a:r>
            <a:r>
              <a:rPr lang="cs-CZ" sz="2800" dirty="0" err="1" smtClean="0">
                <a:solidFill>
                  <a:srgbClr val="FF0000"/>
                </a:solidFill>
              </a:rPr>
              <a:t>2</a:t>
            </a:r>
            <a:r>
              <a:rPr lang="cs-CZ" sz="2800" dirty="0" smtClean="0">
                <a:solidFill>
                  <a:srgbClr val="FF0000"/>
                </a:solidFill>
              </a:rPr>
              <a:t> + </a:t>
            </a:r>
            <a:r>
              <a:rPr lang="cs-CZ" sz="2800" dirty="0" err="1" smtClean="0">
                <a:solidFill>
                  <a:srgbClr val="FF0000"/>
                </a:solidFill>
              </a:rPr>
              <a:t>2</a:t>
            </a:r>
            <a:r>
              <a:rPr lang="cs-CZ" sz="2800" dirty="0" smtClean="0">
                <a:solidFill>
                  <a:srgbClr val="FF0000"/>
                </a:solidFill>
              </a:rPr>
              <a:t> + </a:t>
            </a:r>
            <a:r>
              <a:rPr lang="cs-CZ" sz="2800" dirty="0" err="1" smtClean="0">
                <a:solidFill>
                  <a:srgbClr val="FF0000"/>
                </a:solidFill>
              </a:rPr>
              <a:t>2</a:t>
            </a:r>
            <a:r>
              <a:rPr lang="cs-CZ" sz="2800" dirty="0" smtClean="0">
                <a:solidFill>
                  <a:srgbClr val="FF0000"/>
                </a:solidFill>
              </a:rPr>
              <a:t> + </a:t>
            </a:r>
            <a:r>
              <a:rPr lang="cs-CZ" sz="2800" dirty="0" err="1" smtClean="0">
                <a:solidFill>
                  <a:srgbClr val="FF0000"/>
                </a:solidFill>
              </a:rPr>
              <a:t>2</a:t>
            </a:r>
            <a:r>
              <a:rPr lang="cs-CZ" sz="2800" dirty="0" smtClean="0">
                <a:solidFill>
                  <a:srgbClr val="FF0000"/>
                </a:solidFill>
              </a:rPr>
              <a:t> + </a:t>
            </a:r>
            <a:r>
              <a:rPr lang="cs-CZ" sz="2800" dirty="0" err="1" smtClean="0">
                <a:solidFill>
                  <a:srgbClr val="FF0000"/>
                </a:solidFill>
              </a:rPr>
              <a:t>2</a:t>
            </a:r>
            <a:r>
              <a:rPr lang="cs-CZ" sz="2800" dirty="0" smtClean="0">
                <a:solidFill>
                  <a:srgbClr val="FF0000"/>
                </a:solidFill>
              </a:rPr>
              <a:t> + </a:t>
            </a:r>
            <a:r>
              <a:rPr lang="cs-CZ" sz="2800" dirty="0" err="1" smtClean="0">
                <a:solidFill>
                  <a:srgbClr val="FF0000"/>
                </a:solidFill>
              </a:rPr>
              <a:t>2</a:t>
            </a:r>
            <a:r>
              <a:rPr lang="cs-CZ" sz="2800" dirty="0" smtClean="0">
                <a:solidFill>
                  <a:srgbClr val="FF0000"/>
                </a:solidFill>
              </a:rPr>
              <a:t> + </a:t>
            </a:r>
            <a:r>
              <a:rPr lang="cs-CZ" sz="2800" dirty="0" err="1" smtClean="0">
                <a:solidFill>
                  <a:srgbClr val="FF0000"/>
                </a:solidFill>
              </a:rPr>
              <a:t>2</a:t>
            </a:r>
            <a:r>
              <a:rPr lang="cs-CZ" sz="2800" dirty="0" smtClean="0">
                <a:solidFill>
                  <a:srgbClr val="FF0000"/>
                </a:solidFill>
              </a:rPr>
              <a:t> = 18</a:t>
            </a:r>
          </a:p>
          <a:p>
            <a:pPr algn="ctr"/>
            <a:endParaRPr lang="cs-CZ" sz="8000" dirty="0" smtClean="0">
              <a:solidFill>
                <a:srgbClr val="FF0000"/>
              </a:solidFill>
            </a:endParaRPr>
          </a:p>
          <a:p>
            <a:pPr algn="ctr"/>
            <a:r>
              <a:rPr lang="cs-CZ" sz="8000" dirty="0" smtClean="0">
                <a:solidFill>
                  <a:srgbClr val="FF0000"/>
                </a:solidFill>
              </a:rPr>
              <a:t>18 : 2 = 9</a:t>
            </a:r>
            <a:endParaRPr lang="cs-CZ" sz="80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1571612"/>
            <a:ext cx="8572560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dirty="0" smtClean="0">
                <a:solidFill>
                  <a:srgbClr val="FF0000"/>
                </a:solidFill>
              </a:rPr>
              <a:t>10 . 2 = 20</a:t>
            </a:r>
          </a:p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2 + </a:t>
            </a:r>
            <a:r>
              <a:rPr lang="cs-CZ" sz="2800" dirty="0" err="1" smtClean="0">
                <a:solidFill>
                  <a:srgbClr val="FF0000"/>
                </a:solidFill>
              </a:rPr>
              <a:t>2</a:t>
            </a:r>
            <a:r>
              <a:rPr lang="cs-CZ" sz="2800" dirty="0" smtClean="0">
                <a:solidFill>
                  <a:srgbClr val="FF0000"/>
                </a:solidFill>
              </a:rPr>
              <a:t> + </a:t>
            </a:r>
            <a:r>
              <a:rPr lang="cs-CZ" sz="2800" dirty="0" err="1" smtClean="0">
                <a:solidFill>
                  <a:srgbClr val="FF0000"/>
                </a:solidFill>
              </a:rPr>
              <a:t>2</a:t>
            </a:r>
            <a:r>
              <a:rPr lang="cs-CZ" sz="2800" dirty="0" smtClean="0">
                <a:solidFill>
                  <a:srgbClr val="FF0000"/>
                </a:solidFill>
              </a:rPr>
              <a:t> + </a:t>
            </a:r>
            <a:r>
              <a:rPr lang="cs-CZ" sz="2800" dirty="0" err="1" smtClean="0">
                <a:solidFill>
                  <a:srgbClr val="FF0000"/>
                </a:solidFill>
              </a:rPr>
              <a:t>2</a:t>
            </a:r>
            <a:r>
              <a:rPr lang="cs-CZ" sz="2800" dirty="0" smtClean="0">
                <a:solidFill>
                  <a:srgbClr val="FF0000"/>
                </a:solidFill>
              </a:rPr>
              <a:t> + </a:t>
            </a:r>
            <a:r>
              <a:rPr lang="cs-CZ" sz="2800" dirty="0" err="1" smtClean="0">
                <a:solidFill>
                  <a:srgbClr val="FF0000"/>
                </a:solidFill>
              </a:rPr>
              <a:t>2</a:t>
            </a:r>
            <a:r>
              <a:rPr lang="cs-CZ" sz="2800" dirty="0" smtClean="0">
                <a:solidFill>
                  <a:srgbClr val="FF0000"/>
                </a:solidFill>
              </a:rPr>
              <a:t> + </a:t>
            </a:r>
            <a:r>
              <a:rPr lang="cs-CZ" sz="2800" dirty="0" err="1" smtClean="0">
                <a:solidFill>
                  <a:srgbClr val="FF0000"/>
                </a:solidFill>
              </a:rPr>
              <a:t>2</a:t>
            </a:r>
            <a:r>
              <a:rPr lang="cs-CZ" sz="2800" dirty="0" smtClean="0">
                <a:solidFill>
                  <a:srgbClr val="FF0000"/>
                </a:solidFill>
              </a:rPr>
              <a:t> + </a:t>
            </a:r>
            <a:r>
              <a:rPr lang="cs-CZ" sz="2800" dirty="0" err="1" smtClean="0">
                <a:solidFill>
                  <a:srgbClr val="FF0000"/>
                </a:solidFill>
              </a:rPr>
              <a:t>2</a:t>
            </a:r>
            <a:r>
              <a:rPr lang="cs-CZ" sz="2800" dirty="0" smtClean="0">
                <a:solidFill>
                  <a:srgbClr val="FF0000"/>
                </a:solidFill>
              </a:rPr>
              <a:t> + </a:t>
            </a:r>
            <a:r>
              <a:rPr lang="cs-CZ" sz="2800" dirty="0" err="1" smtClean="0">
                <a:solidFill>
                  <a:srgbClr val="FF0000"/>
                </a:solidFill>
              </a:rPr>
              <a:t>2</a:t>
            </a:r>
            <a:r>
              <a:rPr lang="cs-CZ" sz="2800" dirty="0" smtClean="0">
                <a:solidFill>
                  <a:srgbClr val="FF0000"/>
                </a:solidFill>
              </a:rPr>
              <a:t> + </a:t>
            </a:r>
            <a:r>
              <a:rPr lang="cs-CZ" sz="2800" dirty="0" err="1" smtClean="0">
                <a:solidFill>
                  <a:srgbClr val="FF0000"/>
                </a:solidFill>
              </a:rPr>
              <a:t>2</a:t>
            </a:r>
            <a:r>
              <a:rPr lang="cs-CZ" sz="2800" dirty="0" smtClean="0">
                <a:solidFill>
                  <a:srgbClr val="FF0000"/>
                </a:solidFill>
              </a:rPr>
              <a:t> + </a:t>
            </a:r>
            <a:r>
              <a:rPr lang="cs-CZ" sz="2800" dirty="0" err="1" smtClean="0">
                <a:solidFill>
                  <a:srgbClr val="FF0000"/>
                </a:solidFill>
              </a:rPr>
              <a:t>2</a:t>
            </a:r>
            <a:r>
              <a:rPr lang="cs-CZ" sz="2800" dirty="0" smtClean="0">
                <a:solidFill>
                  <a:srgbClr val="FF0000"/>
                </a:solidFill>
              </a:rPr>
              <a:t> = 20</a:t>
            </a:r>
          </a:p>
          <a:p>
            <a:pPr algn="ctr"/>
            <a:endParaRPr lang="cs-CZ" sz="8000" dirty="0" smtClean="0">
              <a:solidFill>
                <a:srgbClr val="FF0000"/>
              </a:solidFill>
            </a:endParaRPr>
          </a:p>
          <a:p>
            <a:pPr algn="ctr"/>
            <a:r>
              <a:rPr lang="cs-CZ" sz="8000" dirty="0" smtClean="0">
                <a:solidFill>
                  <a:srgbClr val="FF0000"/>
                </a:solidFill>
              </a:rPr>
              <a:t>20 : 2 = 10</a:t>
            </a:r>
            <a:endParaRPr lang="cs-CZ" sz="80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8596" y="1500174"/>
            <a:ext cx="8929750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0 = </a:t>
            </a:r>
            <a:r>
              <a:rPr lang="cs-CZ" sz="2000" dirty="0" err="1" smtClean="0">
                <a:solidFill>
                  <a:srgbClr val="FF0000"/>
                </a:solidFill>
              </a:rPr>
              <a:t>0</a:t>
            </a:r>
            <a:r>
              <a:rPr lang="cs-CZ" sz="2000" dirty="0" smtClean="0">
                <a:solidFill>
                  <a:srgbClr val="FF0000"/>
                </a:solidFill>
              </a:rPr>
              <a:t>                                                                     </a:t>
            </a:r>
            <a:r>
              <a:rPr lang="cs-CZ" sz="2000" dirty="0" err="1" smtClean="0">
                <a:solidFill>
                  <a:srgbClr val="FF0000"/>
                </a:solidFill>
              </a:rPr>
              <a:t>0</a:t>
            </a:r>
            <a:r>
              <a:rPr lang="cs-CZ" sz="2000" dirty="0" smtClean="0">
                <a:solidFill>
                  <a:srgbClr val="FF0000"/>
                </a:solidFill>
              </a:rPr>
              <a:t> . 2 = 0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2 = </a:t>
            </a:r>
            <a:r>
              <a:rPr lang="cs-CZ" sz="2000" dirty="0" err="1" smtClean="0">
                <a:solidFill>
                  <a:srgbClr val="FF0000"/>
                </a:solidFill>
              </a:rPr>
              <a:t>2</a:t>
            </a:r>
            <a:r>
              <a:rPr lang="cs-CZ" sz="2000" dirty="0" smtClean="0">
                <a:solidFill>
                  <a:srgbClr val="FF0000"/>
                </a:solidFill>
              </a:rPr>
              <a:t>                                                                     1 . 2 = </a:t>
            </a:r>
            <a:r>
              <a:rPr lang="cs-CZ" sz="2000" dirty="0" err="1" smtClean="0">
                <a:solidFill>
                  <a:srgbClr val="FF0000"/>
                </a:solidFill>
              </a:rPr>
              <a:t>2</a:t>
            </a:r>
            <a:r>
              <a:rPr lang="cs-CZ" sz="2000" dirty="0" smtClean="0">
                <a:solidFill>
                  <a:srgbClr val="FF0000"/>
                </a:solidFill>
              </a:rPr>
              <a:t>                                    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2 + </a:t>
            </a:r>
            <a:r>
              <a:rPr lang="cs-CZ" sz="2000" dirty="0" err="1" smtClean="0">
                <a:solidFill>
                  <a:srgbClr val="FF0000"/>
                </a:solidFill>
              </a:rPr>
              <a:t>2</a:t>
            </a:r>
            <a:r>
              <a:rPr lang="cs-CZ" sz="2000" dirty="0" smtClean="0">
                <a:solidFill>
                  <a:srgbClr val="FF0000"/>
                </a:solidFill>
              </a:rPr>
              <a:t> = 4                                                               2 . 2 = 4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2 + </a:t>
            </a:r>
            <a:r>
              <a:rPr lang="cs-CZ" sz="2000" dirty="0" err="1" smtClean="0">
                <a:solidFill>
                  <a:srgbClr val="FF0000"/>
                </a:solidFill>
              </a:rPr>
              <a:t>2</a:t>
            </a:r>
            <a:r>
              <a:rPr lang="cs-CZ" sz="2000" dirty="0" smtClean="0">
                <a:solidFill>
                  <a:srgbClr val="FF0000"/>
                </a:solidFill>
              </a:rPr>
              <a:t> + </a:t>
            </a:r>
            <a:r>
              <a:rPr lang="cs-CZ" sz="2000" dirty="0" err="1" smtClean="0">
                <a:solidFill>
                  <a:srgbClr val="FF0000"/>
                </a:solidFill>
              </a:rPr>
              <a:t>2</a:t>
            </a:r>
            <a:r>
              <a:rPr lang="cs-CZ" sz="2000" dirty="0" smtClean="0">
                <a:solidFill>
                  <a:srgbClr val="FF0000"/>
                </a:solidFill>
              </a:rPr>
              <a:t> = 6                                                         3 . 2 = 6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2 + </a:t>
            </a:r>
            <a:r>
              <a:rPr lang="cs-CZ" sz="2000" dirty="0" err="1" smtClean="0">
                <a:solidFill>
                  <a:srgbClr val="FF0000"/>
                </a:solidFill>
              </a:rPr>
              <a:t>2</a:t>
            </a:r>
            <a:r>
              <a:rPr lang="cs-CZ" sz="2000" dirty="0" smtClean="0">
                <a:solidFill>
                  <a:srgbClr val="FF0000"/>
                </a:solidFill>
              </a:rPr>
              <a:t> + </a:t>
            </a:r>
            <a:r>
              <a:rPr lang="cs-CZ" sz="2000" dirty="0" err="1" smtClean="0">
                <a:solidFill>
                  <a:srgbClr val="FF0000"/>
                </a:solidFill>
              </a:rPr>
              <a:t>2</a:t>
            </a:r>
            <a:r>
              <a:rPr lang="cs-CZ" sz="2000" dirty="0" smtClean="0">
                <a:solidFill>
                  <a:srgbClr val="FF0000"/>
                </a:solidFill>
              </a:rPr>
              <a:t> + </a:t>
            </a:r>
            <a:r>
              <a:rPr lang="cs-CZ" sz="2000" dirty="0" err="1" smtClean="0">
                <a:solidFill>
                  <a:srgbClr val="FF0000"/>
                </a:solidFill>
              </a:rPr>
              <a:t>2</a:t>
            </a:r>
            <a:r>
              <a:rPr lang="cs-CZ" sz="2000" dirty="0" smtClean="0">
                <a:solidFill>
                  <a:srgbClr val="FF0000"/>
                </a:solidFill>
              </a:rPr>
              <a:t> = 8                                                   4 . 2 = 8 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2 + </a:t>
            </a:r>
            <a:r>
              <a:rPr lang="cs-CZ" sz="2000" dirty="0" err="1" smtClean="0">
                <a:solidFill>
                  <a:srgbClr val="FF0000"/>
                </a:solidFill>
              </a:rPr>
              <a:t>2</a:t>
            </a:r>
            <a:r>
              <a:rPr lang="cs-CZ" sz="2000" dirty="0" smtClean="0">
                <a:solidFill>
                  <a:srgbClr val="FF0000"/>
                </a:solidFill>
              </a:rPr>
              <a:t> + </a:t>
            </a:r>
            <a:r>
              <a:rPr lang="cs-CZ" sz="2000" dirty="0" err="1" smtClean="0">
                <a:solidFill>
                  <a:srgbClr val="FF0000"/>
                </a:solidFill>
              </a:rPr>
              <a:t>2</a:t>
            </a:r>
            <a:r>
              <a:rPr lang="cs-CZ" sz="2000" dirty="0" smtClean="0">
                <a:solidFill>
                  <a:srgbClr val="FF0000"/>
                </a:solidFill>
              </a:rPr>
              <a:t> + </a:t>
            </a:r>
            <a:r>
              <a:rPr lang="cs-CZ" sz="2000" dirty="0" err="1" smtClean="0">
                <a:solidFill>
                  <a:srgbClr val="FF0000"/>
                </a:solidFill>
              </a:rPr>
              <a:t>2</a:t>
            </a:r>
            <a:r>
              <a:rPr lang="cs-CZ" sz="2000" dirty="0">
                <a:solidFill>
                  <a:srgbClr val="FF0000"/>
                </a:solidFill>
              </a:rPr>
              <a:t> </a:t>
            </a:r>
            <a:r>
              <a:rPr lang="cs-CZ" sz="2000" dirty="0" smtClean="0">
                <a:solidFill>
                  <a:srgbClr val="FF0000"/>
                </a:solidFill>
              </a:rPr>
              <a:t>+ </a:t>
            </a:r>
            <a:r>
              <a:rPr lang="cs-CZ" sz="2000" dirty="0" err="1" smtClean="0">
                <a:solidFill>
                  <a:srgbClr val="FF0000"/>
                </a:solidFill>
              </a:rPr>
              <a:t>2</a:t>
            </a:r>
            <a:r>
              <a:rPr lang="cs-CZ" sz="2000" dirty="0" smtClean="0">
                <a:solidFill>
                  <a:srgbClr val="FF0000"/>
                </a:solidFill>
              </a:rPr>
              <a:t> = 10                                           5 . 2 = 10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2 + </a:t>
            </a:r>
            <a:r>
              <a:rPr lang="cs-CZ" sz="2000" dirty="0" err="1" smtClean="0">
                <a:solidFill>
                  <a:srgbClr val="FF0000"/>
                </a:solidFill>
              </a:rPr>
              <a:t>2</a:t>
            </a:r>
            <a:r>
              <a:rPr lang="cs-CZ" sz="2000" dirty="0" smtClean="0">
                <a:solidFill>
                  <a:srgbClr val="FF0000"/>
                </a:solidFill>
              </a:rPr>
              <a:t> + </a:t>
            </a:r>
            <a:r>
              <a:rPr lang="cs-CZ" sz="2000" dirty="0" err="1" smtClean="0">
                <a:solidFill>
                  <a:srgbClr val="FF0000"/>
                </a:solidFill>
              </a:rPr>
              <a:t>2</a:t>
            </a:r>
            <a:r>
              <a:rPr lang="cs-CZ" sz="2000" dirty="0" smtClean="0">
                <a:solidFill>
                  <a:srgbClr val="FF0000"/>
                </a:solidFill>
              </a:rPr>
              <a:t> + </a:t>
            </a:r>
            <a:r>
              <a:rPr lang="cs-CZ" sz="2000" dirty="0" err="1" smtClean="0">
                <a:solidFill>
                  <a:srgbClr val="FF0000"/>
                </a:solidFill>
              </a:rPr>
              <a:t>2</a:t>
            </a:r>
            <a:r>
              <a:rPr lang="cs-CZ" sz="2000" dirty="0" smtClean="0">
                <a:solidFill>
                  <a:srgbClr val="FF0000"/>
                </a:solidFill>
              </a:rPr>
              <a:t> + </a:t>
            </a:r>
            <a:r>
              <a:rPr lang="cs-CZ" sz="2000" dirty="0" err="1" smtClean="0">
                <a:solidFill>
                  <a:srgbClr val="FF0000"/>
                </a:solidFill>
              </a:rPr>
              <a:t>2</a:t>
            </a:r>
            <a:r>
              <a:rPr lang="cs-CZ" sz="2000" dirty="0" smtClean="0">
                <a:solidFill>
                  <a:srgbClr val="FF0000"/>
                </a:solidFill>
              </a:rPr>
              <a:t> + </a:t>
            </a:r>
            <a:r>
              <a:rPr lang="cs-CZ" sz="2000" dirty="0" err="1" smtClean="0">
                <a:solidFill>
                  <a:srgbClr val="FF0000"/>
                </a:solidFill>
              </a:rPr>
              <a:t>2</a:t>
            </a:r>
            <a:r>
              <a:rPr lang="cs-CZ" sz="2000" dirty="0" smtClean="0">
                <a:solidFill>
                  <a:srgbClr val="FF0000"/>
                </a:solidFill>
              </a:rPr>
              <a:t> = 12                                     6 . 2 = 12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2 + </a:t>
            </a:r>
            <a:r>
              <a:rPr lang="cs-CZ" sz="2000" dirty="0" err="1" smtClean="0">
                <a:solidFill>
                  <a:srgbClr val="FF0000"/>
                </a:solidFill>
              </a:rPr>
              <a:t>2</a:t>
            </a:r>
            <a:r>
              <a:rPr lang="cs-CZ" sz="2000" dirty="0" smtClean="0">
                <a:solidFill>
                  <a:srgbClr val="FF0000"/>
                </a:solidFill>
              </a:rPr>
              <a:t> + </a:t>
            </a:r>
            <a:r>
              <a:rPr lang="cs-CZ" sz="2000" dirty="0" err="1" smtClean="0">
                <a:solidFill>
                  <a:srgbClr val="FF0000"/>
                </a:solidFill>
              </a:rPr>
              <a:t>2</a:t>
            </a:r>
            <a:r>
              <a:rPr lang="cs-CZ" sz="2000" dirty="0" smtClean="0">
                <a:solidFill>
                  <a:srgbClr val="FF0000"/>
                </a:solidFill>
              </a:rPr>
              <a:t> + </a:t>
            </a:r>
            <a:r>
              <a:rPr lang="cs-CZ" sz="2000" dirty="0" err="1" smtClean="0">
                <a:solidFill>
                  <a:srgbClr val="FF0000"/>
                </a:solidFill>
              </a:rPr>
              <a:t>2</a:t>
            </a:r>
            <a:r>
              <a:rPr lang="cs-CZ" sz="2000" dirty="0" smtClean="0">
                <a:solidFill>
                  <a:srgbClr val="FF0000"/>
                </a:solidFill>
              </a:rPr>
              <a:t> + </a:t>
            </a:r>
            <a:r>
              <a:rPr lang="cs-CZ" sz="2000" dirty="0" err="1" smtClean="0">
                <a:solidFill>
                  <a:srgbClr val="FF0000"/>
                </a:solidFill>
              </a:rPr>
              <a:t>2</a:t>
            </a:r>
            <a:r>
              <a:rPr lang="cs-CZ" sz="2000" dirty="0" smtClean="0">
                <a:solidFill>
                  <a:srgbClr val="FF0000"/>
                </a:solidFill>
              </a:rPr>
              <a:t> + </a:t>
            </a:r>
            <a:r>
              <a:rPr lang="cs-CZ" sz="2000" dirty="0" err="1" smtClean="0">
                <a:solidFill>
                  <a:srgbClr val="FF0000"/>
                </a:solidFill>
              </a:rPr>
              <a:t>2</a:t>
            </a:r>
            <a:r>
              <a:rPr lang="cs-CZ" sz="2000" dirty="0" smtClean="0">
                <a:solidFill>
                  <a:srgbClr val="FF0000"/>
                </a:solidFill>
              </a:rPr>
              <a:t> + </a:t>
            </a:r>
            <a:r>
              <a:rPr lang="cs-CZ" sz="2000" dirty="0" err="1" smtClean="0">
                <a:solidFill>
                  <a:srgbClr val="FF0000"/>
                </a:solidFill>
              </a:rPr>
              <a:t>2</a:t>
            </a:r>
            <a:r>
              <a:rPr lang="cs-CZ" sz="2000" dirty="0" smtClean="0">
                <a:solidFill>
                  <a:srgbClr val="FF0000"/>
                </a:solidFill>
              </a:rPr>
              <a:t> = 14                               7 . 2 = 14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2 + </a:t>
            </a:r>
            <a:r>
              <a:rPr lang="cs-CZ" sz="2000" dirty="0" err="1" smtClean="0">
                <a:solidFill>
                  <a:srgbClr val="FF0000"/>
                </a:solidFill>
              </a:rPr>
              <a:t>2</a:t>
            </a:r>
            <a:r>
              <a:rPr lang="cs-CZ" sz="2000" dirty="0" smtClean="0">
                <a:solidFill>
                  <a:srgbClr val="FF0000"/>
                </a:solidFill>
              </a:rPr>
              <a:t> + </a:t>
            </a:r>
            <a:r>
              <a:rPr lang="cs-CZ" sz="2000" dirty="0" err="1" smtClean="0">
                <a:solidFill>
                  <a:srgbClr val="FF0000"/>
                </a:solidFill>
              </a:rPr>
              <a:t>2</a:t>
            </a:r>
            <a:r>
              <a:rPr lang="cs-CZ" sz="2000" dirty="0" smtClean="0">
                <a:solidFill>
                  <a:srgbClr val="FF0000"/>
                </a:solidFill>
              </a:rPr>
              <a:t> + </a:t>
            </a:r>
            <a:r>
              <a:rPr lang="cs-CZ" sz="2000" dirty="0" err="1" smtClean="0">
                <a:solidFill>
                  <a:srgbClr val="FF0000"/>
                </a:solidFill>
              </a:rPr>
              <a:t>2</a:t>
            </a:r>
            <a:r>
              <a:rPr lang="cs-CZ" sz="2000" dirty="0" smtClean="0">
                <a:solidFill>
                  <a:srgbClr val="FF0000"/>
                </a:solidFill>
              </a:rPr>
              <a:t> + </a:t>
            </a:r>
            <a:r>
              <a:rPr lang="cs-CZ" sz="2000" dirty="0" err="1" smtClean="0">
                <a:solidFill>
                  <a:srgbClr val="FF0000"/>
                </a:solidFill>
              </a:rPr>
              <a:t>2</a:t>
            </a:r>
            <a:r>
              <a:rPr lang="cs-CZ" sz="2000" dirty="0" smtClean="0">
                <a:solidFill>
                  <a:srgbClr val="FF0000"/>
                </a:solidFill>
              </a:rPr>
              <a:t> + </a:t>
            </a:r>
            <a:r>
              <a:rPr lang="cs-CZ" sz="2000" dirty="0" err="1" smtClean="0">
                <a:solidFill>
                  <a:srgbClr val="FF0000"/>
                </a:solidFill>
              </a:rPr>
              <a:t>2</a:t>
            </a:r>
            <a:r>
              <a:rPr lang="cs-CZ" sz="2000" dirty="0" smtClean="0">
                <a:solidFill>
                  <a:srgbClr val="FF0000"/>
                </a:solidFill>
              </a:rPr>
              <a:t> + </a:t>
            </a:r>
            <a:r>
              <a:rPr lang="cs-CZ" sz="2000" dirty="0" err="1" smtClean="0">
                <a:solidFill>
                  <a:srgbClr val="FF0000"/>
                </a:solidFill>
              </a:rPr>
              <a:t>2</a:t>
            </a:r>
            <a:r>
              <a:rPr lang="cs-CZ" sz="2000" dirty="0" smtClean="0">
                <a:solidFill>
                  <a:srgbClr val="FF0000"/>
                </a:solidFill>
              </a:rPr>
              <a:t> + </a:t>
            </a:r>
            <a:r>
              <a:rPr lang="cs-CZ" sz="2000" dirty="0" err="1" smtClean="0">
                <a:solidFill>
                  <a:srgbClr val="FF0000"/>
                </a:solidFill>
              </a:rPr>
              <a:t>2</a:t>
            </a:r>
            <a:r>
              <a:rPr lang="cs-CZ" sz="2000" dirty="0" smtClean="0">
                <a:solidFill>
                  <a:srgbClr val="FF0000"/>
                </a:solidFill>
              </a:rPr>
              <a:t> = 16                         8 . 2 = 16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2 + </a:t>
            </a:r>
            <a:r>
              <a:rPr lang="cs-CZ" sz="2000" dirty="0" err="1" smtClean="0">
                <a:solidFill>
                  <a:srgbClr val="FF0000"/>
                </a:solidFill>
              </a:rPr>
              <a:t>2</a:t>
            </a:r>
            <a:r>
              <a:rPr lang="cs-CZ" sz="2000" dirty="0" smtClean="0">
                <a:solidFill>
                  <a:srgbClr val="FF0000"/>
                </a:solidFill>
              </a:rPr>
              <a:t> + </a:t>
            </a:r>
            <a:r>
              <a:rPr lang="cs-CZ" sz="2000" dirty="0" err="1" smtClean="0">
                <a:solidFill>
                  <a:srgbClr val="FF0000"/>
                </a:solidFill>
              </a:rPr>
              <a:t>2</a:t>
            </a:r>
            <a:r>
              <a:rPr lang="cs-CZ" sz="2000" dirty="0" smtClean="0">
                <a:solidFill>
                  <a:srgbClr val="FF0000"/>
                </a:solidFill>
              </a:rPr>
              <a:t> + </a:t>
            </a:r>
            <a:r>
              <a:rPr lang="cs-CZ" sz="2000" dirty="0" err="1" smtClean="0">
                <a:solidFill>
                  <a:srgbClr val="FF0000"/>
                </a:solidFill>
              </a:rPr>
              <a:t>2</a:t>
            </a:r>
            <a:r>
              <a:rPr lang="cs-CZ" sz="2000" dirty="0" smtClean="0">
                <a:solidFill>
                  <a:srgbClr val="FF0000"/>
                </a:solidFill>
              </a:rPr>
              <a:t> + </a:t>
            </a:r>
            <a:r>
              <a:rPr lang="cs-CZ" sz="2000" dirty="0" err="1" smtClean="0">
                <a:solidFill>
                  <a:srgbClr val="FF0000"/>
                </a:solidFill>
              </a:rPr>
              <a:t>2</a:t>
            </a:r>
            <a:r>
              <a:rPr lang="cs-CZ" sz="2000" dirty="0" smtClean="0">
                <a:solidFill>
                  <a:srgbClr val="FF0000"/>
                </a:solidFill>
              </a:rPr>
              <a:t> + </a:t>
            </a:r>
            <a:r>
              <a:rPr lang="cs-CZ" sz="2000" dirty="0" err="1" smtClean="0">
                <a:solidFill>
                  <a:srgbClr val="FF0000"/>
                </a:solidFill>
              </a:rPr>
              <a:t>2</a:t>
            </a:r>
            <a:r>
              <a:rPr lang="cs-CZ" sz="2000" dirty="0" smtClean="0">
                <a:solidFill>
                  <a:srgbClr val="FF0000"/>
                </a:solidFill>
              </a:rPr>
              <a:t> + </a:t>
            </a:r>
            <a:r>
              <a:rPr lang="cs-CZ" sz="2000" dirty="0" err="1" smtClean="0">
                <a:solidFill>
                  <a:srgbClr val="FF0000"/>
                </a:solidFill>
              </a:rPr>
              <a:t>2</a:t>
            </a:r>
            <a:r>
              <a:rPr lang="cs-CZ" sz="2000" dirty="0" smtClean="0">
                <a:solidFill>
                  <a:srgbClr val="FF0000"/>
                </a:solidFill>
              </a:rPr>
              <a:t> + </a:t>
            </a:r>
            <a:r>
              <a:rPr lang="cs-CZ" sz="2000" dirty="0" err="1" smtClean="0">
                <a:solidFill>
                  <a:srgbClr val="FF0000"/>
                </a:solidFill>
              </a:rPr>
              <a:t>2</a:t>
            </a:r>
            <a:r>
              <a:rPr lang="cs-CZ" sz="2000" dirty="0" smtClean="0">
                <a:solidFill>
                  <a:srgbClr val="FF0000"/>
                </a:solidFill>
              </a:rPr>
              <a:t> + </a:t>
            </a:r>
            <a:r>
              <a:rPr lang="cs-CZ" sz="2000" dirty="0" err="1" smtClean="0">
                <a:solidFill>
                  <a:srgbClr val="FF0000"/>
                </a:solidFill>
              </a:rPr>
              <a:t>2</a:t>
            </a:r>
            <a:r>
              <a:rPr lang="cs-CZ" sz="2000" dirty="0" smtClean="0">
                <a:solidFill>
                  <a:srgbClr val="FF0000"/>
                </a:solidFill>
              </a:rPr>
              <a:t> = 18                   9 . 2 = 18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2 + </a:t>
            </a:r>
            <a:r>
              <a:rPr lang="cs-CZ" sz="2000" dirty="0" err="1" smtClean="0">
                <a:solidFill>
                  <a:srgbClr val="FF0000"/>
                </a:solidFill>
              </a:rPr>
              <a:t>2</a:t>
            </a:r>
            <a:r>
              <a:rPr lang="cs-CZ" sz="2000" dirty="0" smtClean="0">
                <a:solidFill>
                  <a:srgbClr val="FF0000"/>
                </a:solidFill>
              </a:rPr>
              <a:t> + </a:t>
            </a:r>
            <a:r>
              <a:rPr lang="cs-CZ" sz="2000" dirty="0" err="1" smtClean="0">
                <a:solidFill>
                  <a:srgbClr val="FF0000"/>
                </a:solidFill>
              </a:rPr>
              <a:t>2</a:t>
            </a:r>
            <a:r>
              <a:rPr lang="cs-CZ" sz="2000" dirty="0" smtClean="0">
                <a:solidFill>
                  <a:srgbClr val="FF0000"/>
                </a:solidFill>
              </a:rPr>
              <a:t> + </a:t>
            </a:r>
            <a:r>
              <a:rPr lang="cs-CZ" sz="2000" dirty="0" err="1" smtClean="0">
                <a:solidFill>
                  <a:srgbClr val="FF0000"/>
                </a:solidFill>
              </a:rPr>
              <a:t>2</a:t>
            </a:r>
            <a:r>
              <a:rPr lang="cs-CZ" sz="2000" dirty="0" smtClean="0">
                <a:solidFill>
                  <a:srgbClr val="FF0000"/>
                </a:solidFill>
              </a:rPr>
              <a:t> + </a:t>
            </a:r>
            <a:r>
              <a:rPr lang="cs-CZ" sz="2000" dirty="0" err="1" smtClean="0">
                <a:solidFill>
                  <a:srgbClr val="FF0000"/>
                </a:solidFill>
              </a:rPr>
              <a:t>2</a:t>
            </a:r>
            <a:r>
              <a:rPr lang="cs-CZ" sz="2000" dirty="0" smtClean="0">
                <a:solidFill>
                  <a:srgbClr val="FF0000"/>
                </a:solidFill>
              </a:rPr>
              <a:t> + </a:t>
            </a:r>
            <a:r>
              <a:rPr lang="cs-CZ" sz="2000" dirty="0" err="1" smtClean="0">
                <a:solidFill>
                  <a:srgbClr val="FF0000"/>
                </a:solidFill>
              </a:rPr>
              <a:t>2</a:t>
            </a:r>
            <a:r>
              <a:rPr lang="cs-CZ" sz="2000" dirty="0" smtClean="0">
                <a:solidFill>
                  <a:srgbClr val="FF0000"/>
                </a:solidFill>
              </a:rPr>
              <a:t> + </a:t>
            </a:r>
            <a:r>
              <a:rPr lang="cs-CZ" sz="2000" dirty="0" err="1" smtClean="0">
                <a:solidFill>
                  <a:srgbClr val="FF0000"/>
                </a:solidFill>
              </a:rPr>
              <a:t>2</a:t>
            </a:r>
            <a:r>
              <a:rPr lang="cs-CZ" sz="2000" dirty="0" smtClean="0">
                <a:solidFill>
                  <a:srgbClr val="FF0000"/>
                </a:solidFill>
              </a:rPr>
              <a:t> + </a:t>
            </a:r>
            <a:r>
              <a:rPr lang="cs-CZ" sz="2000" dirty="0" err="1" smtClean="0">
                <a:solidFill>
                  <a:srgbClr val="FF0000"/>
                </a:solidFill>
              </a:rPr>
              <a:t>2</a:t>
            </a:r>
            <a:r>
              <a:rPr lang="cs-CZ" sz="2000" dirty="0" smtClean="0">
                <a:solidFill>
                  <a:srgbClr val="FF0000"/>
                </a:solidFill>
              </a:rPr>
              <a:t> + </a:t>
            </a:r>
            <a:r>
              <a:rPr lang="cs-CZ" sz="2000" dirty="0" err="1" smtClean="0">
                <a:solidFill>
                  <a:srgbClr val="FF0000"/>
                </a:solidFill>
              </a:rPr>
              <a:t>2</a:t>
            </a:r>
            <a:r>
              <a:rPr lang="cs-CZ" sz="2000" dirty="0" smtClean="0">
                <a:solidFill>
                  <a:srgbClr val="FF0000"/>
                </a:solidFill>
              </a:rPr>
              <a:t> + </a:t>
            </a:r>
            <a:r>
              <a:rPr lang="cs-CZ" sz="2000" dirty="0" err="1" smtClean="0">
                <a:solidFill>
                  <a:srgbClr val="FF0000"/>
                </a:solidFill>
              </a:rPr>
              <a:t>2</a:t>
            </a:r>
            <a:r>
              <a:rPr lang="cs-CZ" sz="2000" dirty="0" smtClean="0">
                <a:solidFill>
                  <a:srgbClr val="FF0000"/>
                </a:solidFill>
              </a:rPr>
              <a:t> = 20           10 . 2 = 20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26" name="Šipka doprava 25"/>
          <p:cNvSpPr/>
          <p:nvPr/>
        </p:nvSpPr>
        <p:spPr>
          <a:xfrm>
            <a:off x="6715140" y="1571612"/>
            <a:ext cx="478342" cy="21431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Šipka doprava 26"/>
          <p:cNvSpPr/>
          <p:nvPr/>
        </p:nvSpPr>
        <p:spPr>
          <a:xfrm>
            <a:off x="6500826" y="1928802"/>
            <a:ext cx="478342" cy="21431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Šipka doprava 27"/>
          <p:cNvSpPr/>
          <p:nvPr/>
        </p:nvSpPr>
        <p:spPr>
          <a:xfrm>
            <a:off x="6715140" y="2214554"/>
            <a:ext cx="478342" cy="21431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Šipka doprava 28"/>
          <p:cNvSpPr/>
          <p:nvPr/>
        </p:nvSpPr>
        <p:spPr>
          <a:xfrm>
            <a:off x="6500826" y="2500306"/>
            <a:ext cx="478342" cy="21431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Šipka doprava 29"/>
          <p:cNvSpPr/>
          <p:nvPr/>
        </p:nvSpPr>
        <p:spPr>
          <a:xfrm>
            <a:off x="6715140" y="2857496"/>
            <a:ext cx="478342" cy="21431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Šipka doprava 30"/>
          <p:cNvSpPr/>
          <p:nvPr/>
        </p:nvSpPr>
        <p:spPr>
          <a:xfrm>
            <a:off x="6500826" y="3143248"/>
            <a:ext cx="478342" cy="21431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Šipka doprava 31"/>
          <p:cNvSpPr/>
          <p:nvPr/>
        </p:nvSpPr>
        <p:spPr>
          <a:xfrm>
            <a:off x="6786578" y="3429000"/>
            <a:ext cx="478342" cy="21431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Šipka doprava 32"/>
          <p:cNvSpPr/>
          <p:nvPr/>
        </p:nvSpPr>
        <p:spPr>
          <a:xfrm>
            <a:off x="6500826" y="3714752"/>
            <a:ext cx="478342" cy="21431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Šipka doprava 33"/>
          <p:cNvSpPr/>
          <p:nvPr/>
        </p:nvSpPr>
        <p:spPr>
          <a:xfrm>
            <a:off x="6786578" y="4000504"/>
            <a:ext cx="478342" cy="21431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Šipka doprava 34"/>
          <p:cNvSpPr/>
          <p:nvPr/>
        </p:nvSpPr>
        <p:spPr>
          <a:xfrm>
            <a:off x="6500826" y="4286256"/>
            <a:ext cx="478342" cy="21431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prava 12"/>
          <p:cNvSpPr/>
          <p:nvPr/>
        </p:nvSpPr>
        <p:spPr>
          <a:xfrm>
            <a:off x="6715140" y="4643446"/>
            <a:ext cx="478342" cy="21431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1571604" y="2357430"/>
          <a:ext cx="6215106" cy="36982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728706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mtClean="0"/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mtClean="0"/>
                        <a:t>10</a:t>
                      </a:r>
                      <a:endParaRPr lang="cs-CZ" dirty="0"/>
                    </a:p>
                  </a:txBody>
                  <a:tcPr/>
                </a:tc>
              </a:tr>
              <a:tr h="3435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40</a:t>
                      </a:r>
                      <a:endParaRPr lang="cs-CZ" dirty="0"/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100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142980" y="1500174"/>
          <a:ext cx="6858038" cy="5715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23458"/>
                <a:gridCol w="623458"/>
                <a:gridCol w="623458"/>
                <a:gridCol w="623458"/>
                <a:gridCol w="623458"/>
                <a:gridCol w="623458"/>
                <a:gridCol w="623458"/>
                <a:gridCol w="623458"/>
                <a:gridCol w="623458"/>
                <a:gridCol w="623458"/>
                <a:gridCol w="623458"/>
              </a:tblGrid>
              <a:tr h="57150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</a:tr>
            </a:tbl>
          </a:graphicData>
        </a:graphic>
      </p:graphicFrame>
      <p:sp>
        <p:nvSpPr>
          <p:cNvPr id="11" name="TextovéPole 10"/>
          <p:cNvSpPr txBox="1"/>
          <p:nvPr/>
        </p:nvSpPr>
        <p:spPr>
          <a:xfrm>
            <a:off x="251520" y="332656"/>
            <a:ext cx="85725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VYBER ČÍSLA A DOPLŇ TABULKU NÁSOBKŮ DVOU:</a:t>
            </a:r>
            <a:endParaRPr lang="cs-CZ" sz="2400" dirty="0">
              <a:solidFill>
                <a:srgbClr val="FF0000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142976" y="857232"/>
          <a:ext cx="6858038" cy="5715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23458"/>
                <a:gridCol w="623458"/>
                <a:gridCol w="623458"/>
                <a:gridCol w="623458"/>
                <a:gridCol w="623458"/>
                <a:gridCol w="623458"/>
                <a:gridCol w="623458"/>
                <a:gridCol w="623458"/>
                <a:gridCol w="623458"/>
                <a:gridCol w="623458"/>
                <a:gridCol w="623458"/>
              </a:tblGrid>
              <a:tr h="57150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4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6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8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10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14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16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18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20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331640" y="1556222"/>
          <a:ext cx="2520280" cy="482453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728192"/>
                <a:gridCol w="792088"/>
              </a:tblGrid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 . 2 =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 . 2 =  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16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 . 2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 . 2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 . 2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20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 . 2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 . 2 =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14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 . 2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18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 . 2 =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 . 2 =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 . 2 =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5076056" y="1556222"/>
          <a:ext cx="2520280" cy="482453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728192"/>
                <a:gridCol w="792088"/>
              </a:tblGrid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14 : 2 =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16 : 2 =  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 : 2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 : 2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 : </a:t>
                      </a:r>
                      <a:r>
                        <a:rPr lang="cs-CZ" dirty="0" err="1" smtClean="0"/>
                        <a:t>2</a:t>
                      </a:r>
                      <a:r>
                        <a:rPr lang="cs-CZ" dirty="0" smtClean="0"/>
                        <a:t>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20 : 2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18 : 2 =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12 : 2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 : 2 =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 : 2 =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 : 2 =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20272" y="1988270"/>
            <a:ext cx="568795" cy="511331"/>
          </a:xfrm>
          <a:prstGeom prst="rect">
            <a:avLst/>
          </a:prstGeom>
          <a:noFill/>
        </p:spPr>
      </p:pic>
      <p:pic>
        <p:nvPicPr>
          <p:cNvPr id="5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48264" y="3284414"/>
            <a:ext cx="568795" cy="511331"/>
          </a:xfrm>
          <a:prstGeom prst="rect">
            <a:avLst/>
          </a:prstGeom>
          <a:noFill/>
        </p:spPr>
      </p:pic>
      <p:pic>
        <p:nvPicPr>
          <p:cNvPr id="6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48264" y="3716462"/>
            <a:ext cx="568795" cy="511331"/>
          </a:xfrm>
          <a:prstGeom prst="rect">
            <a:avLst/>
          </a:prstGeom>
          <a:noFill/>
        </p:spPr>
      </p:pic>
      <p:pic>
        <p:nvPicPr>
          <p:cNvPr id="7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48264" y="4148510"/>
            <a:ext cx="568795" cy="511331"/>
          </a:xfrm>
          <a:prstGeom prst="rect">
            <a:avLst/>
          </a:prstGeom>
          <a:noFill/>
        </p:spPr>
      </p:pic>
      <p:pic>
        <p:nvPicPr>
          <p:cNvPr id="8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48264" y="4580558"/>
            <a:ext cx="568795" cy="511331"/>
          </a:xfrm>
          <a:prstGeom prst="rect">
            <a:avLst/>
          </a:prstGeom>
          <a:noFill/>
        </p:spPr>
      </p:pic>
      <p:pic>
        <p:nvPicPr>
          <p:cNvPr id="9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48264" y="5012606"/>
            <a:ext cx="568795" cy="511331"/>
          </a:xfrm>
          <a:prstGeom prst="rect">
            <a:avLst/>
          </a:prstGeom>
          <a:noFill/>
        </p:spPr>
      </p:pic>
      <p:pic>
        <p:nvPicPr>
          <p:cNvPr id="10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48264" y="5516662"/>
            <a:ext cx="568795" cy="511331"/>
          </a:xfrm>
          <a:prstGeom prst="rect">
            <a:avLst/>
          </a:prstGeom>
          <a:noFill/>
        </p:spPr>
      </p:pic>
      <p:pic>
        <p:nvPicPr>
          <p:cNvPr id="11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48264" y="5948710"/>
            <a:ext cx="568795" cy="511331"/>
          </a:xfrm>
          <a:prstGeom prst="rect">
            <a:avLst/>
          </a:prstGeom>
          <a:noFill/>
        </p:spPr>
      </p:pic>
      <p:pic>
        <p:nvPicPr>
          <p:cNvPr id="12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20272" y="2420318"/>
            <a:ext cx="568795" cy="511331"/>
          </a:xfrm>
          <a:prstGeom prst="rect">
            <a:avLst/>
          </a:prstGeom>
          <a:noFill/>
        </p:spPr>
      </p:pic>
      <p:pic>
        <p:nvPicPr>
          <p:cNvPr id="13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20272" y="2852366"/>
            <a:ext cx="568795" cy="511331"/>
          </a:xfrm>
          <a:prstGeom prst="rect">
            <a:avLst/>
          </a:prstGeom>
          <a:noFill/>
        </p:spPr>
      </p:pic>
      <p:pic>
        <p:nvPicPr>
          <p:cNvPr id="14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20272" y="1556222"/>
            <a:ext cx="568795" cy="511331"/>
          </a:xfrm>
          <a:prstGeom prst="rect">
            <a:avLst/>
          </a:prstGeom>
          <a:noFill/>
        </p:spPr>
      </p:pic>
      <p:pic>
        <p:nvPicPr>
          <p:cNvPr id="15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5856" y="1916262"/>
            <a:ext cx="568795" cy="511331"/>
          </a:xfrm>
          <a:prstGeom prst="rect">
            <a:avLst/>
          </a:prstGeom>
          <a:noFill/>
        </p:spPr>
      </p:pic>
      <p:pic>
        <p:nvPicPr>
          <p:cNvPr id="16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03848" y="3212406"/>
            <a:ext cx="568795" cy="511331"/>
          </a:xfrm>
          <a:prstGeom prst="rect">
            <a:avLst/>
          </a:prstGeom>
          <a:noFill/>
        </p:spPr>
      </p:pic>
      <p:pic>
        <p:nvPicPr>
          <p:cNvPr id="17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03848" y="3644454"/>
            <a:ext cx="568795" cy="511331"/>
          </a:xfrm>
          <a:prstGeom prst="rect">
            <a:avLst/>
          </a:prstGeom>
          <a:noFill/>
        </p:spPr>
      </p:pic>
      <p:pic>
        <p:nvPicPr>
          <p:cNvPr id="18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03848" y="4076502"/>
            <a:ext cx="568795" cy="511331"/>
          </a:xfrm>
          <a:prstGeom prst="rect">
            <a:avLst/>
          </a:prstGeom>
          <a:noFill/>
        </p:spPr>
      </p:pic>
      <p:pic>
        <p:nvPicPr>
          <p:cNvPr id="19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03848" y="4508550"/>
            <a:ext cx="568795" cy="511331"/>
          </a:xfrm>
          <a:prstGeom prst="rect">
            <a:avLst/>
          </a:prstGeom>
          <a:noFill/>
        </p:spPr>
      </p:pic>
      <p:pic>
        <p:nvPicPr>
          <p:cNvPr id="20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03848" y="4940598"/>
            <a:ext cx="568795" cy="511331"/>
          </a:xfrm>
          <a:prstGeom prst="rect">
            <a:avLst/>
          </a:prstGeom>
          <a:noFill/>
        </p:spPr>
      </p:pic>
      <p:pic>
        <p:nvPicPr>
          <p:cNvPr id="21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03848" y="5444654"/>
            <a:ext cx="568795" cy="511331"/>
          </a:xfrm>
          <a:prstGeom prst="rect">
            <a:avLst/>
          </a:prstGeom>
          <a:noFill/>
        </p:spPr>
      </p:pic>
      <p:pic>
        <p:nvPicPr>
          <p:cNvPr id="22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03848" y="5876702"/>
            <a:ext cx="568795" cy="511331"/>
          </a:xfrm>
          <a:prstGeom prst="rect">
            <a:avLst/>
          </a:prstGeom>
          <a:noFill/>
        </p:spPr>
      </p:pic>
      <p:pic>
        <p:nvPicPr>
          <p:cNvPr id="23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5856" y="2348310"/>
            <a:ext cx="568795" cy="511331"/>
          </a:xfrm>
          <a:prstGeom prst="rect">
            <a:avLst/>
          </a:prstGeom>
          <a:noFill/>
        </p:spPr>
      </p:pic>
      <p:pic>
        <p:nvPicPr>
          <p:cNvPr id="24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5856" y="2780358"/>
            <a:ext cx="568795" cy="511331"/>
          </a:xfrm>
          <a:prstGeom prst="rect">
            <a:avLst/>
          </a:prstGeom>
          <a:noFill/>
        </p:spPr>
      </p:pic>
      <p:pic>
        <p:nvPicPr>
          <p:cNvPr id="25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5856" y="1484214"/>
            <a:ext cx="568795" cy="511331"/>
          </a:xfrm>
          <a:prstGeom prst="rect">
            <a:avLst/>
          </a:prstGeom>
          <a:noFill/>
        </p:spPr>
      </p:pic>
      <p:sp>
        <p:nvSpPr>
          <p:cNvPr id="26" name="TextovéPole 25"/>
          <p:cNvSpPr txBox="1"/>
          <p:nvPr/>
        </p:nvSpPr>
        <p:spPr>
          <a:xfrm>
            <a:off x="285720" y="357166"/>
            <a:ext cx="85725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ZKUS SI NÁSOBENÍ A DĚLENÍ DVĚMA, </a:t>
            </a:r>
          </a:p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SPRÁVNÝ VÝSLEDEK SE SKRÝVÁ POD SMAJLÍKEM:</a:t>
            </a:r>
            <a:endParaRPr lang="cs-CZ" sz="2400" dirty="0">
              <a:solidFill>
                <a:srgbClr val="00C0BC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1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4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5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7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8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0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1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3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4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6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7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9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0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2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3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5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6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43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46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49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2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5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8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61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64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5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67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8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0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1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24000" y="1643050"/>
          <a:ext cx="6096000" cy="453233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219200"/>
                <a:gridCol w="1219200"/>
                <a:gridCol w="1219200"/>
                <a:gridCol w="1219200"/>
                <a:gridCol w="1219200"/>
              </a:tblGrid>
              <a:tr h="90646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5</a:t>
                      </a:r>
                      <a:r>
                        <a:rPr lang="cs-CZ" sz="2000" b="1" baseline="0" dirty="0" smtClean="0"/>
                        <a:t> . 2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18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0 . 2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7 . 2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20</a:t>
                      </a:r>
                      <a:endParaRPr lang="cs-CZ" sz="2000" b="1" dirty="0"/>
                    </a:p>
                  </a:txBody>
                  <a:tcPr anchor="ctr"/>
                </a:tc>
              </a:tr>
              <a:tr h="90646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1 . 2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10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9 . 2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0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2 . 2</a:t>
                      </a:r>
                      <a:endParaRPr lang="cs-CZ" sz="2000" b="1" dirty="0"/>
                    </a:p>
                  </a:txBody>
                  <a:tcPr anchor="ctr"/>
                </a:tc>
              </a:tr>
              <a:tr h="90646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2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6 . 2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8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14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8 :</a:t>
                      </a:r>
                      <a:r>
                        <a:rPr lang="cs-CZ" sz="2000" b="1" baseline="0" dirty="0" smtClean="0"/>
                        <a:t> 2</a:t>
                      </a:r>
                      <a:endParaRPr lang="cs-CZ" sz="2000" b="1" dirty="0"/>
                    </a:p>
                  </a:txBody>
                  <a:tcPr anchor="ctr"/>
                </a:tc>
              </a:tr>
              <a:tr h="90646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4 . 2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12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8 . 2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12 : 2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4</a:t>
                      </a:r>
                      <a:endParaRPr lang="cs-CZ" sz="2000" b="1" dirty="0"/>
                    </a:p>
                  </a:txBody>
                  <a:tcPr anchor="ctr"/>
                </a:tc>
              </a:tr>
              <a:tr h="90646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6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3 . 2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4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16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6</a:t>
                      </a:r>
                      <a:endParaRPr lang="cs-CZ" sz="2000" b="1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285720" y="357166"/>
            <a:ext cx="85725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NAJDI DVOJICE POLÍČEK S PŘÍKLADEM A SPRÁVNÝM VÝSLEDKEM. VYŠKRTEJ JE. JEDNO POLÍČKO NEMÁ DVOJICI. KTERÉ JE TO ČÍSLO?</a:t>
            </a:r>
            <a:endParaRPr lang="cs-CZ" sz="2400" dirty="0">
              <a:solidFill>
                <a:srgbClr val="00C0BC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357166"/>
            <a:ext cx="85725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POKUD JSI POČÍTAL/A </a:t>
            </a:r>
            <a:r>
              <a:rPr lang="cs-CZ" sz="2400" dirty="0" err="1" smtClean="0">
                <a:solidFill>
                  <a:srgbClr val="FF0000"/>
                </a:solidFill>
              </a:rPr>
              <a:t>A</a:t>
            </a:r>
            <a:r>
              <a:rPr lang="cs-CZ" sz="2400" dirty="0" smtClean="0">
                <a:solidFill>
                  <a:srgbClr val="FF0000"/>
                </a:solidFill>
              </a:rPr>
              <a:t> ŠKRTAL/A SPRÁVNĚ,</a:t>
            </a:r>
          </a:p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 VYŠLO TI ČÍSLO:</a:t>
            </a:r>
            <a:endParaRPr lang="cs-CZ" sz="2400" dirty="0">
              <a:solidFill>
                <a:srgbClr val="00C0BC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643174" y="1571612"/>
            <a:ext cx="4071966" cy="4071966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0" dirty="0" smtClean="0"/>
              <a:t>20</a:t>
            </a:r>
            <a:endParaRPr lang="cs-CZ" sz="20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357166"/>
            <a:ext cx="85725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ZA ODMĚNU SI MŮŽEŠ SLOŽIT PUZZLE:</a:t>
            </a:r>
            <a:endParaRPr lang="cs-CZ" sz="2400" dirty="0">
              <a:solidFill>
                <a:srgbClr val="00C0BC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771800" y="2564904"/>
            <a:ext cx="3874546" cy="387454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035" name="Picture 11" descr="E:\DUMY\Obrázek1_001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2" y="836712"/>
            <a:ext cx="1296784" cy="1302573"/>
          </a:xfrm>
          <a:prstGeom prst="rect">
            <a:avLst/>
          </a:prstGeom>
          <a:noFill/>
        </p:spPr>
      </p:pic>
      <p:pic>
        <p:nvPicPr>
          <p:cNvPr id="1036" name="Picture 12" descr="E:\DUMY\Obrázek1_002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64288" y="3573016"/>
            <a:ext cx="1296784" cy="1296784"/>
          </a:xfrm>
          <a:prstGeom prst="rect">
            <a:avLst/>
          </a:prstGeom>
          <a:noFill/>
        </p:spPr>
      </p:pic>
      <p:pic>
        <p:nvPicPr>
          <p:cNvPr id="1037" name="Picture 13" descr="E:\DUMY\Obrázek1_003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5576" y="3645024"/>
            <a:ext cx="1296784" cy="1296784"/>
          </a:xfrm>
          <a:prstGeom prst="rect">
            <a:avLst/>
          </a:prstGeom>
          <a:noFill/>
        </p:spPr>
      </p:pic>
      <p:pic>
        <p:nvPicPr>
          <p:cNvPr id="1038" name="Picture 14" descr="E:\DUMY\Obrázek1_004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5576" y="5085184"/>
            <a:ext cx="1296784" cy="1302573"/>
          </a:xfrm>
          <a:prstGeom prst="rect">
            <a:avLst/>
          </a:prstGeom>
          <a:noFill/>
        </p:spPr>
      </p:pic>
      <p:pic>
        <p:nvPicPr>
          <p:cNvPr id="1039" name="Picture 15" descr="E:\DUMY\Obrázek1_005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55576" y="2204864"/>
            <a:ext cx="1296784" cy="1296784"/>
          </a:xfrm>
          <a:prstGeom prst="rect">
            <a:avLst/>
          </a:prstGeom>
          <a:noFill/>
        </p:spPr>
      </p:pic>
      <p:pic>
        <p:nvPicPr>
          <p:cNvPr id="1040" name="Picture 16" descr="E:\DUMY\Obrázek1_006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164288" y="5013176"/>
            <a:ext cx="1296784" cy="1296784"/>
          </a:xfrm>
          <a:prstGeom prst="rect">
            <a:avLst/>
          </a:prstGeom>
          <a:noFill/>
        </p:spPr>
      </p:pic>
      <p:pic>
        <p:nvPicPr>
          <p:cNvPr id="1041" name="Picture 17" descr="E:\DUMY\Obrázek1_007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164288" y="2132856"/>
            <a:ext cx="1296784" cy="1308362"/>
          </a:xfrm>
          <a:prstGeom prst="rect">
            <a:avLst/>
          </a:prstGeom>
          <a:noFill/>
        </p:spPr>
      </p:pic>
      <p:pic>
        <p:nvPicPr>
          <p:cNvPr id="1042" name="Picture 18" descr="E:\DUMY\Obrázek1_008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995936" y="836712"/>
            <a:ext cx="1296784" cy="1302547"/>
          </a:xfrm>
          <a:prstGeom prst="rect">
            <a:avLst/>
          </a:prstGeom>
          <a:noFill/>
        </p:spPr>
      </p:pic>
      <p:pic>
        <p:nvPicPr>
          <p:cNvPr id="1043" name="Picture 19" descr="E:\DUMY\Obrázek1_009.pn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5580112" y="836712"/>
            <a:ext cx="1296784" cy="1302547"/>
          </a:xfrm>
          <a:prstGeom prst="rect">
            <a:avLst/>
          </a:prstGeom>
          <a:noFill/>
        </p:spPr>
      </p:pic>
      <p:sp>
        <p:nvSpPr>
          <p:cNvPr id="13" name="TextovéPole 5"/>
          <p:cNvSpPr txBox="1"/>
          <p:nvPr/>
        </p:nvSpPr>
        <p:spPr>
          <a:xfrm>
            <a:off x="1571604" y="6488668"/>
            <a:ext cx="64171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 plnění úkolů na této stránce je nutné vypnout funkci prezentace.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357166"/>
            <a:ext cx="85725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ZA VÝBORNOU PRÁCI SI ZASLOUŽÍŠ POTLESK!!!</a:t>
            </a:r>
            <a:endParaRPr lang="cs-CZ" sz="2400" dirty="0">
              <a:solidFill>
                <a:srgbClr val="00C0BC"/>
              </a:solidFill>
            </a:endParaRPr>
          </a:p>
        </p:txBody>
      </p:sp>
      <p:pic>
        <p:nvPicPr>
          <p:cNvPr id="1026" name="Picture 2" descr="C:\Documents and Settings\Administrator\Local Settings\Temporary Internet Files\Content.IE5\VJA63IN2\MM900041090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57488" y="1643050"/>
            <a:ext cx="3357586" cy="322967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28596" y="1428736"/>
            <a:ext cx="3243196" cy="3693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Obrázky byly použity z Klipartu.</a:t>
            </a:r>
          </a:p>
        </p:txBody>
      </p:sp>
      <p:sp>
        <p:nvSpPr>
          <p:cNvPr id="3" name="Obdélník 2"/>
          <p:cNvSpPr/>
          <p:nvPr/>
        </p:nvSpPr>
        <p:spPr>
          <a:xfrm>
            <a:off x="428596" y="500042"/>
            <a:ext cx="5670142" cy="707886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000" b="1" dirty="0" smtClean="0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  <a:cs typeface="Times New Roman" pitchFamily="18" charset="0"/>
              </a:rPr>
              <a:t>Použité citace a obrázky: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224</TotalTime>
  <Words>866</Words>
  <Application>Microsoft Office PowerPoint</Application>
  <PresentationFormat>Předvádění na obrazovce (4:3)</PresentationFormat>
  <Paragraphs>263</Paragraphs>
  <Slides>22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22</vt:i4>
      </vt:variant>
    </vt:vector>
  </HeadingPairs>
  <TitlesOfParts>
    <vt:vector size="24" baseType="lpstr">
      <vt:lpstr>Aspekt</vt:lpstr>
      <vt:lpstr>Motiv sady Office</vt:lpstr>
      <vt:lpstr>VY_32_INOVACE_42_Násobení a dělení dvěma</vt:lpstr>
      <vt:lpstr>Anotace</vt:lpstr>
      <vt:lpstr>NÁSOBENÍ A DĚLENÍ DVĚMA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NÁSOBENÍ A DĚLENÍ DVĚMA</dc:title>
  <dc:creator>PC</dc:creator>
  <cp:lastModifiedBy>pcbazar</cp:lastModifiedBy>
  <cp:revision>33</cp:revision>
  <dcterms:created xsi:type="dcterms:W3CDTF">2013-02-22T18:39:13Z</dcterms:created>
  <dcterms:modified xsi:type="dcterms:W3CDTF">2013-06-17T19:13:09Z</dcterms:modified>
</cp:coreProperties>
</file>