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9" r:id="rId3"/>
    <p:sldId id="280" r:id="rId4"/>
    <p:sldId id="256" r:id="rId5"/>
    <p:sldId id="27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2" r:id="rId20"/>
    <p:sldId id="273" r:id="rId21"/>
    <p:sldId id="274" r:id="rId22"/>
    <p:sldId id="275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42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 varScale="1">
        <p:scale>
          <a:sx n="100" d="100"/>
          <a:sy n="100" d="100"/>
        </p:scale>
        <p:origin x="-2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VY_32_INOVACE_43_Násobení a dělení třemi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násobení dělení třemi (určen pro 2.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násobení a dělení třemi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přehledná tabulka násobení třemi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a doplňování násobků tří s kontrolou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procvičování násobení a dělení třemi s kontrolou     výsledků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vyškrtávání dvojic příkladů a správných </a:t>
            </a:r>
            <a:r>
              <a:rPr lang="cs-CZ" sz="2400" dirty="0" smtClean="0">
                <a:latin typeface="Verdana" pitchFamily="34" charset="0"/>
              </a:rPr>
              <a:t>výsledků               </a:t>
            </a:r>
            <a:r>
              <a:rPr lang="cs-CZ" sz="2400" dirty="0" smtClean="0">
                <a:latin typeface="Verdana" pitchFamily="34" charset="0"/>
              </a:rPr>
              <a:t>v tabulce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sestavování puzzle čísla, které nemá dvojici </a:t>
            </a:r>
            <a:r>
              <a:rPr lang="cs-CZ" sz="2400" dirty="0" smtClean="0">
                <a:latin typeface="Verdana" pitchFamily="34" charset="0"/>
              </a:rPr>
              <a:t>                       v </a:t>
            </a:r>
            <a:r>
              <a:rPr lang="cs-CZ" sz="2400" dirty="0" smtClean="0">
                <a:latin typeface="Verdana" pitchFamily="34" charset="0"/>
              </a:rPr>
              <a:t>tabulce 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NÁSOBENÍ A DĚLENÍ TŘEMI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0 . 3 = 0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0 = </a:t>
            </a:r>
            <a:r>
              <a:rPr lang="cs-CZ" sz="2800" dirty="0" err="1" smtClean="0">
                <a:solidFill>
                  <a:srgbClr val="00B050"/>
                </a:solidFill>
              </a:rPr>
              <a:t>0</a:t>
            </a:r>
            <a:endParaRPr lang="cs-CZ" sz="2800" dirty="0" smtClean="0">
              <a:solidFill>
                <a:srgbClr val="00B050"/>
              </a:solidFill>
            </a:endParaRP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0 : 3 = 0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1 . 3 = </a:t>
            </a:r>
            <a:r>
              <a:rPr lang="cs-CZ" sz="8000" dirty="0" err="1" smtClean="0">
                <a:solidFill>
                  <a:srgbClr val="00B050"/>
                </a:solidFill>
              </a:rPr>
              <a:t>3</a:t>
            </a:r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=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endParaRPr lang="cs-CZ" sz="2800" dirty="0" smtClean="0">
              <a:solidFill>
                <a:srgbClr val="00B050"/>
              </a:solidFill>
            </a:endParaRP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3 : </a:t>
            </a:r>
            <a:r>
              <a:rPr lang="cs-CZ" sz="8000" dirty="0" err="1" smtClean="0">
                <a:solidFill>
                  <a:srgbClr val="00B050"/>
                </a:solidFill>
              </a:rPr>
              <a:t>3</a:t>
            </a:r>
            <a:r>
              <a:rPr lang="cs-CZ" sz="8000" dirty="0" smtClean="0">
                <a:solidFill>
                  <a:srgbClr val="00B050"/>
                </a:solidFill>
              </a:rPr>
              <a:t> = 1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2 . 3 = 6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6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6 : 3 = 2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3 . 3 = 9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9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9 : 3 = 3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4 . 3 = 12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12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12 : 3 = 4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5 . 3 = 15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15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15 : 3 = 5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6 . 3 = 18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18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18 : 3 = 6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7 . 3 = 21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21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21 : 3 = 7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8 . 3 = 24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24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24 : 3 = 8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9 . 3 = 27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27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27 : 3 = 9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10 . 3 = 30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3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+ </a:t>
            </a:r>
            <a:r>
              <a:rPr lang="cs-CZ" sz="2800" dirty="0" err="1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 = 30</a:t>
            </a:r>
          </a:p>
          <a:p>
            <a:pPr algn="ctr"/>
            <a:endParaRPr lang="cs-CZ" sz="8000" dirty="0" smtClean="0">
              <a:solidFill>
                <a:srgbClr val="00B050"/>
              </a:solidFill>
            </a:endParaRPr>
          </a:p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30 : 3 = 10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8929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0 = </a:t>
            </a:r>
            <a:r>
              <a:rPr lang="cs-CZ" sz="2000" dirty="0" err="1" smtClean="0">
                <a:solidFill>
                  <a:srgbClr val="00B050"/>
                </a:solidFill>
              </a:rPr>
              <a:t>0</a:t>
            </a:r>
            <a:r>
              <a:rPr lang="cs-CZ" sz="2000" dirty="0" smtClean="0">
                <a:solidFill>
                  <a:srgbClr val="00B050"/>
                </a:solidFill>
              </a:rPr>
              <a:t>                                                                     </a:t>
            </a:r>
            <a:r>
              <a:rPr lang="cs-CZ" sz="2000" dirty="0" err="1" smtClean="0">
                <a:solidFill>
                  <a:srgbClr val="00B050"/>
                </a:solidFill>
              </a:rPr>
              <a:t>0</a:t>
            </a:r>
            <a:r>
              <a:rPr lang="cs-CZ" sz="2000" dirty="0" smtClean="0">
                <a:solidFill>
                  <a:srgbClr val="00B050"/>
                </a:solidFill>
              </a:rPr>
              <a:t> . 3 = 0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=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                                                                    1 . 3 =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                                   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6                                                               2 . 3 = 6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9                                                         3 . 3 = 9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12                                                 4 . 3 = 12 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15                                           5 . 3 = 15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+ 3 + 3 + 3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18                                     6 . 3 = 18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+ 3 + 3 + 3 + 3 + 3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21                               7 . 3 = 21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24                         8 . 3 = 24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27                   9 . 3 = 27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+ 3 + </a:t>
            </a:r>
            <a:r>
              <a:rPr lang="cs-CZ" sz="2000" dirty="0" err="1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= 30           10 . 3 = 30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6715140" y="1571612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6500826" y="1928802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715140" y="2214554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500826" y="2500306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6715140" y="2857496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500826" y="3143248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786578" y="3429000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500826" y="3714752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6786578" y="4000504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500826" y="4286256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715140" y="4643446"/>
            <a:ext cx="478342" cy="214314"/>
          </a:xfrm>
          <a:prstGeom prst="rightArrow">
            <a:avLst/>
          </a:prstGeom>
          <a:solidFill>
            <a:srgbClr val="00B050"/>
          </a:solidFill>
          <a:ln>
            <a:solidFill>
              <a:srgbClr val="0054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2357430"/>
          <a:ext cx="6215106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72870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435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14414" y="1428736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23528" y="332656"/>
            <a:ext cx="8534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VYBER ČÍSLA A DOPLŇ TABULKU NÁSOBKŮ TŘÍ:</a:t>
            </a:r>
            <a:endParaRPr lang="cs-CZ" sz="2400" dirty="0">
              <a:solidFill>
                <a:srgbClr val="00B05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78579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.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. 3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.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.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.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.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.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.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.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.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.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76056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: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 : 3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 :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: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: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: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916832"/>
            <a:ext cx="568795" cy="511331"/>
          </a:xfrm>
          <a:prstGeom prst="rect">
            <a:avLst/>
          </a:prstGeom>
          <a:noFill/>
        </p:spPr>
      </p:pic>
      <p:pic>
        <p:nvPicPr>
          <p:cNvPr id="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212976"/>
            <a:ext cx="568795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645024"/>
            <a:ext cx="568795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077072"/>
            <a:ext cx="568795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509120"/>
            <a:ext cx="568795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941168"/>
            <a:ext cx="568795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445224"/>
            <a:ext cx="568795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877272"/>
            <a:ext cx="568795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348880"/>
            <a:ext cx="568795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780928"/>
            <a:ext cx="568795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484784"/>
            <a:ext cx="568795" cy="511331"/>
          </a:xfrm>
          <a:prstGeom prst="rect">
            <a:avLst/>
          </a:prstGeom>
          <a:noFill/>
        </p:spPr>
      </p:pic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916832"/>
            <a:ext cx="568795" cy="511331"/>
          </a:xfrm>
          <a:prstGeom prst="rect">
            <a:avLst/>
          </a:prstGeom>
          <a:noFill/>
        </p:spPr>
      </p:pic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212976"/>
            <a:ext cx="568795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645024"/>
            <a:ext cx="568795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77072"/>
            <a:ext cx="568795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509120"/>
            <a:ext cx="568795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941168"/>
            <a:ext cx="568795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445224"/>
            <a:ext cx="568795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877272"/>
            <a:ext cx="568795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348880"/>
            <a:ext cx="568795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780928"/>
            <a:ext cx="568795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484784"/>
            <a:ext cx="568795" cy="511331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ZKUS SI NÁSOBENÍ A DĚLENÍ TŘEMI, 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SPRÁVNÝ VÝSLEDEK SE SKRÝVÁ POD </a:t>
            </a:r>
            <a:r>
              <a:rPr lang="cs-CZ" sz="2400" smtClean="0">
                <a:solidFill>
                  <a:srgbClr val="00B050"/>
                </a:solidFill>
              </a:rPr>
              <a:t>SMAJLÍKEM: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643050"/>
          <a:ext cx="6096000" cy="4532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3 .</a:t>
                      </a:r>
                      <a:r>
                        <a:rPr lang="cs-CZ" sz="2000" b="1" baseline="0" dirty="0" smtClean="0"/>
                        <a:t>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2 . 3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8 . 3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6 . 3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1 . 3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9 . 3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 :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21 :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4 . 3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10 .</a:t>
                      </a:r>
                      <a:r>
                        <a:rPr lang="cs-CZ" sz="2000" b="1" baseline="0" dirty="0" smtClean="0"/>
                        <a:t>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7 . 3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5720" y="357166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NAJDI DVOJICE POLÍČEK S PŘÍKLADEM A SPRÁVNÝM VÝSLEDKEM. VYŠKRTEJ JE. JEDNO POLÍČKO NEMÁ DVOJICI. KTERÉ JE TO ČÍSLO?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POKUD JSI POČÍTAL/A </a:t>
            </a:r>
            <a:r>
              <a:rPr lang="cs-CZ" sz="2400" dirty="0" err="1" smtClean="0">
                <a:solidFill>
                  <a:srgbClr val="00B050"/>
                </a:solidFill>
              </a:rPr>
              <a:t>A</a:t>
            </a:r>
            <a:r>
              <a:rPr lang="cs-CZ" sz="2400" dirty="0" smtClean="0">
                <a:solidFill>
                  <a:srgbClr val="00B050"/>
                </a:solidFill>
              </a:rPr>
              <a:t> ŠKRTAL/A SPRÁVNĚ,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 VYŠLO TI ČÍSLO: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3174" y="1571612"/>
            <a:ext cx="4071966" cy="4071966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15</a:t>
            </a:r>
            <a:endParaRPr lang="cs-CZ" sz="2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ZA ODMĚNU SI MŮŽEŠ SLOŽIT PUZZLE: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2420888"/>
            <a:ext cx="3888432" cy="38884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E:\DUMY\Obrázek15_00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284984"/>
            <a:ext cx="1296144" cy="1296144"/>
          </a:xfrm>
          <a:prstGeom prst="rect">
            <a:avLst/>
          </a:prstGeom>
          <a:noFill/>
        </p:spPr>
      </p:pic>
      <p:pic>
        <p:nvPicPr>
          <p:cNvPr id="1027" name="Picture 3" descr="E:\DUMY\Obrázek15_00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140968"/>
            <a:ext cx="1296144" cy="1296144"/>
          </a:xfrm>
          <a:prstGeom prst="rect">
            <a:avLst/>
          </a:prstGeom>
          <a:noFill/>
        </p:spPr>
      </p:pic>
      <p:pic>
        <p:nvPicPr>
          <p:cNvPr id="1028" name="Picture 4" descr="E:\DUMY\Obrázek15_003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908720"/>
            <a:ext cx="1296144" cy="1296144"/>
          </a:xfrm>
          <a:prstGeom prst="rect">
            <a:avLst/>
          </a:prstGeom>
          <a:noFill/>
        </p:spPr>
      </p:pic>
      <p:pic>
        <p:nvPicPr>
          <p:cNvPr id="1029" name="Picture 5" descr="E:\DUMY\Obrázek15_004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869160"/>
            <a:ext cx="1296144" cy="1296144"/>
          </a:xfrm>
          <a:prstGeom prst="rect">
            <a:avLst/>
          </a:prstGeom>
          <a:noFill/>
        </p:spPr>
      </p:pic>
      <p:pic>
        <p:nvPicPr>
          <p:cNvPr id="1030" name="Picture 6" descr="E:\DUMY\Obrázek15_00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4797152"/>
            <a:ext cx="1296144" cy="1296144"/>
          </a:xfrm>
          <a:prstGeom prst="rect">
            <a:avLst/>
          </a:prstGeom>
          <a:noFill/>
        </p:spPr>
      </p:pic>
      <p:pic>
        <p:nvPicPr>
          <p:cNvPr id="1031" name="Picture 7" descr="E:\DUMY\Obrázek15_00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1628800"/>
            <a:ext cx="1296144" cy="1296144"/>
          </a:xfrm>
          <a:prstGeom prst="rect">
            <a:avLst/>
          </a:prstGeom>
          <a:noFill/>
        </p:spPr>
      </p:pic>
      <p:pic>
        <p:nvPicPr>
          <p:cNvPr id="1032" name="Picture 8" descr="E:\DUMY\Obrázek15_007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908720"/>
            <a:ext cx="1296144" cy="1296144"/>
          </a:xfrm>
          <a:prstGeom prst="rect">
            <a:avLst/>
          </a:prstGeom>
          <a:noFill/>
        </p:spPr>
      </p:pic>
      <p:pic>
        <p:nvPicPr>
          <p:cNvPr id="1033" name="Picture 9" descr="E:\DUMY\Obrázek15_008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1628800"/>
            <a:ext cx="1296144" cy="1296144"/>
          </a:xfrm>
          <a:prstGeom prst="rect">
            <a:avLst/>
          </a:prstGeom>
          <a:noFill/>
        </p:spPr>
      </p:pic>
      <p:pic>
        <p:nvPicPr>
          <p:cNvPr id="1034" name="Picture 10" descr="E:\DUMY\Obrázek15_009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920" y="908720"/>
            <a:ext cx="1296144" cy="1296144"/>
          </a:xfrm>
          <a:prstGeom prst="rect">
            <a:avLst/>
          </a:prstGeom>
          <a:noFill/>
        </p:spPr>
      </p:pic>
      <p:sp>
        <p:nvSpPr>
          <p:cNvPr id="13" name="TextovéPole 5"/>
          <p:cNvSpPr txBox="1"/>
          <p:nvPr/>
        </p:nvSpPr>
        <p:spPr>
          <a:xfrm>
            <a:off x="1500166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ZA VÝBORNOU PRÁCI SI ZASLOUŽÍŠ MEDAILI!!!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K3VEGLVU\MC9001918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6206" y="1772970"/>
            <a:ext cx="4671588" cy="33120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634393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174</TotalTime>
  <Words>861</Words>
  <Application>Microsoft Office PowerPoint</Application>
  <PresentationFormat>Předvádění na obrazovce (4:3)</PresentationFormat>
  <Paragraphs>263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Aspekt</vt:lpstr>
      <vt:lpstr>Motiv sady Office</vt:lpstr>
      <vt:lpstr>VY_32_INOVACE_43_Násobení a dělení třemi</vt:lpstr>
      <vt:lpstr>Anotace</vt:lpstr>
      <vt:lpstr>NÁSOBENÍ A DĚLENÍ TŘEMI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Dum</cp:lastModifiedBy>
  <cp:revision>31</cp:revision>
  <dcterms:created xsi:type="dcterms:W3CDTF">2013-02-22T18:39:13Z</dcterms:created>
  <dcterms:modified xsi:type="dcterms:W3CDTF">2013-06-20T18:08:30Z</dcterms:modified>
</cp:coreProperties>
</file>