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</p:sldMasterIdLst>
  <p:sldIdLst>
    <p:sldId id="281" r:id="rId3"/>
    <p:sldId id="282" r:id="rId4"/>
    <p:sldId id="256" r:id="rId5"/>
    <p:sldId id="271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9" r:id="rId17"/>
    <p:sldId id="268" r:id="rId18"/>
    <p:sldId id="270" r:id="rId19"/>
    <p:sldId id="272" r:id="rId20"/>
    <p:sldId id="273" r:id="rId21"/>
    <p:sldId id="274" r:id="rId22"/>
    <p:sldId id="275" r:id="rId23"/>
    <p:sldId id="280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652" autoAdjust="0"/>
  </p:normalViewPr>
  <p:slideViewPr>
    <p:cSldViewPr>
      <p:cViewPr varScale="1">
        <p:scale>
          <a:sx n="97" d="100"/>
          <a:sy n="97" d="100"/>
        </p:scale>
        <p:origin x="-38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dirty="0" smtClean="0">
                <a:latin typeface="Verdana" pitchFamily="34" charset="0"/>
              </a:rPr>
              <a:t>VY_32_INOVACE_44_Násobení </a:t>
            </a:r>
            <a:r>
              <a:rPr lang="cs-CZ" sz="3600" dirty="0" smtClean="0">
                <a:latin typeface="Verdana" pitchFamily="34" charset="0"/>
              </a:rPr>
              <a:t>a dělení čtyřmi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51520" y="1650867"/>
            <a:ext cx="8640960" cy="4893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</a:rPr>
              <a:t>Pracovní materiál je věnován </a:t>
            </a:r>
            <a:r>
              <a:rPr lang="cs-CZ" sz="2400" dirty="0" smtClean="0">
                <a:latin typeface="Verdana" pitchFamily="34" charset="0"/>
              </a:rPr>
              <a:t>výuce o násobení dělení čtyřmi (určen pro 2. - 5.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násobení a dělení čtyřmi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přehledná tabulka násobení čtyřmi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vyhledávání a doplňování násobků čtyř s kontrolou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procvičování násobení a dělení čtyřmi s kontrolou     výsledků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vyškrtávání dvojic příkladů a správných výsledků v tabulce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sestavování puzzle čísla, které nemá dvojici v tabulce </a:t>
            </a:r>
            <a:endParaRPr lang="cs-CZ" sz="2400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NÁSOBENÍ A DĚLENÍ ČTYŘMI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7030A0"/>
                </a:solidFill>
              </a:rPr>
              <a:t>0 . 4 = 0</a:t>
            </a:r>
          </a:p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0 = </a:t>
            </a:r>
            <a:r>
              <a:rPr lang="cs-CZ" sz="2800" dirty="0" err="1" smtClean="0">
                <a:solidFill>
                  <a:srgbClr val="7030A0"/>
                </a:solidFill>
              </a:rPr>
              <a:t>0</a:t>
            </a:r>
            <a:endParaRPr lang="cs-CZ" sz="2800" dirty="0" smtClean="0">
              <a:solidFill>
                <a:srgbClr val="7030A0"/>
              </a:solidFill>
            </a:endParaRPr>
          </a:p>
          <a:p>
            <a:pPr algn="ctr"/>
            <a:endParaRPr lang="cs-CZ" sz="8000" dirty="0" smtClean="0">
              <a:solidFill>
                <a:srgbClr val="7030A0"/>
              </a:solidFill>
            </a:endParaRPr>
          </a:p>
          <a:p>
            <a:pPr algn="ctr"/>
            <a:r>
              <a:rPr lang="cs-CZ" sz="8000" smtClean="0">
                <a:solidFill>
                  <a:srgbClr val="7030A0"/>
                </a:solidFill>
              </a:rPr>
              <a:t>0 : 4 = 0</a:t>
            </a:r>
            <a:endParaRPr lang="cs-CZ" sz="8000" dirty="0" smtClean="0">
              <a:solidFill>
                <a:srgbClr val="7030A0"/>
              </a:solidFill>
            </a:endParaRPr>
          </a:p>
          <a:p>
            <a:pPr algn="ctr"/>
            <a:endParaRPr lang="cs-CZ" sz="8000" dirty="0" smtClean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7030A0"/>
                </a:solidFill>
              </a:rPr>
              <a:t>1 . 4 = </a:t>
            </a:r>
            <a:r>
              <a:rPr lang="cs-CZ" sz="8000" dirty="0" err="1" smtClean="0">
                <a:solidFill>
                  <a:srgbClr val="7030A0"/>
                </a:solidFill>
              </a:rPr>
              <a:t>4</a:t>
            </a:r>
            <a:endParaRPr lang="cs-CZ" sz="8000" dirty="0" smtClean="0">
              <a:solidFill>
                <a:srgbClr val="7030A0"/>
              </a:solidFill>
            </a:endParaRPr>
          </a:p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4 =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endParaRPr lang="cs-CZ" sz="2800" dirty="0" smtClean="0">
              <a:solidFill>
                <a:srgbClr val="7030A0"/>
              </a:solidFill>
            </a:endParaRPr>
          </a:p>
          <a:p>
            <a:pPr algn="ctr"/>
            <a:endParaRPr lang="cs-CZ" sz="8000" dirty="0" smtClean="0">
              <a:solidFill>
                <a:srgbClr val="7030A0"/>
              </a:solidFill>
            </a:endParaRPr>
          </a:p>
          <a:p>
            <a:pPr algn="ctr"/>
            <a:r>
              <a:rPr lang="cs-CZ" sz="8000" dirty="0" smtClean="0">
                <a:solidFill>
                  <a:srgbClr val="7030A0"/>
                </a:solidFill>
              </a:rPr>
              <a:t>4 : </a:t>
            </a:r>
            <a:r>
              <a:rPr lang="cs-CZ" sz="8000" dirty="0" err="1" smtClean="0">
                <a:solidFill>
                  <a:srgbClr val="7030A0"/>
                </a:solidFill>
              </a:rPr>
              <a:t>4</a:t>
            </a:r>
            <a:r>
              <a:rPr lang="cs-CZ" sz="8000" dirty="0" smtClean="0">
                <a:solidFill>
                  <a:srgbClr val="7030A0"/>
                </a:solidFill>
              </a:rPr>
              <a:t> = 1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7030A0"/>
                </a:solidFill>
              </a:rPr>
              <a:t>2 . 4 = 8</a:t>
            </a:r>
          </a:p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4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= 8</a:t>
            </a:r>
          </a:p>
          <a:p>
            <a:pPr algn="ctr"/>
            <a:endParaRPr lang="cs-CZ" sz="8000" dirty="0" smtClean="0">
              <a:solidFill>
                <a:srgbClr val="7030A0"/>
              </a:solidFill>
            </a:endParaRPr>
          </a:p>
          <a:p>
            <a:pPr algn="ctr"/>
            <a:r>
              <a:rPr lang="cs-CZ" sz="8000" dirty="0" smtClean="0">
                <a:solidFill>
                  <a:srgbClr val="7030A0"/>
                </a:solidFill>
              </a:rPr>
              <a:t>8 : 4 = 2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7030A0"/>
                </a:solidFill>
              </a:rPr>
              <a:t>3 . 4 = 12</a:t>
            </a:r>
          </a:p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4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= 12</a:t>
            </a:r>
          </a:p>
          <a:p>
            <a:pPr algn="ctr"/>
            <a:endParaRPr lang="cs-CZ" sz="8000" dirty="0" smtClean="0">
              <a:solidFill>
                <a:srgbClr val="7030A0"/>
              </a:solidFill>
            </a:endParaRPr>
          </a:p>
          <a:p>
            <a:pPr algn="ctr"/>
            <a:r>
              <a:rPr lang="cs-CZ" sz="8000" dirty="0" smtClean="0">
                <a:solidFill>
                  <a:srgbClr val="7030A0"/>
                </a:solidFill>
              </a:rPr>
              <a:t>12 : 4 = 3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7030A0"/>
                </a:solidFill>
              </a:rPr>
              <a:t>4 . 4 = 16</a:t>
            </a:r>
          </a:p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4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= 16</a:t>
            </a:r>
          </a:p>
          <a:p>
            <a:pPr algn="ctr"/>
            <a:endParaRPr lang="cs-CZ" sz="8000" dirty="0" smtClean="0">
              <a:solidFill>
                <a:srgbClr val="7030A0"/>
              </a:solidFill>
            </a:endParaRPr>
          </a:p>
          <a:p>
            <a:pPr algn="ctr"/>
            <a:r>
              <a:rPr lang="cs-CZ" sz="8000" dirty="0" smtClean="0">
                <a:solidFill>
                  <a:srgbClr val="7030A0"/>
                </a:solidFill>
              </a:rPr>
              <a:t>16 : 4 = 4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7030A0"/>
                </a:solidFill>
              </a:rPr>
              <a:t>5 . 4 = 20</a:t>
            </a:r>
          </a:p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4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= 20</a:t>
            </a:r>
          </a:p>
          <a:p>
            <a:pPr algn="ctr"/>
            <a:endParaRPr lang="cs-CZ" sz="8000" dirty="0" smtClean="0">
              <a:solidFill>
                <a:srgbClr val="7030A0"/>
              </a:solidFill>
            </a:endParaRPr>
          </a:p>
          <a:p>
            <a:pPr algn="ctr"/>
            <a:r>
              <a:rPr lang="cs-CZ" sz="8000" dirty="0" smtClean="0">
                <a:solidFill>
                  <a:srgbClr val="7030A0"/>
                </a:solidFill>
              </a:rPr>
              <a:t>20 : 4 = 5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7030A0"/>
                </a:solidFill>
              </a:rPr>
              <a:t>6 . 4 = 24</a:t>
            </a:r>
          </a:p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4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= 24</a:t>
            </a:r>
          </a:p>
          <a:p>
            <a:pPr algn="ctr"/>
            <a:endParaRPr lang="cs-CZ" sz="8000" dirty="0" smtClean="0">
              <a:solidFill>
                <a:srgbClr val="7030A0"/>
              </a:solidFill>
            </a:endParaRPr>
          </a:p>
          <a:p>
            <a:pPr algn="ctr"/>
            <a:r>
              <a:rPr lang="cs-CZ" sz="8000" dirty="0" smtClean="0">
                <a:solidFill>
                  <a:srgbClr val="7030A0"/>
                </a:solidFill>
              </a:rPr>
              <a:t>24 : 4 = 6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7030A0"/>
                </a:solidFill>
              </a:rPr>
              <a:t>7 . 4 = 28</a:t>
            </a:r>
          </a:p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4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= 28</a:t>
            </a:r>
          </a:p>
          <a:p>
            <a:pPr algn="ctr"/>
            <a:endParaRPr lang="cs-CZ" sz="8000" dirty="0" smtClean="0">
              <a:solidFill>
                <a:srgbClr val="7030A0"/>
              </a:solidFill>
            </a:endParaRPr>
          </a:p>
          <a:p>
            <a:pPr algn="ctr"/>
            <a:r>
              <a:rPr lang="cs-CZ" sz="8000" dirty="0" smtClean="0">
                <a:solidFill>
                  <a:srgbClr val="7030A0"/>
                </a:solidFill>
              </a:rPr>
              <a:t>28 : 4 = 7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7030A0"/>
                </a:solidFill>
              </a:rPr>
              <a:t>8 . 4 = 32</a:t>
            </a:r>
          </a:p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4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= 32</a:t>
            </a:r>
          </a:p>
          <a:p>
            <a:pPr algn="ctr"/>
            <a:endParaRPr lang="cs-CZ" sz="8000" dirty="0" smtClean="0">
              <a:solidFill>
                <a:srgbClr val="7030A0"/>
              </a:solidFill>
            </a:endParaRPr>
          </a:p>
          <a:p>
            <a:pPr algn="ctr"/>
            <a:r>
              <a:rPr lang="cs-CZ" sz="8000" dirty="0" smtClean="0">
                <a:solidFill>
                  <a:srgbClr val="7030A0"/>
                </a:solidFill>
              </a:rPr>
              <a:t>32 : 4 = 8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7030A0"/>
                </a:solidFill>
              </a:rPr>
              <a:t>9 . 4 = 36</a:t>
            </a:r>
          </a:p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4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= 36</a:t>
            </a:r>
          </a:p>
          <a:p>
            <a:pPr algn="ctr"/>
            <a:endParaRPr lang="cs-CZ" sz="8000" dirty="0" smtClean="0">
              <a:solidFill>
                <a:srgbClr val="7030A0"/>
              </a:solidFill>
            </a:endParaRPr>
          </a:p>
          <a:p>
            <a:pPr algn="ctr"/>
            <a:r>
              <a:rPr lang="cs-CZ" sz="8000" dirty="0" smtClean="0">
                <a:solidFill>
                  <a:srgbClr val="7030A0"/>
                </a:solidFill>
              </a:rPr>
              <a:t>36 : 4 = 9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7030A0"/>
                </a:solidFill>
              </a:rPr>
              <a:t>10 . 4 = 40</a:t>
            </a:r>
          </a:p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4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+ </a:t>
            </a:r>
            <a:r>
              <a:rPr lang="cs-CZ" sz="2800" dirty="0" err="1" smtClean="0">
                <a:solidFill>
                  <a:srgbClr val="7030A0"/>
                </a:solidFill>
              </a:rPr>
              <a:t>4</a:t>
            </a:r>
            <a:r>
              <a:rPr lang="cs-CZ" sz="2800" dirty="0" smtClean="0">
                <a:solidFill>
                  <a:srgbClr val="7030A0"/>
                </a:solidFill>
              </a:rPr>
              <a:t> = 40</a:t>
            </a:r>
          </a:p>
          <a:p>
            <a:pPr algn="ctr"/>
            <a:endParaRPr lang="cs-CZ" sz="8000" dirty="0" smtClean="0">
              <a:solidFill>
                <a:srgbClr val="7030A0"/>
              </a:solidFill>
            </a:endParaRPr>
          </a:p>
          <a:p>
            <a:pPr algn="ctr"/>
            <a:r>
              <a:rPr lang="cs-CZ" sz="8000" dirty="0" smtClean="0">
                <a:solidFill>
                  <a:srgbClr val="7030A0"/>
                </a:solidFill>
              </a:rPr>
              <a:t>40 : 4 = 10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1500174"/>
            <a:ext cx="892975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7030A0"/>
                </a:solidFill>
              </a:rPr>
              <a:t>0 = </a:t>
            </a:r>
            <a:r>
              <a:rPr lang="cs-CZ" sz="2000" dirty="0" err="1" smtClean="0">
                <a:solidFill>
                  <a:srgbClr val="7030A0"/>
                </a:solidFill>
              </a:rPr>
              <a:t>0</a:t>
            </a:r>
            <a:r>
              <a:rPr lang="cs-CZ" sz="2000" dirty="0" smtClean="0">
                <a:solidFill>
                  <a:srgbClr val="7030A0"/>
                </a:solidFill>
              </a:rPr>
              <a:t>                                                                     </a:t>
            </a:r>
            <a:r>
              <a:rPr lang="cs-CZ" sz="2000" dirty="0" err="1" smtClean="0">
                <a:solidFill>
                  <a:srgbClr val="7030A0"/>
                </a:solidFill>
              </a:rPr>
              <a:t>0</a:t>
            </a:r>
            <a:r>
              <a:rPr lang="cs-CZ" sz="2000" dirty="0" smtClean="0">
                <a:solidFill>
                  <a:srgbClr val="7030A0"/>
                </a:solidFill>
              </a:rPr>
              <a:t> . 4 = 0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4 = </a:t>
            </a:r>
            <a:r>
              <a:rPr lang="cs-CZ" sz="2000" dirty="0" err="1" smtClean="0">
                <a:solidFill>
                  <a:srgbClr val="7030A0"/>
                </a:solidFill>
              </a:rPr>
              <a:t>4</a:t>
            </a:r>
            <a:r>
              <a:rPr lang="cs-CZ" sz="2000" dirty="0" smtClean="0">
                <a:solidFill>
                  <a:srgbClr val="7030A0"/>
                </a:solidFill>
              </a:rPr>
              <a:t>                                                                     1 . 4 = </a:t>
            </a:r>
            <a:r>
              <a:rPr lang="cs-CZ" sz="2000" dirty="0" err="1" smtClean="0">
                <a:solidFill>
                  <a:srgbClr val="7030A0"/>
                </a:solidFill>
              </a:rPr>
              <a:t>4</a:t>
            </a:r>
            <a:r>
              <a:rPr lang="cs-CZ" sz="2000" dirty="0" smtClean="0">
                <a:solidFill>
                  <a:srgbClr val="7030A0"/>
                </a:solidFill>
              </a:rPr>
              <a:t>                                    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4 + </a:t>
            </a:r>
            <a:r>
              <a:rPr lang="cs-CZ" sz="2000" dirty="0" err="1" smtClean="0">
                <a:solidFill>
                  <a:srgbClr val="7030A0"/>
                </a:solidFill>
              </a:rPr>
              <a:t>4</a:t>
            </a:r>
            <a:r>
              <a:rPr lang="cs-CZ" sz="2000" dirty="0" smtClean="0">
                <a:solidFill>
                  <a:srgbClr val="7030A0"/>
                </a:solidFill>
              </a:rPr>
              <a:t> = 8                                                               2 . 4 = 8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4 + </a:t>
            </a:r>
            <a:r>
              <a:rPr lang="cs-CZ" sz="2000" dirty="0" err="1" smtClean="0">
                <a:solidFill>
                  <a:srgbClr val="7030A0"/>
                </a:solidFill>
              </a:rPr>
              <a:t>4</a:t>
            </a:r>
            <a:r>
              <a:rPr lang="cs-CZ" sz="2000" dirty="0" smtClean="0">
                <a:solidFill>
                  <a:srgbClr val="7030A0"/>
                </a:solidFill>
              </a:rPr>
              <a:t> + </a:t>
            </a:r>
            <a:r>
              <a:rPr lang="cs-CZ" sz="2000" dirty="0" err="1" smtClean="0">
                <a:solidFill>
                  <a:srgbClr val="7030A0"/>
                </a:solidFill>
              </a:rPr>
              <a:t>4</a:t>
            </a:r>
            <a:r>
              <a:rPr lang="cs-CZ" sz="2000" dirty="0" smtClean="0">
                <a:solidFill>
                  <a:srgbClr val="7030A0"/>
                </a:solidFill>
              </a:rPr>
              <a:t> = 12                                                       3 . 4 = 12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4 + </a:t>
            </a:r>
            <a:r>
              <a:rPr lang="cs-CZ" sz="2000" dirty="0" err="1" smtClean="0">
                <a:solidFill>
                  <a:srgbClr val="7030A0"/>
                </a:solidFill>
              </a:rPr>
              <a:t>4</a:t>
            </a:r>
            <a:r>
              <a:rPr lang="cs-CZ" sz="2000" dirty="0" smtClean="0">
                <a:solidFill>
                  <a:srgbClr val="7030A0"/>
                </a:solidFill>
              </a:rPr>
              <a:t> + </a:t>
            </a:r>
            <a:r>
              <a:rPr lang="cs-CZ" sz="2000" dirty="0" err="1" smtClean="0">
                <a:solidFill>
                  <a:srgbClr val="7030A0"/>
                </a:solidFill>
              </a:rPr>
              <a:t>4</a:t>
            </a:r>
            <a:r>
              <a:rPr lang="cs-CZ" sz="2000" dirty="0" smtClean="0">
                <a:solidFill>
                  <a:srgbClr val="7030A0"/>
                </a:solidFill>
              </a:rPr>
              <a:t> + </a:t>
            </a:r>
            <a:r>
              <a:rPr lang="cs-CZ" sz="2000" dirty="0" err="1" smtClean="0">
                <a:solidFill>
                  <a:srgbClr val="7030A0"/>
                </a:solidFill>
              </a:rPr>
              <a:t>4</a:t>
            </a:r>
            <a:r>
              <a:rPr lang="cs-CZ" sz="2000" dirty="0" smtClean="0">
                <a:solidFill>
                  <a:srgbClr val="7030A0"/>
                </a:solidFill>
              </a:rPr>
              <a:t> = 16                                                 4 . 4 = 16 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4 + 4 + 4 + 4 + </a:t>
            </a:r>
            <a:r>
              <a:rPr lang="cs-CZ" sz="2000" dirty="0" err="1" smtClean="0">
                <a:solidFill>
                  <a:srgbClr val="7030A0"/>
                </a:solidFill>
              </a:rPr>
              <a:t>4</a:t>
            </a:r>
            <a:r>
              <a:rPr lang="cs-CZ" sz="2000" dirty="0" smtClean="0">
                <a:solidFill>
                  <a:srgbClr val="7030A0"/>
                </a:solidFill>
              </a:rPr>
              <a:t> = 20                                           5 . 4 = 20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4 + </a:t>
            </a:r>
            <a:r>
              <a:rPr lang="cs-CZ" sz="2000" dirty="0" err="1" smtClean="0">
                <a:solidFill>
                  <a:srgbClr val="7030A0"/>
                </a:solidFill>
              </a:rPr>
              <a:t>4</a:t>
            </a:r>
            <a:r>
              <a:rPr lang="cs-CZ" sz="2000" dirty="0" smtClean="0">
                <a:solidFill>
                  <a:srgbClr val="7030A0"/>
                </a:solidFill>
              </a:rPr>
              <a:t> + 4 + 4 + 4 + </a:t>
            </a:r>
            <a:r>
              <a:rPr lang="cs-CZ" sz="2000" dirty="0" err="1" smtClean="0">
                <a:solidFill>
                  <a:srgbClr val="7030A0"/>
                </a:solidFill>
              </a:rPr>
              <a:t>4</a:t>
            </a:r>
            <a:r>
              <a:rPr lang="cs-CZ" sz="2000" dirty="0" smtClean="0">
                <a:solidFill>
                  <a:srgbClr val="7030A0"/>
                </a:solidFill>
              </a:rPr>
              <a:t> = 24                                     6 . 4 = 24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4 + 4 + </a:t>
            </a:r>
            <a:r>
              <a:rPr lang="cs-CZ" sz="2000" dirty="0" err="1" smtClean="0">
                <a:solidFill>
                  <a:srgbClr val="7030A0"/>
                </a:solidFill>
              </a:rPr>
              <a:t>4</a:t>
            </a:r>
            <a:r>
              <a:rPr lang="cs-CZ" sz="2000" dirty="0" smtClean="0">
                <a:solidFill>
                  <a:srgbClr val="7030A0"/>
                </a:solidFill>
              </a:rPr>
              <a:t> + 4 + 4 + 4 + </a:t>
            </a:r>
            <a:r>
              <a:rPr lang="cs-CZ" sz="2000" dirty="0" err="1" smtClean="0">
                <a:solidFill>
                  <a:srgbClr val="7030A0"/>
                </a:solidFill>
              </a:rPr>
              <a:t>4</a:t>
            </a:r>
            <a:r>
              <a:rPr lang="cs-CZ" sz="2000" dirty="0" smtClean="0">
                <a:solidFill>
                  <a:srgbClr val="7030A0"/>
                </a:solidFill>
              </a:rPr>
              <a:t> = 28                               7 . 4 = 28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4 + 4 + </a:t>
            </a:r>
            <a:r>
              <a:rPr lang="cs-CZ" sz="2000" dirty="0" err="1" smtClean="0">
                <a:solidFill>
                  <a:srgbClr val="7030A0"/>
                </a:solidFill>
              </a:rPr>
              <a:t>4</a:t>
            </a:r>
            <a:r>
              <a:rPr lang="cs-CZ" sz="2000" dirty="0" smtClean="0">
                <a:solidFill>
                  <a:srgbClr val="7030A0"/>
                </a:solidFill>
              </a:rPr>
              <a:t> + </a:t>
            </a:r>
            <a:r>
              <a:rPr lang="cs-CZ" sz="2000" dirty="0" err="1" smtClean="0">
                <a:solidFill>
                  <a:srgbClr val="7030A0"/>
                </a:solidFill>
              </a:rPr>
              <a:t>4</a:t>
            </a:r>
            <a:r>
              <a:rPr lang="cs-CZ" sz="2000" dirty="0" smtClean="0">
                <a:solidFill>
                  <a:srgbClr val="7030A0"/>
                </a:solidFill>
              </a:rPr>
              <a:t> + 4 + 4 + 4 + </a:t>
            </a:r>
            <a:r>
              <a:rPr lang="cs-CZ" sz="2000" dirty="0" err="1" smtClean="0">
                <a:solidFill>
                  <a:srgbClr val="7030A0"/>
                </a:solidFill>
              </a:rPr>
              <a:t>4</a:t>
            </a:r>
            <a:r>
              <a:rPr lang="cs-CZ" sz="2000" dirty="0" smtClean="0">
                <a:solidFill>
                  <a:srgbClr val="7030A0"/>
                </a:solidFill>
              </a:rPr>
              <a:t> = 32                         8 . 4 = 32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4 + 4 + </a:t>
            </a:r>
            <a:r>
              <a:rPr lang="cs-CZ" sz="2000" dirty="0" err="1" smtClean="0">
                <a:solidFill>
                  <a:srgbClr val="7030A0"/>
                </a:solidFill>
              </a:rPr>
              <a:t>4</a:t>
            </a:r>
            <a:r>
              <a:rPr lang="cs-CZ" sz="2000" dirty="0" smtClean="0">
                <a:solidFill>
                  <a:srgbClr val="7030A0"/>
                </a:solidFill>
              </a:rPr>
              <a:t> + </a:t>
            </a:r>
            <a:r>
              <a:rPr lang="cs-CZ" sz="2000" dirty="0" err="1" smtClean="0">
                <a:solidFill>
                  <a:srgbClr val="7030A0"/>
                </a:solidFill>
              </a:rPr>
              <a:t>4</a:t>
            </a:r>
            <a:r>
              <a:rPr lang="cs-CZ" sz="2000" dirty="0" smtClean="0">
                <a:solidFill>
                  <a:srgbClr val="7030A0"/>
                </a:solidFill>
              </a:rPr>
              <a:t> + 4 + 4 + 4 + 4 + </a:t>
            </a:r>
            <a:r>
              <a:rPr lang="cs-CZ" sz="2000" dirty="0" err="1" smtClean="0">
                <a:solidFill>
                  <a:srgbClr val="7030A0"/>
                </a:solidFill>
              </a:rPr>
              <a:t>4</a:t>
            </a:r>
            <a:r>
              <a:rPr lang="cs-CZ" sz="2000" dirty="0" smtClean="0">
                <a:solidFill>
                  <a:srgbClr val="7030A0"/>
                </a:solidFill>
              </a:rPr>
              <a:t> = 36                   9 . 4 = 36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4 + 4 + </a:t>
            </a:r>
            <a:r>
              <a:rPr lang="cs-CZ" sz="2000" dirty="0" err="1" smtClean="0">
                <a:solidFill>
                  <a:srgbClr val="7030A0"/>
                </a:solidFill>
              </a:rPr>
              <a:t>4</a:t>
            </a:r>
            <a:r>
              <a:rPr lang="cs-CZ" sz="2000" dirty="0" smtClean="0">
                <a:solidFill>
                  <a:srgbClr val="7030A0"/>
                </a:solidFill>
              </a:rPr>
              <a:t> + </a:t>
            </a:r>
            <a:r>
              <a:rPr lang="cs-CZ" sz="2000" dirty="0" err="1" smtClean="0">
                <a:solidFill>
                  <a:srgbClr val="7030A0"/>
                </a:solidFill>
              </a:rPr>
              <a:t>4</a:t>
            </a:r>
            <a:r>
              <a:rPr lang="cs-CZ" sz="2000" dirty="0" smtClean="0">
                <a:solidFill>
                  <a:srgbClr val="7030A0"/>
                </a:solidFill>
              </a:rPr>
              <a:t> + 4 + 4 + 4 + 4 + 4 + </a:t>
            </a:r>
            <a:r>
              <a:rPr lang="cs-CZ" sz="2000" dirty="0" err="1" smtClean="0">
                <a:solidFill>
                  <a:srgbClr val="7030A0"/>
                </a:solidFill>
              </a:rPr>
              <a:t>4</a:t>
            </a:r>
            <a:r>
              <a:rPr lang="cs-CZ" sz="2000" dirty="0" smtClean="0">
                <a:solidFill>
                  <a:srgbClr val="7030A0"/>
                </a:solidFill>
              </a:rPr>
              <a:t> = 40           10 . 4 = 40</a:t>
            </a:r>
            <a:endParaRPr lang="cs-CZ" sz="2000" dirty="0">
              <a:solidFill>
                <a:srgbClr val="7030A0"/>
              </a:solidFill>
            </a:endParaRPr>
          </a:p>
        </p:txBody>
      </p:sp>
      <p:sp>
        <p:nvSpPr>
          <p:cNvPr id="26" name="Šipka doprava 25"/>
          <p:cNvSpPr/>
          <p:nvPr/>
        </p:nvSpPr>
        <p:spPr>
          <a:xfrm>
            <a:off x="6715140" y="1571612"/>
            <a:ext cx="478342" cy="214314"/>
          </a:xfrm>
          <a:prstGeom prst="rightArrow">
            <a:avLst/>
          </a:prstGeom>
          <a:solidFill>
            <a:srgbClr val="9900CC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prava 26"/>
          <p:cNvSpPr/>
          <p:nvPr/>
        </p:nvSpPr>
        <p:spPr>
          <a:xfrm>
            <a:off x="6500826" y="1928802"/>
            <a:ext cx="478342" cy="214314"/>
          </a:xfrm>
          <a:prstGeom prst="rightArrow">
            <a:avLst/>
          </a:prstGeom>
          <a:solidFill>
            <a:srgbClr val="9900CC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prava 27"/>
          <p:cNvSpPr/>
          <p:nvPr/>
        </p:nvSpPr>
        <p:spPr>
          <a:xfrm>
            <a:off x="6786578" y="2214554"/>
            <a:ext cx="478342" cy="214314"/>
          </a:xfrm>
          <a:prstGeom prst="rightArrow">
            <a:avLst/>
          </a:prstGeom>
          <a:solidFill>
            <a:srgbClr val="9900CC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doprava 28"/>
          <p:cNvSpPr/>
          <p:nvPr/>
        </p:nvSpPr>
        <p:spPr>
          <a:xfrm>
            <a:off x="6500826" y="2500306"/>
            <a:ext cx="478342" cy="214314"/>
          </a:xfrm>
          <a:prstGeom prst="rightArrow">
            <a:avLst/>
          </a:prstGeom>
          <a:solidFill>
            <a:srgbClr val="9900CC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doprava 29"/>
          <p:cNvSpPr/>
          <p:nvPr/>
        </p:nvSpPr>
        <p:spPr>
          <a:xfrm>
            <a:off x="6715140" y="2857496"/>
            <a:ext cx="478342" cy="214314"/>
          </a:xfrm>
          <a:prstGeom prst="rightArrow">
            <a:avLst/>
          </a:prstGeom>
          <a:solidFill>
            <a:srgbClr val="9900CC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doprava 30"/>
          <p:cNvSpPr/>
          <p:nvPr/>
        </p:nvSpPr>
        <p:spPr>
          <a:xfrm>
            <a:off x="6500826" y="3143248"/>
            <a:ext cx="478342" cy="214314"/>
          </a:xfrm>
          <a:prstGeom prst="rightArrow">
            <a:avLst/>
          </a:prstGeom>
          <a:solidFill>
            <a:srgbClr val="9900CC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ipka doprava 31"/>
          <p:cNvSpPr/>
          <p:nvPr/>
        </p:nvSpPr>
        <p:spPr>
          <a:xfrm>
            <a:off x="6786578" y="3429000"/>
            <a:ext cx="478342" cy="214314"/>
          </a:xfrm>
          <a:prstGeom prst="rightArrow">
            <a:avLst/>
          </a:prstGeom>
          <a:solidFill>
            <a:srgbClr val="9900CC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ipka doprava 32"/>
          <p:cNvSpPr/>
          <p:nvPr/>
        </p:nvSpPr>
        <p:spPr>
          <a:xfrm>
            <a:off x="6572264" y="3714752"/>
            <a:ext cx="478342" cy="214314"/>
          </a:xfrm>
          <a:prstGeom prst="rightArrow">
            <a:avLst/>
          </a:prstGeom>
          <a:solidFill>
            <a:srgbClr val="9900CC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ipka doprava 33"/>
          <p:cNvSpPr/>
          <p:nvPr/>
        </p:nvSpPr>
        <p:spPr>
          <a:xfrm>
            <a:off x="6786578" y="4000504"/>
            <a:ext cx="478342" cy="214314"/>
          </a:xfrm>
          <a:prstGeom prst="rightArrow">
            <a:avLst/>
          </a:prstGeom>
          <a:solidFill>
            <a:srgbClr val="9900CC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ipka doprava 34"/>
          <p:cNvSpPr/>
          <p:nvPr/>
        </p:nvSpPr>
        <p:spPr>
          <a:xfrm>
            <a:off x="6500826" y="4286256"/>
            <a:ext cx="478342" cy="214314"/>
          </a:xfrm>
          <a:prstGeom prst="rightArrow">
            <a:avLst/>
          </a:prstGeom>
          <a:solidFill>
            <a:srgbClr val="9900CC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715140" y="4643446"/>
            <a:ext cx="478342" cy="214314"/>
          </a:xfrm>
          <a:prstGeom prst="rightArrow">
            <a:avLst/>
          </a:prstGeom>
          <a:solidFill>
            <a:srgbClr val="9900CC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71604" y="2357430"/>
          <a:ext cx="6215106" cy="3698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72870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435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142980" y="1500174"/>
          <a:ext cx="6858038" cy="571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</a:tblGrid>
              <a:tr h="5715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285720" y="357166"/>
            <a:ext cx="85011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VYBER ČÍSLA A DOPLŇ TABULKU NÁSOBKŮ ČTYŘ:</a:t>
            </a:r>
            <a:endParaRPr lang="cs-CZ" sz="2400" dirty="0">
              <a:solidFill>
                <a:srgbClr val="7030A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142976" y="857232"/>
          <a:ext cx="6858038" cy="571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</a:tblGrid>
              <a:tr h="5715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31640" y="1484784"/>
          <a:ext cx="2520280" cy="48245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40162"/>
                <a:gridCol w="780118"/>
              </a:tblGrid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. 4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 . 4 =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. 4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. 4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. 4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. 4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 . 4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 . 4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 . 4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. 4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. 4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076056" y="1484784"/>
          <a:ext cx="2520280" cy="48245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792088"/>
              </a:tblGrid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 : 4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 : 4 =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: </a:t>
                      </a:r>
                      <a:r>
                        <a:rPr lang="cs-CZ" dirty="0" err="1" smtClean="0"/>
                        <a:t>4</a:t>
                      </a:r>
                      <a:r>
                        <a:rPr lang="cs-CZ" dirty="0" smtClean="0"/>
                        <a:t>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 : 4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 : 4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 : 4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 : 4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 : 4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 : 4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 : 4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 : 4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1462" y="1897452"/>
            <a:ext cx="568795" cy="511331"/>
          </a:xfrm>
          <a:prstGeom prst="rect">
            <a:avLst/>
          </a:prstGeom>
          <a:noFill/>
        </p:spPr>
      </p:pic>
      <p:pic>
        <p:nvPicPr>
          <p:cNvPr id="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3193596"/>
            <a:ext cx="568795" cy="511331"/>
          </a:xfrm>
          <a:prstGeom prst="rect">
            <a:avLst/>
          </a:prstGeom>
          <a:noFill/>
        </p:spPr>
      </p:pic>
      <p:pic>
        <p:nvPicPr>
          <p:cNvPr id="6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3625644"/>
            <a:ext cx="568795" cy="511331"/>
          </a:xfrm>
          <a:prstGeom prst="rect">
            <a:avLst/>
          </a:prstGeom>
          <a:noFill/>
        </p:spPr>
      </p:pic>
      <p:pic>
        <p:nvPicPr>
          <p:cNvPr id="7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4057692"/>
            <a:ext cx="568795" cy="511331"/>
          </a:xfrm>
          <a:prstGeom prst="rect">
            <a:avLst/>
          </a:prstGeom>
          <a:noFill/>
        </p:spPr>
      </p:pic>
      <p:pic>
        <p:nvPicPr>
          <p:cNvPr id="8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4489740"/>
            <a:ext cx="568795" cy="511331"/>
          </a:xfrm>
          <a:prstGeom prst="rect">
            <a:avLst/>
          </a:prstGeom>
          <a:noFill/>
        </p:spPr>
      </p:pic>
      <p:pic>
        <p:nvPicPr>
          <p:cNvPr id="9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4921788"/>
            <a:ext cx="568795" cy="511331"/>
          </a:xfrm>
          <a:prstGeom prst="rect">
            <a:avLst/>
          </a:prstGeom>
          <a:noFill/>
        </p:spPr>
      </p:pic>
      <p:pic>
        <p:nvPicPr>
          <p:cNvPr id="10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5425844"/>
            <a:ext cx="568795" cy="511331"/>
          </a:xfrm>
          <a:prstGeom prst="rect">
            <a:avLst/>
          </a:prstGeom>
          <a:noFill/>
        </p:spPr>
      </p:pic>
      <p:pic>
        <p:nvPicPr>
          <p:cNvPr id="11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5857892"/>
            <a:ext cx="568795" cy="511331"/>
          </a:xfrm>
          <a:prstGeom prst="rect">
            <a:avLst/>
          </a:prstGeom>
          <a:noFill/>
        </p:spPr>
      </p:pic>
      <p:pic>
        <p:nvPicPr>
          <p:cNvPr id="12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1462" y="2329500"/>
            <a:ext cx="568795" cy="511331"/>
          </a:xfrm>
          <a:prstGeom prst="rect">
            <a:avLst/>
          </a:prstGeom>
          <a:noFill/>
        </p:spPr>
      </p:pic>
      <p:pic>
        <p:nvPicPr>
          <p:cNvPr id="13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1462" y="2761548"/>
            <a:ext cx="568795" cy="511331"/>
          </a:xfrm>
          <a:prstGeom prst="rect">
            <a:avLst/>
          </a:prstGeom>
          <a:noFill/>
        </p:spPr>
      </p:pic>
      <p:pic>
        <p:nvPicPr>
          <p:cNvPr id="1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1462" y="1465404"/>
            <a:ext cx="568795" cy="511331"/>
          </a:xfrm>
          <a:prstGeom prst="rect">
            <a:avLst/>
          </a:prstGeom>
          <a:noFill/>
        </p:spPr>
      </p:pic>
      <p:pic>
        <p:nvPicPr>
          <p:cNvPr id="1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686" y="1897452"/>
            <a:ext cx="568795" cy="511331"/>
          </a:xfrm>
          <a:prstGeom prst="rect">
            <a:avLst/>
          </a:prstGeom>
          <a:noFill/>
        </p:spPr>
      </p:pic>
      <p:pic>
        <p:nvPicPr>
          <p:cNvPr id="16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3193596"/>
            <a:ext cx="568795" cy="511331"/>
          </a:xfrm>
          <a:prstGeom prst="rect">
            <a:avLst/>
          </a:prstGeom>
          <a:noFill/>
        </p:spPr>
      </p:pic>
      <p:pic>
        <p:nvPicPr>
          <p:cNvPr id="17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3625644"/>
            <a:ext cx="568795" cy="511331"/>
          </a:xfrm>
          <a:prstGeom prst="rect">
            <a:avLst/>
          </a:prstGeom>
          <a:noFill/>
        </p:spPr>
      </p:pic>
      <p:pic>
        <p:nvPicPr>
          <p:cNvPr id="18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4057692"/>
            <a:ext cx="568795" cy="511331"/>
          </a:xfrm>
          <a:prstGeom prst="rect">
            <a:avLst/>
          </a:prstGeom>
          <a:noFill/>
        </p:spPr>
      </p:pic>
      <p:pic>
        <p:nvPicPr>
          <p:cNvPr id="19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4489740"/>
            <a:ext cx="568795" cy="511331"/>
          </a:xfrm>
          <a:prstGeom prst="rect">
            <a:avLst/>
          </a:prstGeom>
          <a:noFill/>
        </p:spPr>
      </p:pic>
      <p:pic>
        <p:nvPicPr>
          <p:cNvPr id="20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4921788"/>
            <a:ext cx="568795" cy="511331"/>
          </a:xfrm>
          <a:prstGeom prst="rect">
            <a:avLst/>
          </a:prstGeom>
          <a:noFill/>
        </p:spPr>
      </p:pic>
      <p:pic>
        <p:nvPicPr>
          <p:cNvPr id="21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5425844"/>
            <a:ext cx="568795" cy="511331"/>
          </a:xfrm>
          <a:prstGeom prst="rect">
            <a:avLst/>
          </a:prstGeom>
          <a:noFill/>
        </p:spPr>
      </p:pic>
      <p:pic>
        <p:nvPicPr>
          <p:cNvPr id="22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5857892"/>
            <a:ext cx="568795" cy="511331"/>
          </a:xfrm>
          <a:prstGeom prst="rect">
            <a:avLst/>
          </a:prstGeom>
          <a:noFill/>
        </p:spPr>
      </p:pic>
      <p:pic>
        <p:nvPicPr>
          <p:cNvPr id="23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686" y="2329500"/>
            <a:ext cx="568795" cy="511331"/>
          </a:xfrm>
          <a:prstGeom prst="rect">
            <a:avLst/>
          </a:prstGeom>
          <a:noFill/>
        </p:spPr>
      </p:pic>
      <p:pic>
        <p:nvPicPr>
          <p:cNvPr id="2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686" y="2761548"/>
            <a:ext cx="568795" cy="511331"/>
          </a:xfrm>
          <a:prstGeom prst="rect">
            <a:avLst/>
          </a:prstGeom>
          <a:noFill/>
        </p:spPr>
      </p:pic>
      <p:pic>
        <p:nvPicPr>
          <p:cNvPr id="2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686" y="1465404"/>
            <a:ext cx="568795" cy="511331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285720" y="357166"/>
            <a:ext cx="8572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ZKUS SI NÁSOBENÍ A DĚLENÍ ČTYŘMI, </a:t>
            </a:r>
          </a:p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SPRÁVNÝ VÝSLEDEK SE SKRÝVÁ POD SMAJLÍKEM: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24000" y="1643050"/>
          <a:ext cx="6096000" cy="45323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40 : 4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5 . 4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4 . 4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20 : 4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1 . 4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24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0 . 4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</a:t>
                      </a:r>
                      <a:r>
                        <a:rPr lang="cs-CZ" sz="2000" b="1" baseline="0" dirty="0" smtClean="0"/>
                        <a:t> . 4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16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32 : 4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3 . 4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6 . 4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9</a:t>
                      </a:r>
                      <a:r>
                        <a:rPr lang="cs-CZ" sz="2000" b="1" baseline="0" dirty="0" smtClean="0"/>
                        <a:t> . 4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7 . 4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36</a:t>
                      </a:r>
                      <a:endParaRPr lang="cs-CZ" sz="2000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85720" y="357166"/>
            <a:ext cx="8572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9900CC"/>
                </a:solidFill>
              </a:rPr>
              <a:t>NAJDI DVOJICE POLÍČEK S PŘÍKLADEM A SPRÁVNÝM VÝSLEDKEM. VYŠKRTEJ JE. JEDNO POLÍČKO NEMÁ DVOJICI. KTERÉ JE TO ČÍSLO?</a:t>
            </a:r>
            <a:endParaRPr lang="cs-CZ" sz="2400" dirty="0">
              <a:solidFill>
                <a:srgbClr val="9900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72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9900CC"/>
                </a:solidFill>
              </a:rPr>
              <a:t>POKUD JSI POČÍTAL/A </a:t>
            </a:r>
            <a:r>
              <a:rPr lang="cs-CZ" sz="2400" dirty="0" err="1" smtClean="0">
                <a:solidFill>
                  <a:srgbClr val="9900CC"/>
                </a:solidFill>
              </a:rPr>
              <a:t>A</a:t>
            </a:r>
            <a:r>
              <a:rPr lang="cs-CZ" sz="2400" dirty="0" smtClean="0">
                <a:solidFill>
                  <a:srgbClr val="9900CC"/>
                </a:solidFill>
              </a:rPr>
              <a:t> ŠKRTAL/A SPRÁVNĚ,</a:t>
            </a:r>
          </a:p>
          <a:p>
            <a:pPr algn="ctr"/>
            <a:r>
              <a:rPr lang="cs-CZ" sz="2400" dirty="0" smtClean="0">
                <a:solidFill>
                  <a:srgbClr val="9900CC"/>
                </a:solidFill>
              </a:rPr>
              <a:t> VYŠLO TI ČÍSLO:</a:t>
            </a:r>
            <a:endParaRPr lang="cs-CZ" sz="2400" dirty="0">
              <a:solidFill>
                <a:srgbClr val="9900CC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43174" y="1571612"/>
            <a:ext cx="4071966" cy="4000528"/>
          </a:xfrm>
          <a:prstGeom prst="rect">
            <a:avLst/>
          </a:prstGeom>
          <a:solidFill>
            <a:srgbClr val="9900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0" dirty="0" smtClean="0">
                <a:solidFill>
                  <a:schemeClr val="bg1"/>
                </a:solidFill>
              </a:rPr>
              <a:t>32</a:t>
            </a:r>
            <a:endParaRPr lang="cs-CZ" sz="20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9900CC"/>
                </a:solidFill>
              </a:rPr>
              <a:t>ZA ODMĚNU SI MŮŽEŠ SLOŽIT PUZZLE:</a:t>
            </a:r>
            <a:endParaRPr lang="cs-CZ" sz="2400" dirty="0">
              <a:solidFill>
                <a:srgbClr val="9900CC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714612" y="2357430"/>
            <a:ext cx="3857652" cy="38576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Documents and Settings\Administrator\Plocha\Obrázek32_008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298" y="928670"/>
            <a:ext cx="1285884" cy="1285884"/>
          </a:xfrm>
          <a:prstGeom prst="rect">
            <a:avLst/>
          </a:prstGeom>
          <a:noFill/>
        </p:spPr>
      </p:pic>
      <p:pic>
        <p:nvPicPr>
          <p:cNvPr id="1027" name="Picture 3" descr="C:\Documents and Settings\Administrator\Plocha\Obrázek32_005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58" y="857232"/>
            <a:ext cx="1285884" cy="1285884"/>
          </a:xfrm>
          <a:prstGeom prst="rect">
            <a:avLst/>
          </a:prstGeom>
          <a:noFill/>
        </p:spPr>
      </p:pic>
      <p:pic>
        <p:nvPicPr>
          <p:cNvPr id="1028" name="Picture 4" descr="C:\Documents and Settings\Administrator\Plocha\Obrázek32_009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429256" y="928670"/>
            <a:ext cx="1285884" cy="1285884"/>
          </a:xfrm>
          <a:prstGeom prst="rect">
            <a:avLst/>
          </a:prstGeom>
          <a:noFill/>
        </p:spPr>
      </p:pic>
      <p:pic>
        <p:nvPicPr>
          <p:cNvPr id="1029" name="Picture 5" descr="C:\Documents and Settings\Administrator\Plocha\Obrázek32_006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1538" y="2071678"/>
            <a:ext cx="1285884" cy="1285884"/>
          </a:xfrm>
          <a:prstGeom prst="rect">
            <a:avLst/>
          </a:prstGeom>
          <a:noFill/>
        </p:spPr>
      </p:pic>
      <p:pic>
        <p:nvPicPr>
          <p:cNvPr id="1030" name="Picture 6" descr="C:\Documents and Settings\Administrator\Plocha\Obrázek32_002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58016" y="3500438"/>
            <a:ext cx="1285884" cy="1285884"/>
          </a:xfrm>
          <a:prstGeom prst="rect">
            <a:avLst/>
          </a:prstGeom>
          <a:noFill/>
        </p:spPr>
      </p:pic>
      <p:pic>
        <p:nvPicPr>
          <p:cNvPr id="1031" name="Picture 7" descr="C:\Documents and Settings\Administrator\Plocha\Obrázek32_003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429520" y="4857760"/>
            <a:ext cx="1285884" cy="1285884"/>
          </a:xfrm>
          <a:prstGeom prst="rect">
            <a:avLst/>
          </a:prstGeom>
          <a:noFill/>
        </p:spPr>
      </p:pic>
      <p:pic>
        <p:nvPicPr>
          <p:cNvPr id="1033" name="Picture 9" descr="C:\Documents and Settings\Administrator\Plocha\Obrázek32_001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286644" y="2071678"/>
            <a:ext cx="1285884" cy="1285884"/>
          </a:xfrm>
          <a:prstGeom prst="rect">
            <a:avLst/>
          </a:prstGeom>
          <a:noFill/>
        </p:spPr>
      </p:pic>
      <p:pic>
        <p:nvPicPr>
          <p:cNvPr id="1034" name="Picture 10" descr="C:\Documents and Settings\Administrator\Plocha\Obrázek32_004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42910" y="3571876"/>
            <a:ext cx="1285884" cy="1285884"/>
          </a:xfrm>
          <a:prstGeom prst="rect">
            <a:avLst/>
          </a:prstGeom>
          <a:noFill/>
        </p:spPr>
      </p:pic>
      <p:pic>
        <p:nvPicPr>
          <p:cNvPr id="1035" name="Picture 11" descr="C:\Documents and Settings\Administrator\Plocha\Obrázek32_007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214414" y="5072074"/>
            <a:ext cx="1285884" cy="1285884"/>
          </a:xfrm>
          <a:prstGeom prst="rect">
            <a:avLst/>
          </a:prstGeom>
          <a:noFill/>
        </p:spPr>
      </p:pic>
      <p:sp>
        <p:nvSpPr>
          <p:cNvPr id="13" name="TextovéPole 5"/>
          <p:cNvSpPr txBox="1"/>
          <p:nvPr/>
        </p:nvSpPr>
        <p:spPr>
          <a:xfrm>
            <a:off x="1428728" y="6488668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9900CC"/>
                </a:solidFill>
              </a:rPr>
              <a:t>DNES JSI OPRAVDU VÍTĚZ!!!</a:t>
            </a:r>
            <a:endParaRPr lang="cs-CZ" sz="2400" dirty="0">
              <a:solidFill>
                <a:srgbClr val="9900CC"/>
              </a:solidFill>
            </a:endParaRPr>
          </a:p>
        </p:txBody>
      </p:sp>
      <p:pic>
        <p:nvPicPr>
          <p:cNvPr id="1026" name="Picture 2" descr="C:\Documents and Settings\Administrator\Local Settings\Temporary Internet Files\Content.IE5\MC0OSYVX\MC90044193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0298" y="1428736"/>
            <a:ext cx="4572032" cy="39846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28596" y="1357298"/>
            <a:ext cx="32431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Obrázky byly použity z Klipartu.</a:t>
            </a:r>
          </a:p>
        </p:txBody>
      </p:sp>
      <p:sp>
        <p:nvSpPr>
          <p:cNvPr id="5" name="Obdélník 4"/>
          <p:cNvSpPr/>
          <p:nvPr/>
        </p:nvSpPr>
        <p:spPr>
          <a:xfrm>
            <a:off x="428596" y="428604"/>
            <a:ext cx="5670142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Použité citace a obrázky: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171</TotalTime>
  <Words>864</Words>
  <Application>Microsoft Office PowerPoint</Application>
  <PresentationFormat>Předvádění na obrazovce (4:3)</PresentationFormat>
  <Paragraphs>263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Aspekt</vt:lpstr>
      <vt:lpstr>Motiv sady Office</vt:lpstr>
      <vt:lpstr>VY_32_INOVACE_44_Násobení a dělení čtyřmi</vt:lpstr>
      <vt:lpstr>Anotace</vt:lpstr>
      <vt:lpstr>NÁSOBENÍ A DĚLENÍ ČTYŘMI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 DVĚMA</dc:title>
  <dc:creator>PC</dc:creator>
  <cp:lastModifiedBy>pcbazar</cp:lastModifiedBy>
  <cp:revision>26</cp:revision>
  <dcterms:created xsi:type="dcterms:W3CDTF">2013-02-22T18:39:13Z</dcterms:created>
  <dcterms:modified xsi:type="dcterms:W3CDTF">2013-06-17T19:13:42Z</dcterms:modified>
</cp:coreProperties>
</file>