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</p:sldMasterIdLst>
  <p:sldIdLst>
    <p:sldId id="278" r:id="rId3"/>
    <p:sldId id="279" r:id="rId4"/>
    <p:sldId id="256" r:id="rId5"/>
    <p:sldId id="27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9" r:id="rId17"/>
    <p:sldId id="268" r:id="rId18"/>
    <p:sldId id="270" r:id="rId19"/>
    <p:sldId id="272" r:id="rId20"/>
    <p:sldId id="273" r:id="rId21"/>
    <p:sldId id="274" r:id="rId22"/>
    <p:sldId id="275" r:id="rId23"/>
    <p:sldId id="277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B800"/>
    <a:srgbClr val="BC8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652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C3C727-C38F-48AD-80EE-0C288F33CB5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C25CB2-F3F3-4891-A949-80B0EB01CE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dirty="0" smtClean="0">
                <a:latin typeface="Verdana" pitchFamily="34" charset="0"/>
              </a:rPr>
              <a:t>VY_32_INOVACE_45_Násobení </a:t>
            </a:r>
            <a:r>
              <a:rPr lang="cs-CZ" sz="3600" dirty="0" smtClean="0">
                <a:latin typeface="Verdana" pitchFamily="34" charset="0"/>
              </a:rPr>
              <a:t>a dělení pěti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251520" y="1650867"/>
            <a:ext cx="8640960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násobení dělení pěti (určen pro 2. - 5.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násobení a dělení pěti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přehledná tabulka násobení pěti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vyhledávání a doplňování násobků pěti s kontrolou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procvičování násobení a dělení pěti s kontrolou     výsledků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vyškrtávání dvojic příkladů a správných výsledků v tabulce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sestavování puzzle čísla, které nemá dvojici v tabulce </a:t>
            </a:r>
            <a:endParaRPr lang="cs-CZ" sz="2400" dirty="0"/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2B800"/>
                </a:solidFill>
              </a:rPr>
              <a:t>NÁSOBENÍ A DĚLENÍ PĚTI</a:t>
            </a:r>
            <a:endParaRPr lang="cs-CZ" dirty="0">
              <a:solidFill>
                <a:srgbClr val="F2B8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0 . 5 = 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0 = </a:t>
            </a:r>
            <a:r>
              <a:rPr lang="cs-CZ" sz="2800" dirty="0" err="1" smtClean="0">
                <a:solidFill>
                  <a:srgbClr val="F2B800"/>
                </a:solidFill>
              </a:rPr>
              <a:t>0</a:t>
            </a:r>
            <a:endParaRPr lang="cs-CZ" sz="2800" dirty="0" smtClean="0">
              <a:solidFill>
                <a:srgbClr val="F2B800"/>
              </a:solidFill>
            </a:endParaRP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0 : 5 = 0 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1 . 5 = </a:t>
            </a:r>
            <a:r>
              <a:rPr lang="cs-CZ" sz="8000" dirty="0" err="1" smtClean="0">
                <a:solidFill>
                  <a:srgbClr val="F2B800"/>
                </a:solidFill>
              </a:rPr>
              <a:t>5</a:t>
            </a:r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=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endParaRPr lang="cs-CZ" sz="2800" dirty="0" smtClean="0">
              <a:solidFill>
                <a:srgbClr val="F2B800"/>
              </a:solidFill>
            </a:endParaRP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5 : </a:t>
            </a:r>
            <a:r>
              <a:rPr lang="cs-CZ" sz="8000" dirty="0" err="1" smtClean="0">
                <a:solidFill>
                  <a:srgbClr val="F2B800"/>
                </a:solidFill>
              </a:rPr>
              <a:t>5</a:t>
            </a:r>
            <a:r>
              <a:rPr lang="cs-CZ" sz="8000" dirty="0" smtClean="0">
                <a:solidFill>
                  <a:srgbClr val="F2B800"/>
                </a:solidFill>
              </a:rPr>
              <a:t> = 1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2 . 5 = 10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10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10 : 5 = 2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3 . 5 = 15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15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15 : 5 = 3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4 . 5 = 20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20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20 : 5 = 4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5 . 5 = 25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25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25 : 5 = 5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6 . 5 = 30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30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30 : 5 = 6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7 . 5 = 35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35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35 : 5 = 7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8 . 5 = 40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40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40 : 4 = 8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9 . 5 = 45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45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45 : 5 = 9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1571612"/>
            <a:ext cx="8572560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10 . 5 = 50</a:t>
            </a:r>
          </a:p>
          <a:p>
            <a:pPr algn="ctr"/>
            <a:r>
              <a:rPr lang="cs-CZ" sz="2800" dirty="0" smtClean="0">
                <a:solidFill>
                  <a:srgbClr val="F2B800"/>
                </a:solidFill>
              </a:rPr>
              <a:t>5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+ </a:t>
            </a:r>
            <a:r>
              <a:rPr lang="cs-CZ" sz="2800" dirty="0" err="1" smtClean="0">
                <a:solidFill>
                  <a:srgbClr val="F2B800"/>
                </a:solidFill>
              </a:rPr>
              <a:t>5</a:t>
            </a:r>
            <a:r>
              <a:rPr lang="cs-CZ" sz="2800" dirty="0" smtClean="0">
                <a:solidFill>
                  <a:srgbClr val="F2B800"/>
                </a:solidFill>
              </a:rPr>
              <a:t> = 50</a:t>
            </a:r>
          </a:p>
          <a:p>
            <a:pPr algn="ctr"/>
            <a:endParaRPr lang="cs-CZ" sz="8000" dirty="0" smtClean="0">
              <a:solidFill>
                <a:srgbClr val="F2B800"/>
              </a:solidFill>
            </a:endParaRPr>
          </a:p>
          <a:p>
            <a:pPr algn="ctr"/>
            <a:r>
              <a:rPr lang="cs-CZ" sz="8000" dirty="0" smtClean="0">
                <a:solidFill>
                  <a:srgbClr val="F2B800"/>
                </a:solidFill>
              </a:rPr>
              <a:t>50 : 5 = 10</a:t>
            </a:r>
            <a:endParaRPr lang="cs-CZ" sz="80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500174"/>
            <a:ext cx="892975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2B800"/>
                </a:solidFill>
              </a:rPr>
              <a:t>0 = </a:t>
            </a:r>
            <a:r>
              <a:rPr lang="cs-CZ" sz="2000" dirty="0" err="1" smtClean="0">
                <a:solidFill>
                  <a:srgbClr val="F2B800"/>
                </a:solidFill>
              </a:rPr>
              <a:t>0</a:t>
            </a:r>
            <a:r>
              <a:rPr lang="cs-CZ" sz="2000" dirty="0" smtClean="0">
                <a:solidFill>
                  <a:srgbClr val="F2B800"/>
                </a:solidFill>
              </a:rPr>
              <a:t>                                                                     </a:t>
            </a:r>
            <a:r>
              <a:rPr lang="cs-CZ" sz="2000" dirty="0" err="1" smtClean="0">
                <a:solidFill>
                  <a:srgbClr val="F2B800"/>
                </a:solidFill>
              </a:rPr>
              <a:t>0</a:t>
            </a:r>
            <a:r>
              <a:rPr lang="cs-CZ" sz="2000" dirty="0" smtClean="0">
                <a:solidFill>
                  <a:srgbClr val="F2B800"/>
                </a:solidFill>
              </a:rPr>
              <a:t> . 5 = 0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= 5                                                                     1 . 5 =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                                   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10                                                             2 . 5 = 10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15                                                       3 . 5 = 15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20                                                 4 . 5 = 20 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25                                           5 . 5 = 25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30                                     6 . 5 = 30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35                               7 . 5 = 35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40                         8 . 5 = 40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45                   9 . 5 = 45</a:t>
            </a:r>
          </a:p>
          <a:p>
            <a:r>
              <a:rPr lang="cs-CZ" sz="2000" dirty="0" smtClean="0">
                <a:solidFill>
                  <a:srgbClr val="F2B800"/>
                </a:solidFill>
              </a:rPr>
              <a:t>5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+ </a:t>
            </a:r>
            <a:r>
              <a:rPr lang="cs-CZ" sz="2000" dirty="0" err="1" smtClean="0">
                <a:solidFill>
                  <a:srgbClr val="F2B800"/>
                </a:solidFill>
              </a:rPr>
              <a:t>5</a:t>
            </a:r>
            <a:r>
              <a:rPr lang="cs-CZ" sz="2000" dirty="0" smtClean="0">
                <a:solidFill>
                  <a:srgbClr val="F2B800"/>
                </a:solidFill>
              </a:rPr>
              <a:t> = 50           10 . 5 = 50</a:t>
            </a:r>
            <a:endParaRPr lang="cs-CZ" sz="2000" dirty="0">
              <a:solidFill>
                <a:srgbClr val="F2B800"/>
              </a:solidFill>
            </a:endParaRPr>
          </a:p>
        </p:txBody>
      </p:sp>
      <p:sp>
        <p:nvSpPr>
          <p:cNvPr id="26" name="Šipka doprava 25"/>
          <p:cNvSpPr/>
          <p:nvPr/>
        </p:nvSpPr>
        <p:spPr>
          <a:xfrm>
            <a:off x="6715140" y="1571612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prava 26"/>
          <p:cNvSpPr/>
          <p:nvPr/>
        </p:nvSpPr>
        <p:spPr>
          <a:xfrm>
            <a:off x="6500826" y="1928802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prava 27"/>
          <p:cNvSpPr/>
          <p:nvPr/>
        </p:nvSpPr>
        <p:spPr>
          <a:xfrm>
            <a:off x="6715140" y="2214554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prava 28"/>
          <p:cNvSpPr/>
          <p:nvPr/>
        </p:nvSpPr>
        <p:spPr>
          <a:xfrm>
            <a:off x="6500826" y="2500306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prava 29"/>
          <p:cNvSpPr/>
          <p:nvPr/>
        </p:nvSpPr>
        <p:spPr>
          <a:xfrm>
            <a:off x="6715140" y="2857496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doprava 30"/>
          <p:cNvSpPr/>
          <p:nvPr/>
        </p:nvSpPr>
        <p:spPr>
          <a:xfrm>
            <a:off x="6500826" y="3143248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prava 31"/>
          <p:cNvSpPr/>
          <p:nvPr/>
        </p:nvSpPr>
        <p:spPr>
          <a:xfrm>
            <a:off x="6786578" y="3429000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prava 32"/>
          <p:cNvSpPr/>
          <p:nvPr/>
        </p:nvSpPr>
        <p:spPr>
          <a:xfrm>
            <a:off x="6500826" y="3714752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Šipka doprava 33"/>
          <p:cNvSpPr/>
          <p:nvPr/>
        </p:nvSpPr>
        <p:spPr>
          <a:xfrm>
            <a:off x="6786578" y="4000504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prava 34"/>
          <p:cNvSpPr/>
          <p:nvPr/>
        </p:nvSpPr>
        <p:spPr>
          <a:xfrm>
            <a:off x="6500826" y="4286256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715140" y="4643446"/>
            <a:ext cx="478342" cy="214314"/>
          </a:xfrm>
          <a:prstGeom prst="rightArrow">
            <a:avLst/>
          </a:prstGeom>
          <a:solidFill>
            <a:srgbClr val="F2B800"/>
          </a:solidFill>
          <a:ln>
            <a:solidFill>
              <a:srgbClr val="BC8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71604" y="2357430"/>
          <a:ext cx="6215106" cy="369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72870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435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42980" y="150017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VYBER ČÍSLA A DOPLŇ TABULKU NÁSOBKŮ PĚTI:</a:t>
            </a:r>
            <a:endParaRPr lang="cs-CZ" sz="2400" dirty="0">
              <a:solidFill>
                <a:srgbClr val="F2B8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142976" y="785794"/>
          <a:ext cx="6858038" cy="5715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  <a:gridCol w="623458"/>
              </a:tblGrid>
              <a:tr h="57150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rgbClr val="F2B8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2" name="Tabulka 51"/>
          <p:cNvGraphicFramePr>
            <a:graphicFrameLocks noGrp="1"/>
          </p:cNvGraphicFramePr>
          <p:nvPr/>
        </p:nvGraphicFramePr>
        <p:xfrm>
          <a:off x="1331640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.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. 5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.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.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.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.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.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.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.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.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.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3" name="Tabulka 52"/>
          <p:cNvGraphicFramePr>
            <a:graphicFrameLocks noGrp="1"/>
          </p:cNvGraphicFramePr>
          <p:nvPr/>
        </p:nvGraphicFramePr>
        <p:xfrm>
          <a:off x="5076056" y="1484784"/>
          <a:ext cx="2520280" cy="482453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728192"/>
                <a:gridCol w="792088"/>
              </a:tblGrid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 :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: 5 =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 :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 :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: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: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 :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: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: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 :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</a:tr>
              <a:tr h="43859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 : 5 =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897452"/>
            <a:ext cx="568795" cy="511331"/>
          </a:xfrm>
          <a:prstGeom prst="rect">
            <a:avLst/>
          </a:prstGeom>
          <a:noFill/>
        </p:spPr>
      </p:pic>
      <p:pic>
        <p:nvPicPr>
          <p:cNvPr id="5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193596"/>
            <a:ext cx="568795" cy="511331"/>
          </a:xfrm>
          <a:prstGeom prst="rect">
            <a:avLst/>
          </a:prstGeom>
          <a:noFill/>
        </p:spPr>
      </p:pic>
      <p:pic>
        <p:nvPicPr>
          <p:cNvPr id="5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3625644"/>
            <a:ext cx="568795" cy="511331"/>
          </a:xfrm>
          <a:prstGeom prst="rect">
            <a:avLst/>
          </a:prstGeom>
          <a:noFill/>
        </p:spPr>
      </p:pic>
      <p:pic>
        <p:nvPicPr>
          <p:cNvPr id="5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057692"/>
            <a:ext cx="568795" cy="511331"/>
          </a:xfrm>
          <a:prstGeom prst="rect">
            <a:avLst/>
          </a:prstGeom>
          <a:noFill/>
        </p:spPr>
      </p:pic>
      <p:pic>
        <p:nvPicPr>
          <p:cNvPr id="5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489740"/>
            <a:ext cx="568795" cy="511331"/>
          </a:xfrm>
          <a:prstGeom prst="rect">
            <a:avLst/>
          </a:prstGeom>
          <a:noFill/>
        </p:spPr>
      </p:pic>
      <p:pic>
        <p:nvPicPr>
          <p:cNvPr id="5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4921788"/>
            <a:ext cx="568795" cy="511331"/>
          </a:xfrm>
          <a:prstGeom prst="rect">
            <a:avLst/>
          </a:prstGeom>
          <a:noFill/>
        </p:spPr>
      </p:pic>
      <p:pic>
        <p:nvPicPr>
          <p:cNvPr id="6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425844"/>
            <a:ext cx="568795" cy="511331"/>
          </a:xfrm>
          <a:prstGeom prst="rect">
            <a:avLst/>
          </a:prstGeom>
          <a:noFill/>
        </p:spPr>
      </p:pic>
      <p:pic>
        <p:nvPicPr>
          <p:cNvPr id="6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857892"/>
            <a:ext cx="568795" cy="511331"/>
          </a:xfrm>
          <a:prstGeom prst="rect">
            <a:avLst/>
          </a:prstGeom>
          <a:noFill/>
        </p:spPr>
      </p:pic>
      <p:pic>
        <p:nvPicPr>
          <p:cNvPr id="6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329500"/>
            <a:ext cx="568795" cy="511331"/>
          </a:xfrm>
          <a:prstGeom prst="rect">
            <a:avLst/>
          </a:prstGeom>
          <a:noFill/>
        </p:spPr>
      </p:pic>
      <p:pic>
        <p:nvPicPr>
          <p:cNvPr id="6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2761548"/>
            <a:ext cx="568795" cy="511331"/>
          </a:xfrm>
          <a:prstGeom prst="rect">
            <a:avLst/>
          </a:prstGeom>
          <a:noFill/>
        </p:spPr>
      </p:pic>
      <p:pic>
        <p:nvPicPr>
          <p:cNvPr id="6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1462" y="1465404"/>
            <a:ext cx="568795" cy="511331"/>
          </a:xfrm>
          <a:prstGeom prst="rect">
            <a:avLst/>
          </a:prstGeom>
          <a:noFill/>
        </p:spPr>
      </p:pic>
      <p:pic>
        <p:nvPicPr>
          <p:cNvPr id="6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897452"/>
            <a:ext cx="568795" cy="511331"/>
          </a:xfrm>
          <a:prstGeom prst="rect">
            <a:avLst/>
          </a:prstGeom>
          <a:noFill/>
        </p:spPr>
      </p:pic>
      <p:pic>
        <p:nvPicPr>
          <p:cNvPr id="66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193596"/>
            <a:ext cx="568795" cy="511331"/>
          </a:xfrm>
          <a:prstGeom prst="rect">
            <a:avLst/>
          </a:prstGeom>
          <a:noFill/>
        </p:spPr>
      </p:pic>
      <p:pic>
        <p:nvPicPr>
          <p:cNvPr id="67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3625644"/>
            <a:ext cx="568795" cy="511331"/>
          </a:xfrm>
          <a:prstGeom prst="rect">
            <a:avLst/>
          </a:prstGeom>
          <a:noFill/>
        </p:spPr>
      </p:pic>
      <p:pic>
        <p:nvPicPr>
          <p:cNvPr id="68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057692"/>
            <a:ext cx="568795" cy="511331"/>
          </a:xfrm>
          <a:prstGeom prst="rect">
            <a:avLst/>
          </a:prstGeom>
          <a:noFill/>
        </p:spPr>
      </p:pic>
      <p:pic>
        <p:nvPicPr>
          <p:cNvPr id="69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489740"/>
            <a:ext cx="568795" cy="511331"/>
          </a:xfrm>
          <a:prstGeom prst="rect">
            <a:avLst/>
          </a:prstGeom>
          <a:noFill/>
        </p:spPr>
      </p:pic>
      <p:pic>
        <p:nvPicPr>
          <p:cNvPr id="70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4921788"/>
            <a:ext cx="568795" cy="511331"/>
          </a:xfrm>
          <a:prstGeom prst="rect">
            <a:avLst/>
          </a:prstGeom>
          <a:noFill/>
        </p:spPr>
      </p:pic>
      <p:pic>
        <p:nvPicPr>
          <p:cNvPr id="71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425844"/>
            <a:ext cx="568795" cy="511331"/>
          </a:xfrm>
          <a:prstGeom prst="rect">
            <a:avLst/>
          </a:prstGeom>
          <a:noFill/>
        </p:spPr>
      </p:pic>
      <p:pic>
        <p:nvPicPr>
          <p:cNvPr id="72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5857892"/>
            <a:ext cx="568795" cy="511331"/>
          </a:xfrm>
          <a:prstGeom prst="rect">
            <a:avLst/>
          </a:prstGeom>
          <a:noFill/>
        </p:spPr>
      </p:pic>
      <p:pic>
        <p:nvPicPr>
          <p:cNvPr id="73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329500"/>
            <a:ext cx="568795" cy="511331"/>
          </a:xfrm>
          <a:prstGeom prst="rect">
            <a:avLst/>
          </a:prstGeom>
          <a:noFill/>
        </p:spPr>
      </p:pic>
      <p:pic>
        <p:nvPicPr>
          <p:cNvPr id="74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2761548"/>
            <a:ext cx="568795" cy="511331"/>
          </a:xfrm>
          <a:prstGeom prst="rect">
            <a:avLst/>
          </a:prstGeom>
          <a:noFill/>
        </p:spPr>
      </p:pic>
      <p:pic>
        <p:nvPicPr>
          <p:cNvPr id="75" name="Picture 3" descr="C:\Users\Správce\AppData\Local\Microsoft\Windows\Temporary Internet Files\Content.IE5\YB8G2MVK\MC9004377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686" y="1465404"/>
            <a:ext cx="568795" cy="511331"/>
          </a:xfrm>
          <a:prstGeom prst="rect">
            <a:avLst/>
          </a:prstGeom>
          <a:noFill/>
        </p:spPr>
      </p:pic>
      <p:sp>
        <p:nvSpPr>
          <p:cNvPr id="76" name="TextovéPole 75"/>
          <p:cNvSpPr txBox="1"/>
          <p:nvPr/>
        </p:nvSpPr>
        <p:spPr>
          <a:xfrm>
            <a:off x="285720" y="285728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ZKUS SI NÁSOBENÍ A DĚLENÍ PĚTI, </a:t>
            </a:r>
          </a:p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SPRÁVNÝ VÝSLEDEK SE SKRÝVÁ POD SMAJLÍKEM:</a:t>
            </a:r>
            <a:endParaRPr lang="cs-CZ" sz="24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8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7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3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3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4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6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2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3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5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8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9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4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0" presetID="2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24000" y="1643050"/>
          <a:ext cx="6096000" cy="45323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r>
                        <a:rPr lang="cs-CZ" sz="2000" b="1" baseline="0" dirty="0" smtClean="0"/>
                        <a:t>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25 :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50 :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9 . 5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90646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0 . 5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3 . 5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25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85720" y="357166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NAJDI DVOJICE POLÍČEK S PŘÍKLADEM A SPRÁVNÝM VÝSLEDKEM. VYŠKRTEJ JE. JEDNO POLÍČKO NEMÁ DVOJICI. KTERÉ JE TO ČÍSLO?</a:t>
            </a:r>
            <a:endParaRPr lang="cs-CZ" sz="2400" dirty="0">
              <a:solidFill>
                <a:srgbClr val="F2B8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POKUD JSI POČÍTAL/A </a:t>
            </a:r>
            <a:r>
              <a:rPr lang="cs-CZ" sz="2400" dirty="0" err="1" smtClean="0">
                <a:solidFill>
                  <a:srgbClr val="F2B800"/>
                </a:solidFill>
              </a:rPr>
              <a:t>A</a:t>
            </a:r>
            <a:r>
              <a:rPr lang="cs-CZ" sz="2400" dirty="0" smtClean="0">
                <a:solidFill>
                  <a:srgbClr val="F2B800"/>
                </a:solidFill>
              </a:rPr>
              <a:t> ŠKRTAL/A SPRÁVNĚ,</a:t>
            </a:r>
          </a:p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 VYŠLO TI ČÍSLO:</a:t>
            </a:r>
            <a:endParaRPr lang="cs-CZ" sz="2400" dirty="0">
              <a:solidFill>
                <a:srgbClr val="F2B8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43174" y="1571612"/>
            <a:ext cx="4071966" cy="4071966"/>
          </a:xfrm>
          <a:prstGeom prst="rect">
            <a:avLst/>
          </a:prstGeom>
          <a:solidFill>
            <a:srgbClr val="F2B8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0" dirty="0" smtClean="0"/>
              <a:t>50</a:t>
            </a:r>
            <a:endParaRPr lang="cs-CZ" sz="2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ZA ODMĚNU SI MŮŽEŠ SLOŽIT PUZZLE:</a:t>
            </a:r>
            <a:endParaRPr lang="cs-CZ" sz="2400" dirty="0">
              <a:solidFill>
                <a:srgbClr val="F2B8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14612" y="2357430"/>
            <a:ext cx="3857652" cy="38576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Documents and Settings\Administrator\Plocha\Obrázek50_005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68" y="1357298"/>
            <a:ext cx="1306524" cy="1306524"/>
          </a:xfrm>
          <a:prstGeom prst="rect">
            <a:avLst/>
          </a:prstGeom>
          <a:noFill/>
        </p:spPr>
      </p:pic>
      <p:pic>
        <p:nvPicPr>
          <p:cNvPr id="1027" name="Picture 3" descr="C:\Documents and Settings\Administrator\Plocha\Obrázek50_008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5000636"/>
            <a:ext cx="1306524" cy="1306524"/>
          </a:xfrm>
          <a:prstGeom prst="rect">
            <a:avLst/>
          </a:prstGeom>
          <a:noFill/>
        </p:spPr>
      </p:pic>
      <p:pic>
        <p:nvPicPr>
          <p:cNvPr id="1028" name="Picture 4" descr="C:\Documents and Settings\Administrator\Plocha\Obrázek50_009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00892" y="4857760"/>
            <a:ext cx="1313057" cy="1306524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Plocha\Obrázek50_006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29256" y="928670"/>
            <a:ext cx="1313057" cy="1306524"/>
          </a:xfrm>
          <a:prstGeom prst="rect">
            <a:avLst/>
          </a:prstGeom>
          <a:noFill/>
        </p:spPr>
      </p:pic>
      <p:pic>
        <p:nvPicPr>
          <p:cNvPr id="1030" name="Picture 6" descr="C:\Documents and Settings\Administrator\Plocha\Obrázek50_002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928670"/>
            <a:ext cx="1306524" cy="1306524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Plocha\Obrázek50_003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08" y="857232"/>
            <a:ext cx="1313057" cy="1306524"/>
          </a:xfrm>
          <a:prstGeom prst="rect">
            <a:avLst/>
          </a:prstGeom>
          <a:noFill/>
        </p:spPr>
      </p:pic>
      <p:pic>
        <p:nvPicPr>
          <p:cNvPr id="1032" name="Picture 8" descr="C:\Documents and Settings\Administrator\Plocha\Obrázek50_001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71472" y="1928802"/>
            <a:ext cx="1306524" cy="1306524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Plocha\Obrázek50_004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15206" y="3071810"/>
            <a:ext cx="1306524" cy="1306524"/>
          </a:xfrm>
          <a:prstGeom prst="rect">
            <a:avLst/>
          </a:prstGeom>
          <a:noFill/>
        </p:spPr>
      </p:pic>
      <p:pic>
        <p:nvPicPr>
          <p:cNvPr id="1034" name="Picture 10" descr="C:\Documents and Settings\Administrator\Plocha\Obrázek50_007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42976" y="3429000"/>
            <a:ext cx="1306524" cy="1306524"/>
          </a:xfrm>
          <a:prstGeom prst="rect">
            <a:avLst/>
          </a:prstGeom>
          <a:noFill/>
        </p:spPr>
      </p:pic>
      <p:sp>
        <p:nvSpPr>
          <p:cNvPr id="13" name="TextovéPole 5"/>
          <p:cNvSpPr txBox="1"/>
          <p:nvPr/>
        </p:nvSpPr>
        <p:spPr>
          <a:xfrm>
            <a:off x="1428728" y="6488668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357166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2B800"/>
                </a:solidFill>
              </a:rPr>
              <a:t>DNES JSI PROSTĚ JEDNIČKA!!!</a:t>
            </a:r>
            <a:endParaRPr lang="cs-CZ" sz="2400" dirty="0">
              <a:solidFill>
                <a:srgbClr val="F2B80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OZ0OOJ2G\MC90043472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7422" y="1357298"/>
            <a:ext cx="4286129" cy="42861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8596" y="1357298"/>
            <a:ext cx="32431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428596" y="428604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158</TotalTime>
  <Words>864</Words>
  <Application>Microsoft Office PowerPoint</Application>
  <PresentationFormat>Předvádění na obrazovce (4:3)</PresentationFormat>
  <Paragraphs>263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Aspekt</vt:lpstr>
      <vt:lpstr>Motiv sady Office</vt:lpstr>
      <vt:lpstr>VY_32_INOVACE_45_Násobení a dělení pěti</vt:lpstr>
      <vt:lpstr>Anotace</vt:lpstr>
      <vt:lpstr>NÁSOBENÍ A DĚLENÍ PĚTI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 DVĚMA</dc:title>
  <dc:creator>PC</dc:creator>
  <cp:lastModifiedBy>pcbazar</cp:lastModifiedBy>
  <cp:revision>26</cp:revision>
  <dcterms:created xsi:type="dcterms:W3CDTF">2013-02-22T18:39:13Z</dcterms:created>
  <dcterms:modified xsi:type="dcterms:W3CDTF">2013-06-17T19:14:14Z</dcterms:modified>
</cp:coreProperties>
</file>