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7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2" r:id="rId20"/>
    <p:sldId id="273" r:id="rId21"/>
    <p:sldId id="274" r:id="rId22"/>
    <p:sldId id="275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0CCB"/>
    <a:srgbClr val="923292"/>
    <a:srgbClr val="FF6600"/>
    <a:srgbClr val="EC6114"/>
    <a:srgbClr val="0091C4"/>
    <a:srgbClr val="F2B800"/>
    <a:srgbClr val="BC8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 varScale="1">
        <p:scale>
          <a:sx n="97" d="100"/>
          <a:sy n="97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VY_32_INOVACE_47_Násobení </a:t>
            </a:r>
            <a:r>
              <a:rPr lang="cs-CZ" sz="3600" dirty="0" smtClean="0">
                <a:latin typeface="Verdana" pitchFamily="34" charset="0"/>
              </a:rPr>
              <a:t>a dělení sedmi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násobení dělení sedmi (určen pro 2.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násobení a dělení sedmi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přehledná tabulka násobení sedmi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a doplňování násobků sedmi s kontrolou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procvičování násobení a dělení sedmi s kontrolou     výsledků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vyškrtávání dvojic příkladů a správných výsledků v tabulce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sestavování puzzle čísla, které nemá dvojici v tabulce 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noFill/>
        </p:spPr>
        <p:txBody>
          <a:bodyPr/>
          <a:lstStyle/>
          <a:p>
            <a:pPr algn="ctr"/>
            <a:r>
              <a:rPr lang="cs-CZ" dirty="0" smtClean="0">
                <a:solidFill>
                  <a:srgbClr val="F80CCB"/>
                </a:solidFill>
              </a:rPr>
              <a:t>NÁSOBENÍ A DĚLENÍ SEDMI</a:t>
            </a:r>
            <a:endParaRPr lang="cs-CZ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0 . 7 = 0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0 = </a:t>
            </a:r>
            <a:r>
              <a:rPr lang="cs-CZ" sz="2800" dirty="0" err="1" smtClean="0">
                <a:solidFill>
                  <a:srgbClr val="F80CCB"/>
                </a:solidFill>
              </a:rPr>
              <a:t>0</a:t>
            </a:r>
            <a:endParaRPr lang="cs-CZ" sz="2800" dirty="0" smtClean="0">
              <a:solidFill>
                <a:srgbClr val="F80CCB"/>
              </a:solidFill>
            </a:endParaRP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0 : 7 = 0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1 . 7 = </a:t>
            </a:r>
            <a:r>
              <a:rPr lang="cs-CZ" sz="8000" dirty="0" err="1" smtClean="0">
                <a:solidFill>
                  <a:srgbClr val="F80CCB"/>
                </a:solidFill>
              </a:rPr>
              <a:t>7</a:t>
            </a:r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=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endParaRPr lang="cs-CZ" sz="2800" dirty="0" smtClean="0">
              <a:solidFill>
                <a:srgbClr val="F80CCB"/>
              </a:solidFill>
            </a:endParaRP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7 : </a:t>
            </a:r>
            <a:r>
              <a:rPr lang="cs-CZ" sz="8000" dirty="0" err="1" smtClean="0">
                <a:solidFill>
                  <a:srgbClr val="F80CCB"/>
                </a:solidFill>
              </a:rPr>
              <a:t>7</a:t>
            </a:r>
            <a:r>
              <a:rPr lang="cs-CZ" sz="8000" dirty="0" smtClean="0">
                <a:solidFill>
                  <a:srgbClr val="F80CCB"/>
                </a:solidFill>
              </a:rPr>
              <a:t> = 1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2 . 7 = 17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14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14 : 7 = 2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3 . 7 = 21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21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21 : 7 = 3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4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4 . 7 = 28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28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28 : 7 = 4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5 . 7 = 35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35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35 : 7 = 5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6 . 7= 42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42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42 : 7 = 6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7 . 7 = 49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49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49 : 7 = 7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8 . 7 = 56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56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56 : 7 = 8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9 . 7 = 63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63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63 : 7 = 9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10 . 7 = 70</a:t>
            </a:r>
          </a:p>
          <a:p>
            <a:pPr algn="ctr"/>
            <a:r>
              <a:rPr lang="cs-CZ" sz="2800" dirty="0" smtClean="0">
                <a:solidFill>
                  <a:srgbClr val="F80CCB"/>
                </a:solidFill>
              </a:rPr>
              <a:t>7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+ </a:t>
            </a:r>
            <a:r>
              <a:rPr lang="cs-CZ" sz="2800" dirty="0" err="1" smtClean="0">
                <a:solidFill>
                  <a:srgbClr val="F80CCB"/>
                </a:solidFill>
              </a:rPr>
              <a:t>7</a:t>
            </a:r>
            <a:r>
              <a:rPr lang="cs-CZ" sz="2800" dirty="0" smtClean="0">
                <a:solidFill>
                  <a:srgbClr val="F80CCB"/>
                </a:solidFill>
              </a:rPr>
              <a:t> = 70</a:t>
            </a:r>
          </a:p>
          <a:p>
            <a:pPr algn="ctr"/>
            <a:endParaRPr lang="cs-CZ" sz="8000" dirty="0" smtClean="0">
              <a:solidFill>
                <a:srgbClr val="F80CCB"/>
              </a:solidFill>
            </a:endParaRPr>
          </a:p>
          <a:p>
            <a:pPr algn="ctr"/>
            <a:r>
              <a:rPr lang="cs-CZ" sz="8000" dirty="0" smtClean="0">
                <a:solidFill>
                  <a:srgbClr val="F80CCB"/>
                </a:solidFill>
              </a:rPr>
              <a:t>70 : 7 = 10</a:t>
            </a:r>
            <a:endParaRPr lang="cs-CZ" sz="80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8929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80CCB"/>
                </a:solidFill>
              </a:rPr>
              <a:t>0 = </a:t>
            </a:r>
            <a:r>
              <a:rPr lang="cs-CZ" sz="2000" dirty="0" err="1" smtClean="0">
                <a:solidFill>
                  <a:srgbClr val="F80CCB"/>
                </a:solidFill>
              </a:rPr>
              <a:t>0</a:t>
            </a:r>
            <a:r>
              <a:rPr lang="cs-CZ" sz="2000" dirty="0" smtClean="0">
                <a:solidFill>
                  <a:srgbClr val="F80CCB"/>
                </a:solidFill>
              </a:rPr>
              <a:t>                                                                     </a:t>
            </a:r>
            <a:r>
              <a:rPr lang="cs-CZ" sz="2000" dirty="0" err="1" smtClean="0">
                <a:solidFill>
                  <a:srgbClr val="F80CCB"/>
                </a:solidFill>
              </a:rPr>
              <a:t>0</a:t>
            </a:r>
            <a:r>
              <a:rPr lang="cs-CZ" sz="2000" dirty="0" smtClean="0">
                <a:solidFill>
                  <a:srgbClr val="F80CCB"/>
                </a:solidFill>
              </a:rPr>
              <a:t> . 7 = 0 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=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                                                                    1 . 7 =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                                   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14                                                             2 . 7 = 14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21                                                       3 . 7 = 21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28                                                 4 . 7 = 28 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35                                           5 . 7 = 35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42                                     6 . 7 = 42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49                               7 . 7 = 49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56                         8 . 7 = 56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63                   9 . 7 = 63</a:t>
            </a:r>
          </a:p>
          <a:p>
            <a:r>
              <a:rPr lang="cs-CZ" sz="2000" dirty="0" smtClean="0">
                <a:solidFill>
                  <a:srgbClr val="F80CCB"/>
                </a:solidFill>
              </a:rPr>
              <a:t>7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+ </a:t>
            </a:r>
            <a:r>
              <a:rPr lang="cs-CZ" sz="2000" dirty="0" err="1" smtClean="0">
                <a:solidFill>
                  <a:srgbClr val="F80CCB"/>
                </a:solidFill>
              </a:rPr>
              <a:t>7</a:t>
            </a:r>
            <a:r>
              <a:rPr lang="cs-CZ" sz="2000" dirty="0" smtClean="0">
                <a:solidFill>
                  <a:srgbClr val="F80CCB"/>
                </a:solidFill>
              </a:rPr>
              <a:t> = 70           10 . 7 = 70</a:t>
            </a:r>
            <a:endParaRPr lang="cs-CZ" sz="2000" dirty="0">
              <a:solidFill>
                <a:srgbClr val="F80CCB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6715140" y="1571612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500826" y="1928802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715140" y="2214554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500826" y="2500306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6715140" y="2857496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500826" y="3143248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786578" y="3429000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500826" y="3714752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6786578" y="4000504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500826" y="4286256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715140" y="4572008"/>
            <a:ext cx="478342" cy="214314"/>
          </a:xfrm>
          <a:prstGeom prst="rightArrow">
            <a:avLst/>
          </a:prstGeom>
          <a:solidFill>
            <a:srgbClr val="F80CCB"/>
          </a:solidFill>
          <a:ln>
            <a:solidFill>
              <a:srgbClr val="9232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2357430"/>
          <a:ext cx="6215106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72870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435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42980" y="150017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80CCB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80CCB"/>
                </a:solidFill>
              </a:rPr>
              <a:t>VYBER ČÍSLA A DOPLŇ TABULKU NÁSOBKŮ SEDMI:</a:t>
            </a:r>
            <a:endParaRPr lang="cs-CZ" sz="2400" dirty="0">
              <a:solidFill>
                <a:srgbClr val="F80CCB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42976" y="857232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80CC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556222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.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. 7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.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.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.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.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.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.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.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.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.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76056" y="1556222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 :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 : 7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: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 :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 :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 :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 :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 : 7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: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 :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 :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900" y="1968890"/>
            <a:ext cx="568795" cy="511331"/>
          </a:xfrm>
          <a:prstGeom prst="rect">
            <a:avLst/>
          </a:prstGeom>
          <a:noFill/>
        </p:spPr>
      </p:pic>
      <p:pic>
        <p:nvPicPr>
          <p:cNvPr id="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3265034"/>
            <a:ext cx="568795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3697082"/>
            <a:ext cx="568795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4129130"/>
            <a:ext cx="568795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4561178"/>
            <a:ext cx="568795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4993226"/>
            <a:ext cx="568795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5497282"/>
            <a:ext cx="568795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5929330"/>
            <a:ext cx="568795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900" y="2400938"/>
            <a:ext cx="568795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900" y="2832986"/>
            <a:ext cx="568795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900" y="1536842"/>
            <a:ext cx="568795" cy="511331"/>
          </a:xfrm>
          <a:prstGeom prst="rect">
            <a:avLst/>
          </a:prstGeom>
          <a:noFill/>
        </p:spPr>
      </p:pic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2003660"/>
            <a:ext cx="568795" cy="511331"/>
          </a:xfrm>
          <a:prstGeom prst="rect">
            <a:avLst/>
          </a:prstGeom>
          <a:noFill/>
        </p:spPr>
      </p:pic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3299804"/>
            <a:ext cx="568795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3731852"/>
            <a:ext cx="568795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4163900"/>
            <a:ext cx="568795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4595948"/>
            <a:ext cx="568795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5027996"/>
            <a:ext cx="568795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5532052"/>
            <a:ext cx="568795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5964100"/>
            <a:ext cx="568795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2435708"/>
            <a:ext cx="568795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2867756"/>
            <a:ext cx="568795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1571612"/>
            <a:ext cx="568795" cy="511331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80CCB"/>
                </a:solidFill>
              </a:rPr>
              <a:t>ZKUS SI NÁSOBENÍ A DĚLENÍ SEDMI, </a:t>
            </a:r>
          </a:p>
          <a:p>
            <a:pPr algn="ctr"/>
            <a:r>
              <a:rPr lang="cs-CZ" sz="2400" dirty="0" smtClean="0">
                <a:solidFill>
                  <a:srgbClr val="F80CCB"/>
                </a:solidFill>
              </a:rPr>
              <a:t>SPRÁVNÝ VÝSLEDEK SE SKRÝVÁ POD SMAJLÍKEM:</a:t>
            </a:r>
            <a:endParaRPr lang="cs-CZ" sz="24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21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7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643050"/>
          <a:ext cx="6096000" cy="4532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6 .</a:t>
                      </a:r>
                      <a:r>
                        <a:rPr lang="cs-CZ" sz="2000" b="1" baseline="0" dirty="0" smtClean="0"/>
                        <a:t>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1 . 7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42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3 . 7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5 . 7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2 . 7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4 . 7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42 :</a:t>
                      </a:r>
                      <a:r>
                        <a:rPr lang="cs-CZ" sz="2000" b="1" baseline="0" dirty="0" smtClean="0"/>
                        <a:t>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28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49 :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8 . 7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0 . 7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2 . 7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9 . 7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5720" y="357166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rgbClr val="F80CCB"/>
                </a:solidFill>
              </a:rPr>
              <a:t>NAJDI DVOJICE POLÍČEK </a:t>
            </a:r>
            <a:r>
              <a:rPr lang="cs-CZ" sz="2400" dirty="0" smtClean="0">
                <a:solidFill>
                  <a:srgbClr val="F80CCB"/>
                </a:solidFill>
              </a:rPr>
              <a:t>S PŘÍKLADEM A SPRÁVNÝM VÝSLEDKEM. VYŠKRTEJ JE. JEDNO POLÍČKO NEMÁ DVOJICI. KTERÉ JE TO ČÍSLO?</a:t>
            </a:r>
            <a:endParaRPr lang="cs-CZ" sz="2400" dirty="0">
              <a:solidFill>
                <a:srgbClr val="F80CC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80CCB"/>
                </a:solidFill>
              </a:rPr>
              <a:t>POKUD JSI POČÍTAL/A </a:t>
            </a:r>
            <a:r>
              <a:rPr lang="cs-CZ" sz="2400" dirty="0" err="1" smtClean="0">
                <a:solidFill>
                  <a:srgbClr val="F80CCB"/>
                </a:solidFill>
              </a:rPr>
              <a:t>A</a:t>
            </a:r>
            <a:r>
              <a:rPr lang="cs-CZ" sz="2400" dirty="0" smtClean="0">
                <a:solidFill>
                  <a:srgbClr val="F80CCB"/>
                </a:solidFill>
              </a:rPr>
              <a:t> ŠKRTAL/A SPRÁVNĚ,</a:t>
            </a:r>
          </a:p>
          <a:p>
            <a:pPr algn="ctr"/>
            <a:r>
              <a:rPr lang="cs-CZ" sz="2400" dirty="0" smtClean="0">
                <a:solidFill>
                  <a:srgbClr val="F80CCB"/>
                </a:solidFill>
              </a:rPr>
              <a:t> VYŠLO TI ČÍSLO:</a:t>
            </a:r>
            <a:endParaRPr lang="cs-CZ" sz="2400" dirty="0">
              <a:solidFill>
                <a:srgbClr val="F80CCB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3174" y="1571612"/>
            <a:ext cx="4071966" cy="4071966"/>
          </a:xfrm>
          <a:prstGeom prst="rect">
            <a:avLst/>
          </a:prstGeom>
          <a:solidFill>
            <a:srgbClr val="F80CC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49</a:t>
            </a:r>
            <a:endParaRPr lang="cs-CZ" sz="2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80CCB"/>
                </a:solidFill>
              </a:rPr>
              <a:t>ZA ODMĚNU SI MŮŽEŠ SLOŽIT PUZZLE:</a:t>
            </a:r>
            <a:endParaRPr lang="cs-CZ" sz="2400" dirty="0">
              <a:solidFill>
                <a:srgbClr val="F80CCB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86050" y="2428868"/>
            <a:ext cx="3857652" cy="38576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Administrator\Plocha\Obrázek49_005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000108"/>
            <a:ext cx="1285884" cy="1285884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Plocha\Obrázek49_009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1285860"/>
            <a:ext cx="1285884" cy="1285884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Plocha\Obrázek49_006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4286256"/>
            <a:ext cx="1285884" cy="1285884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Plocha\Obrázek49_007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28662" y="2786058"/>
            <a:ext cx="1285884" cy="1285884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Plocha\Obrázek49_002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1000108"/>
            <a:ext cx="1285884" cy="1285884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Plocha\Obrázek49_003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000496" y="1000108"/>
            <a:ext cx="1285884" cy="1285884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Plocha\Obrázek49_008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28662" y="4357694"/>
            <a:ext cx="1285884" cy="1285884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Plocha\Obrázek49_004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43768" y="2714620"/>
            <a:ext cx="1285884" cy="1285884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Plocha\Obrázek49_001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143768" y="1214422"/>
            <a:ext cx="1285884" cy="1285884"/>
          </a:xfrm>
          <a:prstGeom prst="rect">
            <a:avLst/>
          </a:prstGeom>
          <a:noFill/>
        </p:spPr>
      </p:pic>
      <p:sp>
        <p:nvSpPr>
          <p:cNvPr id="13" name="TextovéPole 5"/>
          <p:cNvSpPr txBox="1"/>
          <p:nvPr/>
        </p:nvSpPr>
        <p:spPr>
          <a:xfrm>
            <a:off x="1214414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80CCB"/>
                </a:solidFill>
              </a:rPr>
              <a:t>ZA VÝBORNOU PRÁCI SI ZASLOUŽÍŠ POTLESK!!!</a:t>
            </a:r>
            <a:endParaRPr lang="cs-CZ" sz="2400" dirty="0">
              <a:solidFill>
                <a:srgbClr val="F80CCB"/>
              </a:solidFill>
            </a:endParaRPr>
          </a:p>
        </p:txBody>
      </p:sp>
      <p:pic>
        <p:nvPicPr>
          <p:cNvPr id="3" name="Picture 2" descr="C:\Documents and Settings\Administrator\Local Settings\Temporary Internet Files\Content.IE5\VJA63IN2\MM900041090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1643050"/>
            <a:ext cx="3357586" cy="32296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2431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174</TotalTime>
  <Words>866</Words>
  <Application>Microsoft Office PowerPoint</Application>
  <PresentationFormat>Předvádění na obrazovce (4:3)</PresentationFormat>
  <Paragraphs>263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Aspekt</vt:lpstr>
      <vt:lpstr>Motiv sady Office</vt:lpstr>
      <vt:lpstr>VY_32_INOVACE_47_Násobení a dělení sedmi</vt:lpstr>
      <vt:lpstr>Anotace</vt:lpstr>
      <vt:lpstr>NÁSOBENÍ A DĚLENÍ SEDMI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27</cp:revision>
  <dcterms:created xsi:type="dcterms:W3CDTF">2013-02-22T18:39:13Z</dcterms:created>
  <dcterms:modified xsi:type="dcterms:W3CDTF">2013-06-17T19:15:13Z</dcterms:modified>
</cp:coreProperties>
</file>