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78" r:id="rId3"/>
    <p:sldId id="279" r:id="rId4"/>
    <p:sldId id="256" r:id="rId5"/>
    <p:sldId id="271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  <p:sldId id="268" r:id="rId18"/>
    <p:sldId id="270" r:id="rId19"/>
    <p:sldId id="272" r:id="rId20"/>
    <p:sldId id="273" r:id="rId21"/>
    <p:sldId id="274" r:id="rId22"/>
    <p:sldId id="275" r:id="rId23"/>
    <p:sldId id="2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1C4"/>
    <a:srgbClr val="F2B800"/>
    <a:srgbClr val="BC8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52" autoAdjust="0"/>
  </p:normalViewPr>
  <p:slideViewPr>
    <p:cSldViewPr>
      <p:cViewPr varScale="1">
        <p:scale>
          <a:sx n="97" d="100"/>
          <a:sy n="97" d="100"/>
        </p:scale>
        <p:origin x="-3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VY_32_INOVACE_48_Násobení </a:t>
            </a:r>
            <a:r>
              <a:rPr lang="cs-CZ" sz="3600" dirty="0" smtClean="0">
                <a:latin typeface="Verdana" pitchFamily="34" charset="0"/>
              </a:rPr>
              <a:t>a dělení osmi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650867"/>
            <a:ext cx="864096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násobení dělení osmi (určen pro 2. - 5.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násobení a dělení osmi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přehledná tabulka násobení osmi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vyhledávání a doplňování násobků osmi s kontrolou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procvičování násobení a dělení osmi s kontrolou     výsledků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vyškrtávání dvojic příkladů a správných výsledků v tabulce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sestavování puzzle čísla, které nemá dvojici v tabulce </a:t>
            </a: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NÁSOBENÍ A DĚLENÍ OSMI</a:t>
            </a:r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0 . 8 = 0</a:t>
            </a:r>
          </a:p>
          <a:p>
            <a:pPr algn="ctr"/>
            <a:r>
              <a:rPr lang="cs-CZ" sz="2800" dirty="0" smtClean="0">
                <a:solidFill>
                  <a:srgbClr val="92D050"/>
                </a:solidFill>
              </a:rPr>
              <a:t>0 = </a:t>
            </a:r>
            <a:r>
              <a:rPr lang="cs-CZ" sz="2800" dirty="0" err="1" smtClean="0">
                <a:solidFill>
                  <a:srgbClr val="92D050"/>
                </a:solidFill>
              </a:rPr>
              <a:t>0</a:t>
            </a:r>
            <a:endParaRPr lang="cs-CZ" sz="2800" dirty="0" smtClean="0">
              <a:solidFill>
                <a:srgbClr val="92D050"/>
              </a:solidFill>
            </a:endParaRPr>
          </a:p>
          <a:p>
            <a:pPr algn="ctr"/>
            <a:endParaRPr lang="cs-CZ" sz="8000" dirty="0" smtClean="0">
              <a:solidFill>
                <a:srgbClr val="92D050"/>
              </a:solidFill>
            </a:endParaRPr>
          </a:p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0 : 8 =0</a:t>
            </a:r>
          </a:p>
          <a:p>
            <a:pPr algn="ctr"/>
            <a:endParaRPr lang="cs-CZ" sz="8000" dirty="0" smtClean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1 . 8 = </a:t>
            </a:r>
            <a:r>
              <a:rPr lang="cs-CZ" sz="8000" dirty="0" err="1" smtClean="0">
                <a:solidFill>
                  <a:srgbClr val="92D050"/>
                </a:solidFill>
              </a:rPr>
              <a:t>8</a:t>
            </a:r>
            <a:endParaRPr lang="cs-CZ" sz="8000" dirty="0" smtClean="0">
              <a:solidFill>
                <a:srgbClr val="92D050"/>
              </a:solidFill>
            </a:endParaRPr>
          </a:p>
          <a:p>
            <a:pPr algn="ctr"/>
            <a:r>
              <a:rPr lang="cs-CZ" sz="2800" dirty="0" smtClean="0">
                <a:solidFill>
                  <a:srgbClr val="92D050"/>
                </a:solidFill>
              </a:rPr>
              <a:t>8 =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endParaRPr lang="cs-CZ" sz="2800" dirty="0" smtClean="0">
              <a:solidFill>
                <a:srgbClr val="92D050"/>
              </a:solidFill>
            </a:endParaRPr>
          </a:p>
          <a:p>
            <a:pPr algn="ctr"/>
            <a:endParaRPr lang="cs-CZ" sz="8000" dirty="0" smtClean="0">
              <a:solidFill>
                <a:srgbClr val="92D050"/>
              </a:solidFill>
            </a:endParaRPr>
          </a:p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8 : </a:t>
            </a:r>
            <a:r>
              <a:rPr lang="cs-CZ" sz="8000" dirty="0" err="1" smtClean="0">
                <a:solidFill>
                  <a:srgbClr val="92D050"/>
                </a:solidFill>
              </a:rPr>
              <a:t>8</a:t>
            </a:r>
            <a:r>
              <a:rPr lang="cs-CZ" sz="8000" dirty="0" smtClean="0">
                <a:solidFill>
                  <a:srgbClr val="92D050"/>
                </a:solidFill>
              </a:rPr>
              <a:t> = 1</a:t>
            </a:r>
            <a:endParaRPr lang="cs-CZ" sz="80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2 . 8 = 16</a:t>
            </a:r>
          </a:p>
          <a:p>
            <a:pPr algn="ctr"/>
            <a:r>
              <a:rPr lang="cs-CZ" sz="2800" dirty="0" smtClean="0">
                <a:solidFill>
                  <a:srgbClr val="92D050"/>
                </a:solidFill>
              </a:rPr>
              <a:t>8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= 16</a:t>
            </a:r>
          </a:p>
          <a:p>
            <a:pPr algn="ctr"/>
            <a:endParaRPr lang="cs-CZ" sz="8000" dirty="0" smtClean="0">
              <a:solidFill>
                <a:srgbClr val="92D050"/>
              </a:solidFill>
            </a:endParaRPr>
          </a:p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16 : 8 = 2</a:t>
            </a:r>
            <a:endParaRPr lang="cs-CZ" sz="80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3 . 8 = 24</a:t>
            </a:r>
          </a:p>
          <a:p>
            <a:pPr algn="ctr"/>
            <a:r>
              <a:rPr lang="cs-CZ" sz="2800" dirty="0" smtClean="0">
                <a:solidFill>
                  <a:srgbClr val="92D050"/>
                </a:solidFill>
              </a:rPr>
              <a:t>8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= 24</a:t>
            </a:r>
          </a:p>
          <a:p>
            <a:pPr algn="ctr"/>
            <a:endParaRPr lang="cs-CZ" sz="8000" dirty="0" smtClean="0">
              <a:solidFill>
                <a:srgbClr val="92D050"/>
              </a:solidFill>
            </a:endParaRPr>
          </a:p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24 : 8 = 3</a:t>
            </a:r>
            <a:endParaRPr lang="cs-CZ" sz="80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4 . 8 = 32</a:t>
            </a:r>
          </a:p>
          <a:p>
            <a:pPr algn="ctr"/>
            <a:r>
              <a:rPr lang="cs-CZ" sz="2800" dirty="0" smtClean="0">
                <a:solidFill>
                  <a:srgbClr val="92D050"/>
                </a:solidFill>
              </a:rPr>
              <a:t>8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= 32</a:t>
            </a:r>
          </a:p>
          <a:p>
            <a:pPr algn="ctr"/>
            <a:endParaRPr lang="cs-CZ" sz="8000" dirty="0" smtClean="0">
              <a:solidFill>
                <a:srgbClr val="92D050"/>
              </a:solidFill>
            </a:endParaRPr>
          </a:p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32 : 8 = 4</a:t>
            </a:r>
            <a:endParaRPr lang="cs-CZ" sz="80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5 . 8 = 40</a:t>
            </a:r>
          </a:p>
          <a:p>
            <a:pPr algn="ctr"/>
            <a:r>
              <a:rPr lang="cs-CZ" sz="2800" dirty="0" smtClean="0">
                <a:solidFill>
                  <a:srgbClr val="92D050"/>
                </a:solidFill>
              </a:rPr>
              <a:t>8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= 40</a:t>
            </a:r>
          </a:p>
          <a:p>
            <a:pPr algn="ctr"/>
            <a:endParaRPr lang="cs-CZ" sz="8000" dirty="0" smtClean="0">
              <a:solidFill>
                <a:srgbClr val="92D050"/>
              </a:solidFill>
            </a:endParaRPr>
          </a:p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40 : 8 = 5</a:t>
            </a:r>
            <a:endParaRPr lang="cs-CZ" sz="80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00174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6 . 8 = 48</a:t>
            </a:r>
          </a:p>
          <a:p>
            <a:pPr algn="ctr"/>
            <a:r>
              <a:rPr lang="cs-CZ" sz="2800" dirty="0" smtClean="0">
                <a:solidFill>
                  <a:srgbClr val="92D050"/>
                </a:solidFill>
              </a:rPr>
              <a:t>8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= 48</a:t>
            </a:r>
          </a:p>
          <a:p>
            <a:pPr algn="ctr"/>
            <a:endParaRPr lang="cs-CZ" sz="8000" dirty="0" smtClean="0">
              <a:solidFill>
                <a:srgbClr val="92D050"/>
              </a:solidFill>
            </a:endParaRPr>
          </a:p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48 : 8 = 6</a:t>
            </a:r>
            <a:endParaRPr lang="cs-CZ" sz="80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7 . 8 = 56</a:t>
            </a:r>
          </a:p>
          <a:p>
            <a:pPr algn="ctr"/>
            <a:r>
              <a:rPr lang="cs-CZ" sz="2800" dirty="0" smtClean="0">
                <a:solidFill>
                  <a:srgbClr val="92D050"/>
                </a:solidFill>
              </a:rPr>
              <a:t>8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= 56</a:t>
            </a:r>
          </a:p>
          <a:p>
            <a:pPr algn="ctr"/>
            <a:endParaRPr lang="cs-CZ" sz="8000" dirty="0" smtClean="0">
              <a:solidFill>
                <a:srgbClr val="92D050"/>
              </a:solidFill>
            </a:endParaRPr>
          </a:p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56 : 8 = 7</a:t>
            </a:r>
            <a:endParaRPr lang="cs-CZ" sz="80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8 . 8 = 64</a:t>
            </a:r>
          </a:p>
          <a:p>
            <a:pPr algn="ctr"/>
            <a:r>
              <a:rPr lang="cs-CZ" sz="2800" dirty="0" smtClean="0">
                <a:solidFill>
                  <a:srgbClr val="92D050"/>
                </a:solidFill>
              </a:rPr>
              <a:t>8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= 64</a:t>
            </a:r>
          </a:p>
          <a:p>
            <a:pPr algn="ctr"/>
            <a:endParaRPr lang="cs-CZ" sz="8000" dirty="0" smtClean="0">
              <a:solidFill>
                <a:srgbClr val="92D050"/>
              </a:solidFill>
            </a:endParaRPr>
          </a:p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64 : 8 = 8</a:t>
            </a:r>
            <a:endParaRPr lang="cs-CZ" sz="80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9 . 8 = 72</a:t>
            </a:r>
          </a:p>
          <a:p>
            <a:pPr algn="ctr"/>
            <a:r>
              <a:rPr lang="cs-CZ" sz="2800" dirty="0" smtClean="0">
                <a:solidFill>
                  <a:srgbClr val="92D050"/>
                </a:solidFill>
              </a:rPr>
              <a:t>8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= 72</a:t>
            </a:r>
          </a:p>
          <a:p>
            <a:pPr algn="ctr"/>
            <a:endParaRPr lang="cs-CZ" sz="8000" dirty="0" smtClean="0">
              <a:solidFill>
                <a:srgbClr val="92D050"/>
              </a:solidFill>
            </a:endParaRPr>
          </a:p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72 : 8 = 9</a:t>
            </a:r>
            <a:endParaRPr lang="cs-CZ" sz="80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10 . 8 = 80</a:t>
            </a:r>
          </a:p>
          <a:p>
            <a:pPr algn="ctr"/>
            <a:r>
              <a:rPr lang="cs-CZ" sz="2800" dirty="0" smtClean="0">
                <a:solidFill>
                  <a:srgbClr val="92D050"/>
                </a:solidFill>
              </a:rPr>
              <a:t>8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+ </a:t>
            </a:r>
            <a:r>
              <a:rPr lang="cs-CZ" sz="2800" dirty="0" err="1" smtClean="0">
                <a:solidFill>
                  <a:srgbClr val="92D050"/>
                </a:solidFill>
              </a:rPr>
              <a:t>8</a:t>
            </a:r>
            <a:r>
              <a:rPr lang="cs-CZ" sz="2800" dirty="0" smtClean="0">
                <a:solidFill>
                  <a:srgbClr val="92D050"/>
                </a:solidFill>
              </a:rPr>
              <a:t> = 80</a:t>
            </a:r>
          </a:p>
          <a:p>
            <a:pPr algn="ctr"/>
            <a:endParaRPr lang="cs-CZ" sz="8000" dirty="0" smtClean="0">
              <a:solidFill>
                <a:srgbClr val="92D050"/>
              </a:solidFill>
            </a:endParaRPr>
          </a:p>
          <a:p>
            <a:pPr algn="ctr"/>
            <a:r>
              <a:rPr lang="cs-CZ" sz="8000" dirty="0" smtClean="0">
                <a:solidFill>
                  <a:srgbClr val="92D050"/>
                </a:solidFill>
              </a:rPr>
              <a:t>80 : 8 = 10</a:t>
            </a:r>
            <a:endParaRPr lang="cs-CZ" sz="80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500174"/>
            <a:ext cx="892975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92D050"/>
                </a:solidFill>
              </a:rPr>
              <a:t>0 = </a:t>
            </a:r>
            <a:r>
              <a:rPr lang="cs-CZ" sz="2000" dirty="0" err="1" smtClean="0">
                <a:solidFill>
                  <a:srgbClr val="92D050"/>
                </a:solidFill>
              </a:rPr>
              <a:t>0</a:t>
            </a:r>
            <a:r>
              <a:rPr lang="cs-CZ" sz="2000" dirty="0" smtClean="0">
                <a:solidFill>
                  <a:srgbClr val="92D050"/>
                </a:solidFill>
              </a:rPr>
              <a:t>                                                                     </a:t>
            </a:r>
            <a:r>
              <a:rPr lang="cs-CZ" sz="2000" dirty="0" err="1" smtClean="0">
                <a:solidFill>
                  <a:srgbClr val="92D050"/>
                </a:solidFill>
              </a:rPr>
              <a:t>0</a:t>
            </a:r>
            <a:r>
              <a:rPr lang="cs-CZ" sz="2000" dirty="0" smtClean="0">
                <a:solidFill>
                  <a:srgbClr val="92D050"/>
                </a:solidFill>
              </a:rPr>
              <a:t> . 8 = 0</a:t>
            </a:r>
          </a:p>
          <a:p>
            <a:r>
              <a:rPr lang="cs-CZ" sz="2000" dirty="0" smtClean="0">
                <a:solidFill>
                  <a:srgbClr val="92D050"/>
                </a:solidFill>
              </a:rPr>
              <a:t>8 = 8                                                                     1 . 8 =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                                   </a:t>
            </a:r>
          </a:p>
          <a:p>
            <a:r>
              <a:rPr lang="cs-CZ" sz="2000" dirty="0" smtClean="0">
                <a:solidFill>
                  <a:srgbClr val="92D050"/>
                </a:solidFill>
              </a:rPr>
              <a:t>8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= 16                                                             2 . 8 = 16</a:t>
            </a:r>
          </a:p>
          <a:p>
            <a:r>
              <a:rPr lang="cs-CZ" sz="2000" dirty="0" smtClean="0">
                <a:solidFill>
                  <a:srgbClr val="92D050"/>
                </a:solidFill>
              </a:rPr>
              <a:t>8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= 24                                                       3 . 8 = 24</a:t>
            </a:r>
          </a:p>
          <a:p>
            <a:r>
              <a:rPr lang="cs-CZ" sz="2000" dirty="0" smtClean="0">
                <a:solidFill>
                  <a:srgbClr val="92D050"/>
                </a:solidFill>
              </a:rPr>
              <a:t>8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= 32                                                 4 . 8 = 32 </a:t>
            </a:r>
          </a:p>
          <a:p>
            <a:r>
              <a:rPr lang="cs-CZ" sz="2000" dirty="0" smtClean="0">
                <a:solidFill>
                  <a:srgbClr val="92D050"/>
                </a:solidFill>
              </a:rPr>
              <a:t>8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= 40                                           5 . 8 = 40</a:t>
            </a:r>
          </a:p>
          <a:p>
            <a:r>
              <a:rPr lang="cs-CZ" sz="2000" dirty="0" smtClean="0">
                <a:solidFill>
                  <a:srgbClr val="92D050"/>
                </a:solidFill>
              </a:rPr>
              <a:t>8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= 48                                     6 . 8 = 48</a:t>
            </a:r>
          </a:p>
          <a:p>
            <a:r>
              <a:rPr lang="cs-CZ" sz="2000" dirty="0" smtClean="0">
                <a:solidFill>
                  <a:srgbClr val="92D050"/>
                </a:solidFill>
              </a:rPr>
              <a:t>8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= 56                               7 . 8 = 56</a:t>
            </a:r>
          </a:p>
          <a:p>
            <a:r>
              <a:rPr lang="cs-CZ" sz="2000" dirty="0" smtClean="0">
                <a:solidFill>
                  <a:srgbClr val="92D050"/>
                </a:solidFill>
              </a:rPr>
              <a:t>8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= 64                         8 . 8 = 64</a:t>
            </a:r>
          </a:p>
          <a:p>
            <a:r>
              <a:rPr lang="cs-CZ" sz="2000" dirty="0" smtClean="0">
                <a:solidFill>
                  <a:srgbClr val="92D050"/>
                </a:solidFill>
              </a:rPr>
              <a:t>8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= 72                   9 . 8 = 72</a:t>
            </a:r>
          </a:p>
          <a:p>
            <a:r>
              <a:rPr lang="cs-CZ" sz="2000" dirty="0" smtClean="0">
                <a:solidFill>
                  <a:srgbClr val="92D050"/>
                </a:solidFill>
              </a:rPr>
              <a:t>8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+ </a:t>
            </a:r>
            <a:r>
              <a:rPr lang="cs-CZ" sz="2000" dirty="0" err="1" smtClean="0">
                <a:solidFill>
                  <a:srgbClr val="92D050"/>
                </a:solidFill>
              </a:rPr>
              <a:t>8</a:t>
            </a:r>
            <a:r>
              <a:rPr lang="cs-CZ" sz="2000" dirty="0" smtClean="0">
                <a:solidFill>
                  <a:srgbClr val="92D050"/>
                </a:solidFill>
              </a:rPr>
              <a:t> = 80           10 . 8 = 80</a:t>
            </a:r>
            <a:endParaRPr lang="cs-CZ" sz="2000" dirty="0">
              <a:solidFill>
                <a:srgbClr val="92D050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>
            <a:off x="6715140" y="1571612"/>
            <a:ext cx="478342" cy="214314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>
            <a:off x="6500826" y="1928802"/>
            <a:ext cx="478342" cy="214314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6715140" y="2214554"/>
            <a:ext cx="478342" cy="214314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>
            <a:off x="6500826" y="2500306"/>
            <a:ext cx="478342" cy="214314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>
            <a:off x="6715140" y="2857496"/>
            <a:ext cx="478342" cy="214314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>
            <a:off x="6429388" y="3143248"/>
            <a:ext cx="478342" cy="214314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>
            <a:off x="6786578" y="3429000"/>
            <a:ext cx="478342" cy="214314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>
            <a:off x="6500826" y="3714752"/>
            <a:ext cx="478342" cy="214314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6786578" y="4000504"/>
            <a:ext cx="478342" cy="214314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>
            <a:off x="6500826" y="4286256"/>
            <a:ext cx="478342" cy="214314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715140" y="4572008"/>
            <a:ext cx="478342" cy="214314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71604" y="2357430"/>
          <a:ext cx="6215106" cy="3698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72870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435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142980" y="1500174"/>
          <a:ext cx="6858038" cy="571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92D050"/>
                </a:solidFill>
              </a:rPr>
              <a:t>VYBER ČÍSLA A DOPLŇ TABULKU NÁSOBKŮ OSMI:</a:t>
            </a:r>
            <a:endParaRPr lang="cs-CZ" sz="2400" dirty="0">
              <a:solidFill>
                <a:srgbClr val="92D05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42976" y="857232"/>
          <a:ext cx="6858038" cy="571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31640" y="1484784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. 8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. 8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. 8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. 8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. 8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. 8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. 8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. 8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. 8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. 8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. 8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076056" y="1484784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 : 8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 : 8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: 8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 : 8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 : 8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 : 8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 : 8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 : 8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 : 8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 : 8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: 8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1897452"/>
            <a:ext cx="568795" cy="511331"/>
          </a:xfrm>
          <a:prstGeom prst="rect">
            <a:avLst/>
          </a:prstGeom>
          <a:noFill/>
        </p:spPr>
      </p:pic>
      <p:pic>
        <p:nvPicPr>
          <p:cNvPr id="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3193596"/>
            <a:ext cx="568795" cy="511331"/>
          </a:xfrm>
          <a:prstGeom prst="rect">
            <a:avLst/>
          </a:prstGeom>
          <a:noFill/>
        </p:spPr>
      </p:pic>
      <p:pic>
        <p:nvPicPr>
          <p:cNvPr id="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3625644"/>
            <a:ext cx="568795" cy="511331"/>
          </a:xfrm>
          <a:prstGeom prst="rect">
            <a:avLst/>
          </a:prstGeom>
          <a:noFill/>
        </p:spPr>
      </p:pic>
      <p:pic>
        <p:nvPicPr>
          <p:cNvPr id="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057692"/>
            <a:ext cx="568795" cy="511331"/>
          </a:xfrm>
          <a:prstGeom prst="rect">
            <a:avLst/>
          </a:prstGeom>
          <a:noFill/>
        </p:spPr>
      </p:pic>
      <p:pic>
        <p:nvPicPr>
          <p:cNvPr id="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489740"/>
            <a:ext cx="568795" cy="511331"/>
          </a:xfrm>
          <a:prstGeom prst="rect">
            <a:avLst/>
          </a:prstGeom>
          <a:noFill/>
        </p:spPr>
      </p:pic>
      <p:pic>
        <p:nvPicPr>
          <p:cNvPr id="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921788"/>
            <a:ext cx="568795" cy="511331"/>
          </a:xfrm>
          <a:prstGeom prst="rect">
            <a:avLst/>
          </a:prstGeom>
          <a:noFill/>
        </p:spPr>
      </p:pic>
      <p:pic>
        <p:nvPicPr>
          <p:cNvPr id="1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5425844"/>
            <a:ext cx="568795" cy="511331"/>
          </a:xfrm>
          <a:prstGeom prst="rect">
            <a:avLst/>
          </a:prstGeom>
          <a:noFill/>
        </p:spPr>
      </p:pic>
      <p:pic>
        <p:nvPicPr>
          <p:cNvPr id="1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5857892"/>
            <a:ext cx="568795" cy="511331"/>
          </a:xfrm>
          <a:prstGeom prst="rect">
            <a:avLst/>
          </a:prstGeom>
          <a:noFill/>
        </p:spPr>
      </p:pic>
      <p:pic>
        <p:nvPicPr>
          <p:cNvPr id="1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2329500"/>
            <a:ext cx="568795" cy="511331"/>
          </a:xfrm>
          <a:prstGeom prst="rect">
            <a:avLst/>
          </a:prstGeom>
          <a:noFill/>
        </p:spPr>
      </p:pic>
      <p:pic>
        <p:nvPicPr>
          <p:cNvPr id="1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2761548"/>
            <a:ext cx="568795" cy="511331"/>
          </a:xfrm>
          <a:prstGeom prst="rect">
            <a:avLst/>
          </a:prstGeom>
          <a:noFill/>
        </p:spPr>
      </p:pic>
      <p:pic>
        <p:nvPicPr>
          <p:cNvPr id="1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1465404"/>
            <a:ext cx="568795" cy="511331"/>
          </a:xfrm>
          <a:prstGeom prst="rect">
            <a:avLst/>
          </a:prstGeom>
          <a:noFill/>
        </p:spPr>
      </p:pic>
      <p:pic>
        <p:nvPicPr>
          <p:cNvPr id="1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5248" y="1897452"/>
            <a:ext cx="568795" cy="511331"/>
          </a:xfrm>
          <a:prstGeom prst="rect">
            <a:avLst/>
          </a:prstGeom>
          <a:noFill/>
        </p:spPr>
      </p:pic>
      <p:pic>
        <p:nvPicPr>
          <p:cNvPr id="1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3193596"/>
            <a:ext cx="568795" cy="511331"/>
          </a:xfrm>
          <a:prstGeom prst="rect">
            <a:avLst/>
          </a:prstGeom>
          <a:noFill/>
        </p:spPr>
      </p:pic>
      <p:pic>
        <p:nvPicPr>
          <p:cNvPr id="1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3625644"/>
            <a:ext cx="568795" cy="511331"/>
          </a:xfrm>
          <a:prstGeom prst="rect">
            <a:avLst/>
          </a:prstGeom>
          <a:noFill/>
        </p:spPr>
      </p:pic>
      <p:pic>
        <p:nvPicPr>
          <p:cNvPr id="1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4057692"/>
            <a:ext cx="568795" cy="511331"/>
          </a:xfrm>
          <a:prstGeom prst="rect">
            <a:avLst/>
          </a:prstGeom>
          <a:noFill/>
        </p:spPr>
      </p:pic>
      <p:pic>
        <p:nvPicPr>
          <p:cNvPr id="1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4489740"/>
            <a:ext cx="568795" cy="511331"/>
          </a:xfrm>
          <a:prstGeom prst="rect">
            <a:avLst/>
          </a:prstGeom>
          <a:noFill/>
        </p:spPr>
      </p:pic>
      <p:pic>
        <p:nvPicPr>
          <p:cNvPr id="2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4921788"/>
            <a:ext cx="568795" cy="511331"/>
          </a:xfrm>
          <a:prstGeom prst="rect">
            <a:avLst/>
          </a:prstGeom>
          <a:noFill/>
        </p:spPr>
      </p:pic>
      <p:pic>
        <p:nvPicPr>
          <p:cNvPr id="2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5425844"/>
            <a:ext cx="568795" cy="511331"/>
          </a:xfrm>
          <a:prstGeom prst="rect">
            <a:avLst/>
          </a:prstGeom>
          <a:noFill/>
        </p:spPr>
      </p:pic>
      <p:pic>
        <p:nvPicPr>
          <p:cNvPr id="2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5857892"/>
            <a:ext cx="568795" cy="511331"/>
          </a:xfrm>
          <a:prstGeom prst="rect">
            <a:avLst/>
          </a:prstGeom>
          <a:noFill/>
        </p:spPr>
      </p:pic>
      <p:pic>
        <p:nvPicPr>
          <p:cNvPr id="2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5248" y="2329500"/>
            <a:ext cx="568795" cy="511331"/>
          </a:xfrm>
          <a:prstGeom prst="rect">
            <a:avLst/>
          </a:prstGeom>
          <a:noFill/>
        </p:spPr>
      </p:pic>
      <p:pic>
        <p:nvPicPr>
          <p:cNvPr id="2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5248" y="2761548"/>
            <a:ext cx="568795" cy="511331"/>
          </a:xfrm>
          <a:prstGeom prst="rect">
            <a:avLst/>
          </a:prstGeom>
          <a:noFill/>
        </p:spPr>
      </p:pic>
      <p:pic>
        <p:nvPicPr>
          <p:cNvPr id="2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5248" y="1465404"/>
            <a:ext cx="568795" cy="511331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323528" y="33265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92D050"/>
                </a:solidFill>
              </a:rPr>
              <a:t>ZKUS SI NÁSOBENÍ A DĚLENÍ OSMI, </a:t>
            </a:r>
          </a:p>
          <a:p>
            <a:pPr algn="ctr"/>
            <a:r>
              <a:rPr lang="cs-CZ" sz="2400" dirty="0" smtClean="0">
                <a:solidFill>
                  <a:srgbClr val="92D050"/>
                </a:solidFill>
              </a:rPr>
              <a:t>SPRÁVNÝ VÝSLEDEK SE SKRÝVÁ POD SMAJLÍKEM:</a:t>
            </a:r>
            <a:endParaRPr lang="cs-CZ" sz="24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3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6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2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1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4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1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643050"/>
          <a:ext cx="6096000" cy="45323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2 . 8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1 . 8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64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8 . 8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4 . 8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r>
                        <a:rPr lang="cs-CZ" sz="2000" b="1" baseline="0" dirty="0" smtClean="0"/>
                        <a:t> . 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r>
                        <a:rPr lang="cs-CZ" sz="2000" b="1" baseline="0" dirty="0" smtClean="0"/>
                        <a:t> . 8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48 : 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80 : 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56 : 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r>
                        <a:rPr lang="cs-CZ" sz="2000" b="1" baseline="0" dirty="0" smtClean="0"/>
                        <a:t> : 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3 . 8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9 . 8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16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85720" y="357166"/>
            <a:ext cx="857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92D050"/>
                </a:solidFill>
              </a:rPr>
              <a:t>NAJDI DVOJICE POLÍČEK S PŘÍKLADEM A SPRÁVNÝM VÝSLEDKEM. VYŠKRTEJ JE. JEDNO POLÍČKO NEMÁ DVOJICI. KTERÉ JE TO ČÍSLO?</a:t>
            </a:r>
            <a:endParaRPr lang="cs-CZ" sz="24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92D050"/>
                </a:solidFill>
              </a:rPr>
              <a:t>POKUD JSI POČÍTAL/A </a:t>
            </a:r>
            <a:r>
              <a:rPr lang="cs-CZ" sz="2400" dirty="0" err="1" smtClean="0">
                <a:solidFill>
                  <a:srgbClr val="92D050"/>
                </a:solidFill>
              </a:rPr>
              <a:t>A</a:t>
            </a:r>
            <a:r>
              <a:rPr lang="cs-CZ" sz="2400" dirty="0" smtClean="0">
                <a:solidFill>
                  <a:srgbClr val="92D050"/>
                </a:solidFill>
              </a:rPr>
              <a:t> ŠKRTAL/A SPRÁVNĚ,</a:t>
            </a:r>
          </a:p>
          <a:p>
            <a:pPr algn="ctr"/>
            <a:r>
              <a:rPr lang="cs-CZ" sz="2400" dirty="0" smtClean="0">
                <a:solidFill>
                  <a:srgbClr val="92D050"/>
                </a:solidFill>
              </a:rPr>
              <a:t> VYŠLO TI ČÍSLO:</a:t>
            </a:r>
            <a:endParaRPr lang="cs-CZ" sz="2400" dirty="0">
              <a:solidFill>
                <a:srgbClr val="92D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43174" y="1571612"/>
            <a:ext cx="4071966" cy="407196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56</a:t>
            </a:r>
            <a:endParaRPr lang="cs-CZ" sz="2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92D050"/>
                </a:solidFill>
              </a:rPr>
              <a:t>ZA ODMĚNU SI MŮŽEŠ SLOŽIT PUZZLE:</a:t>
            </a:r>
            <a:endParaRPr lang="cs-CZ" sz="2400" dirty="0">
              <a:solidFill>
                <a:srgbClr val="92D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71736" y="2357430"/>
            <a:ext cx="4071966" cy="40719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Administrator\Plocha\Obrázek56_009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785794"/>
            <a:ext cx="1357322" cy="1357322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Plocha\Obrázek56_005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1571612"/>
            <a:ext cx="1351290" cy="1351290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Plocha\Obrázek56_006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3071810"/>
            <a:ext cx="1357322" cy="1351290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Plocha\Obrázek56_002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357422" y="785794"/>
            <a:ext cx="1351290" cy="1351290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Plocha\Obrázek56_007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85786" y="4714884"/>
            <a:ext cx="1351290" cy="1357322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Plocha\Obrázek56_003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5786" y="1500174"/>
            <a:ext cx="1357322" cy="1351290"/>
          </a:xfrm>
          <a:prstGeom prst="rect">
            <a:avLst/>
          </a:prstGeom>
          <a:noFill/>
        </p:spPr>
      </p:pic>
      <p:pic>
        <p:nvPicPr>
          <p:cNvPr id="1032" name="Picture 8" descr="C:\Documents and Settings\Administrator\Plocha\Obrázek56_001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072330" y="3143248"/>
            <a:ext cx="1351290" cy="1351290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Plocha\Obrázek56_004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072330" y="4714884"/>
            <a:ext cx="1351290" cy="1351290"/>
          </a:xfrm>
          <a:prstGeom prst="rect">
            <a:avLst/>
          </a:prstGeom>
          <a:noFill/>
        </p:spPr>
      </p:pic>
      <p:pic>
        <p:nvPicPr>
          <p:cNvPr id="1034" name="Picture 10" descr="C:\Documents and Settings\Administrator\Plocha\Obrázek56_008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429256" y="785794"/>
            <a:ext cx="1351290" cy="1357322"/>
          </a:xfrm>
          <a:prstGeom prst="rect">
            <a:avLst/>
          </a:prstGeom>
          <a:noFill/>
        </p:spPr>
      </p:pic>
      <p:sp>
        <p:nvSpPr>
          <p:cNvPr id="13" name="TextovéPole 5"/>
          <p:cNvSpPr txBox="1"/>
          <p:nvPr/>
        </p:nvSpPr>
        <p:spPr>
          <a:xfrm>
            <a:off x="1428728" y="6488668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4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92D050"/>
                </a:solidFill>
              </a:rPr>
              <a:t>ZA VÝBORNOU PRÁCI SI ZASLOUŽÍŠ ODMĚNU!!!</a:t>
            </a:r>
            <a:endParaRPr lang="cs-CZ" sz="2400" dirty="0">
              <a:solidFill>
                <a:srgbClr val="92D050"/>
              </a:solidFill>
            </a:endParaRPr>
          </a:p>
        </p:txBody>
      </p:sp>
      <p:pic>
        <p:nvPicPr>
          <p:cNvPr id="1027" name="Picture 3" descr="C:\Documents and Settings\Administrator\Local Settings\Temporary Internet Files\Content.IE5\OZ0OOJ2G\MC9004343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1500174"/>
            <a:ext cx="3756036" cy="38021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1428736"/>
            <a:ext cx="32431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Obrázky byly použity z Klipartu.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8596" y="500042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182</TotalTime>
  <Words>866</Words>
  <Application>Microsoft Office PowerPoint</Application>
  <PresentationFormat>Předvádění na obrazovce (4:3)</PresentationFormat>
  <Paragraphs>263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Aspekt</vt:lpstr>
      <vt:lpstr>Motiv sady Office</vt:lpstr>
      <vt:lpstr>VY_32_INOVACE_48_Násobení a dělení osmi</vt:lpstr>
      <vt:lpstr>Anotace</vt:lpstr>
      <vt:lpstr>NÁSOBENÍ A DĚLENÍ OSMI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pcbazar</cp:lastModifiedBy>
  <cp:revision>27</cp:revision>
  <dcterms:created xsi:type="dcterms:W3CDTF">2013-02-22T18:39:13Z</dcterms:created>
  <dcterms:modified xsi:type="dcterms:W3CDTF">2013-06-17T19:15:40Z</dcterms:modified>
</cp:coreProperties>
</file>