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79" r:id="rId4"/>
    <p:sldId id="256" r:id="rId5"/>
    <p:sldId id="27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68" r:id="rId18"/>
    <p:sldId id="270" r:id="rId19"/>
    <p:sldId id="272" r:id="rId20"/>
    <p:sldId id="273" r:id="rId21"/>
    <p:sldId id="274" r:id="rId22"/>
    <p:sldId id="275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FBC"/>
    <a:srgbClr val="0091C4"/>
    <a:srgbClr val="F2B800"/>
    <a:srgbClr val="BC8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2" autoAdjust="0"/>
  </p:normalViewPr>
  <p:slideViewPr>
    <p:cSldViewPr>
      <p:cViewPr varScale="1">
        <p:scale>
          <a:sx n="100" d="100"/>
          <a:sy n="100" d="100"/>
        </p:scale>
        <p:origin x="-2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VY_32_INOVACE_49_Násobení a dělení devíti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násobení dělení devíti (určen pro 2.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násobení a dělení devíti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přehledná tabulka násobení devíti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vyhledávání a doplňování násobků devíti s kontrolou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procvičování násobení a dělení devíti s kontrolou     výsledků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vyškrtávání dvojic příkladů a správných výsledků </a:t>
            </a:r>
            <a:r>
              <a:rPr lang="cs-CZ" sz="2400" dirty="0" smtClean="0">
                <a:latin typeface="Verdana" pitchFamily="34" charset="0"/>
              </a:rPr>
              <a:t>               v </a:t>
            </a:r>
            <a:r>
              <a:rPr lang="cs-CZ" sz="2400" dirty="0" smtClean="0">
                <a:latin typeface="Verdana" pitchFamily="34" charset="0"/>
              </a:rPr>
              <a:t>tabulce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sestavování puzzle čísla, které nemá </a:t>
            </a:r>
            <a:r>
              <a:rPr lang="cs-CZ" sz="2400" dirty="0" smtClean="0">
                <a:latin typeface="Verdana" pitchFamily="34" charset="0"/>
              </a:rPr>
              <a:t>dvojici                        </a:t>
            </a:r>
            <a:r>
              <a:rPr lang="cs-CZ" sz="2400" dirty="0" smtClean="0">
                <a:latin typeface="Verdana" pitchFamily="34" charset="0"/>
              </a:rPr>
              <a:t>v tabulce 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NÁSOBENÍ A DĚLENÍ DEVÍTI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0 . 9 = 0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0 = </a:t>
            </a:r>
            <a:r>
              <a:rPr lang="cs-CZ" sz="2800" dirty="0" err="1" smtClean="0">
                <a:solidFill>
                  <a:srgbClr val="0070C0"/>
                </a:solidFill>
              </a:rPr>
              <a:t>0</a:t>
            </a:r>
            <a:endParaRPr lang="cs-CZ" sz="2800" dirty="0" smtClean="0">
              <a:solidFill>
                <a:srgbClr val="0070C0"/>
              </a:solidFill>
            </a:endParaRP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0 : 9 = 0</a:t>
            </a: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1 . 9 = </a:t>
            </a:r>
            <a:r>
              <a:rPr lang="cs-CZ" sz="8000" dirty="0" err="1" smtClean="0">
                <a:solidFill>
                  <a:srgbClr val="0070C0"/>
                </a:solidFill>
              </a:rPr>
              <a:t>9</a:t>
            </a:r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9 =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endParaRPr lang="cs-CZ" sz="2800" dirty="0" smtClean="0">
              <a:solidFill>
                <a:srgbClr val="0070C0"/>
              </a:solidFill>
            </a:endParaRP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9 : </a:t>
            </a:r>
            <a:r>
              <a:rPr lang="cs-CZ" sz="8000" dirty="0" err="1" smtClean="0">
                <a:solidFill>
                  <a:srgbClr val="0070C0"/>
                </a:solidFill>
              </a:rPr>
              <a:t>9</a:t>
            </a:r>
            <a:r>
              <a:rPr lang="cs-CZ" sz="8000" dirty="0" smtClean="0">
                <a:solidFill>
                  <a:srgbClr val="0070C0"/>
                </a:solidFill>
              </a:rPr>
              <a:t> = 1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2 . 9 = 18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9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= 18</a:t>
            </a: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18 : 9 = 2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3 . 9 = 27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9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= 27</a:t>
            </a: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27 : 9 = 3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4 . 9 = 36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9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= 36</a:t>
            </a: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36 : 9 = 4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5 . 9 = 45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9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= 45</a:t>
            </a: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45 : 9 = 5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6 . 9 = 54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9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= 54</a:t>
            </a: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54 : 9 = 6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7 . 9 = 63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9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= 63</a:t>
            </a: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63 : 9 = 7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8 . 9 = 72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9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= 72</a:t>
            </a: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72 : 9 = 8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9 . 9 = 81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9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= 81</a:t>
            </a: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81 : 9 = 9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10 . 9 = 90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9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+ </a:t>
            </a:r>
            <a:r>
              <a:rPr lang="cs-CZ" sz="2800" dirty="0" err="1" smtClean="0">
                <a:solidFill>
                  <a:srgbClr val="0070C0"/>
                </a:solidFill>
              </a:rPr>
              <a:t>9</a:t>
            </a:r>
            <a:r>
              <a:rPr lang="cs-CZ" sz="2800" dirty="0" smtClean="0">
                <a:solidFill>
                  <a:srgbClr val="0070C0"/>
                </a:solidFill>
              </a:rPr>
              <a:t> = 90</a:t>
            </a:r>
          </a:p>
          <a:p>
            <a:pPr algn="ctr"/>
            <a:endParaRPr lang="cs-CZ" sz="8000" dirty="0" smtClean="0">
              <a:solidFill>
                <a:srgbClr val="0070C0"/>
              </a:solidFill>
            </a:endParaRPr>
          </a:p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90 : 9 = 10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500174"/>
            <a:ext cx="89297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0 = </a:t>
            </a:r>
            <a:r>
              <a:rPr lang="cs-CZ" sz="2000" dirty="0" err="1" smtClean="0">
                <a:solidFill>
                  <a:srgbClr val="0070C0"/>
                </a:solidFill>
              </a:rPr>
              <a:t>0</a:t>
            </a:r>
            <a:r>
              <a:rPr lang="cs-CZ" sz="2000" dirty="0" smtClean="0">
                <a:solidFill>
                  <a:srgbClr val="0070C0"/>
                </a:solidFill>
              </a:rPr>
              <a:t>                                                                     </a:t>
            </a:r>
            <a:r>
              <a:rPr lang="cs-CZ" sz="2000" dirty="0" err="1" smtClean="0">
                <a:solidFill>
                  <a:srgbClr val="0070C0"/>
                </a:solidFill>
              </a:rPr>
              <a:t>0</a:t>
            </a:r>
            <a:r>
              <a:rPr lang="cs-CZ" sz="2000" dirty="0" smtClean="0">
                <a:solidFill>
                  <a:srgbClr val="0070C0"/>
                </a:solidFill>
              </a:rPr>
              <a:t> . 9 = 0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9 =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                                                                    1 . 9 =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                                  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9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= 18                                                             2 . 9 = 18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9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= 27                                                       3 . 9 = 27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9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= 36                                                 4 . 9 = 36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9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= 45                                           5 . 9 = 45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9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= 54                                     6 . 9 = 54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9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= 63                               7 . 9 = 63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9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= 72                         8 . 9 = 72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9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= 81                   9 . 9 = 81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9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+ </a:t>
            </a:r>
            <a:r>
              <a:rPr lang="cs-CZ" sz="2000" dirty="0" err="1" smtClean="0">
                <a:solidFill>
                  <a:srgbClr val="0070C0"/>
                </a:solidFill>
              </a:rPr>
              <a:t>9</a:t>
            </a:r>
            <a:r>
              <a:rPr lang="cs-CZ" sz="2000" dirty="0" smtClean="0">
                <a:solidFill>
                  <a:srgbClr val="0070C0"/>
                </a:solidFill>
              </a:rPr>
              <a:t> = 90           10 . 9 = 90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6715140" y="1571612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6500826" y="1928802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6715140" y="2214554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6500826" y="2500306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6715140" y="2857496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6500826" y="3143248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6786578" y="3429000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6500826" y="3714752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6786578" y="4000504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6500826" y="4286256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715140" y="4572008"/>
            <a:ext cx="478342" cy="214314"/>
          </a:xfrm>
          <a:prstGeom prst="rightArrow">
            <a:avLst/>
          </a:prstGeom>
          <a:solidFill>
            <a:srgbClr val="0070C0"/>
          </a:solidFill>
          <a:ln>
            <a:solidFill>
              <a:srgbClr val="003FB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71604" y="2357430"/>
          <a:ext cx="6215106" cy="369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72870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435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42980" y="1500174"/>
          <a:ext cx="6858038" cy="500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VYBER ČÍSLA A DOPLŇ TABULKU NÁSOBKŮ DEVÍTI:</a:t>
            </a:r>
            <a:endParaRPr lang="cs-CZ" sz="2400" dirty="0">
              <a:solidFill>
                <a:srgbClr val="0070C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42976" y="857232"/>
          <a:ext cx="6858038" cy="500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. 9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. 9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.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.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.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.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. 9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.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. 9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. 9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. 9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76056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: </a:t>
                      </a:r>
                      <a:r>
                        <a:rPr lang="cs-CZ" dirty="0" err="1" smtClean="0"/>
                        <a:t>9</a:t>
                      </a:r>
                      <a:r>
                        <a:rPr lang="cs-CZ" dirty="0" smtClean="0"/>
                        <a:t>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 : 9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 :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 :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: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 :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 : 9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 :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 : 9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 : 9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 : 9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1897452"/>
            <a:ext cx="568795" cy="511331"/>
          </a:xfrm>
          <a:prstGeom prst="rect">
            <a:avLst/>
          </a:prstGeom>
          <a:noFill/>
        </p:spPr>
      </p:pic>
      <p:pic>
        <p:nvPicPr>
          <p:cNvPr id="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193596"/>
            <a:ext cx="568795" cy="511331"/>
          </a:xfrm>
          <a:prstGeom prst="rect">
            <a:avLst/>
          </a:prstGeom>
          <a:noFill/>
        </p:spPr>
      </p:pic>
      <p:pic>
        <p:nvPicPr>
          <p:cNvPr id="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625644"/>
            <a:ext cx="568795" cy="511331"/>
          </a:xfrm>
          <a:prstGeom prst="rect">
            <a:avLst/>
          </a:prstGeom>
          <a:noFill/>
        </p:spPr>
      </p:pic>
      <p:pic>
        <p:nvPicPr>
          <p:cNvPr id="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057692"/>
            <a:ext cx="568795" cy="511331"/>
          </a:xfrm>
          <a:prstGeom prst="rect">
            <a:avLst/>
          </a:prstGeom>
          <a:noFill/>
        </p:spPr>
      </p:pic>
      <p:pic>
        <p:nvPicPr>
          <p:cNvPr id="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489740"/>
            <a:ext cx="568795" cy="511331"/>
          </a:xfrm>
          <a:prstGeom prst="rect">
            <a:avLst/>
          </a:prstGeom>
          <a:noFill/>
        </p:spPr>
      </p:pic>
      <p:pic>
        <p:nvPicPr>
          <p:cNvPr id="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921788"/>
            <a:ext cx="568795" cy="511331"/>
          </a:xfrm>
          <a:prstGeom prst="rect">
            <a:avLst/>
          </a:prstGeom>
          <a:noFill/>
        </p:spPr>
      </p:pic>
      <p:pic>
        <p:nvPicPr>
          <p:cNvPr id="1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5425844"/>
            <a:ext cx="568795" cy="511331"/>
          </a:xfrm>
          <a:prstGeom prst="rect">
            <a:avLst/>
          </a:prstGeom>
          <a:noFill/>
        </p:spPr>
      </p:pic>
      <p:pic>
        <p:nvPicPr>
          <p:cNvPr id="1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5857892"/>
            <a:ext cx="568795" cy="511331"/>
          </a:xfrm>
          <a:prstGeom prst="rect">
            <a:avLst/>
          </a:prstGeom>
          <a:noFill/>
        </p:spPr>
      </p:pic>
      <p:pic>
        <p:nvPicPr>
          <p:cNvPr id="1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2329500"/>
            <a:ext cx="568795" cy="511331"/>
          </a:xfrm>
          <a:prstGeom prst="rect">
            <a:avLst/>
          </a:prstGeom>
          <a:noFill/>
        </p:spPr>
      </p:pic>
      <p:pic>
        <p:nvPicPr>
          <p:cNvPr id="1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2761548"/>
            <a:ext cx="568795" cy="511331"/>
          </a:xfrm>
          <a:prstGeom prst="rect">
            <a:avLst/>
          </a:prstGeom>
          <a:noFill/>
        </p:spPr>
      </p:pic>
      <p:pic>
        <p:nvPicPr>
          <p:cNvPr id="1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1465404"/>
            <a:ext cx="568795" cy="511331"/>
          </a:xfrm>
          <a:prstGeom prst="rect">
            <a:avLst/>
          </a:prstGeom>
          <a:noFill/>
        </p:spPr>
      </p:pic>
      <p:pic>
        <p:nvPicPr>
          <p:cNvPr id="1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1897452"/>
            <a:ext cx="568795" cy="511331"/>
          </a:xfrm>
          <a:prstGeom prst="rect">
            <a:avLst/>
          </a:prstGeom>
          <a:noFill/>
        </p:spPr>
      </p:pic>
      <p:pic>
        <p:nvPicPr>
          <p:cNvPr id="1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3193596"/>
            <a:ext cx="568795" cy="511331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3625644"/>
            <a:ext cx="568795" cy="511331"/>
          </a:xfrm>
          <a:prstGeom prst="rect">
            <a:avLst/>
          </a:prstGeom>
          <a:noFill/>
        </p:spPr>
      </p:pic>
      <p:pic>
        <p:nvPicPr>
          <p:cNvPr id="1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057692"/>
            <a:ext cx="568795" cy="511331"/>
          </a:xfrm>
          <a:prstGeom prst="rect">
            <a:avLst/>
          </a:prstGeom>
          <a:noFill/>
        </p:spPr>
      </p:pic>
      <p:pic>
        <p:nvPicPr>
          <p:cNvPr id="1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489740"/>
            <a:ext cx="568795" cy="511331"/>
          </a:xfrm>
          <a:prstGeom prst="rect">
            <a:avLst/>
          </a:prstGeom>
          <a:noFill/>
        </p:spPr>
      </p:pic>
      <p:pic>
        <p:nvPicPr>
          <p:cNvPr id="2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921788"/>
            <a:ext cx="568795" cy="511331"/>
          </a:xfrm>
          <a:prstGeom prst="rect">
            <a:avLst/>
          </a:prstGeom>
          <a:noFill/>
        </p:spPr>
      </p:pic>
      <p:pic>
        <p:nvPicPr>
          <p:cNvPr id="2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5425844"/>
            <a:ext cx="568795" cy="511331"/>
          </a:xfrm>
          <a:prstGeom prst="rect">
            <a:avLst/>
          </a:prstGeom>
          <a:noFill/>
        </p:spPr>
      </p:pic>
      <p:pic>
        <p:nvPicPr>
          <p:cNvPr id="2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5857892"/>
            <a:ext cx="568795" cy="511331"/>
          </a:xfrm>
          <a:prstGeom prst="rect">
            <a:avLst/>
          </a:prstGeom>
          <a:noFill/>
        </p:spPr>
      </p:pic>
      <p:pic>
        <p:nvPicPr>
          <p:cNvPr id="2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2329500"/>
            <a:ext cx="568795" cy="511331"/>
          </a:xfrm>
          <a:prstGeom prst="rect">
            <a:avLst/>
          </a:prstGeom>
          <a:noFill/>
        </p:spPr>
      </p:pic>
      <p:pic>
        <p:nvPicPr>
          <p:cNvPr id="2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2761548"/>
            <a:ext cx="568795" cy="511331"/>
          </a:xfrm>
          <a:prstGeom prst="rect">
            <a:avLst/>
          </a:prstGeom>
          <a:noFill/>
        </p:spPr>
      </p:pic>
      <p:pic>
        <p:nvPicPr>
          <p:cNvPr id="2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1465404"/>
            <a:ext cx="568795" cy="511331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23528" y="33265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ZKUS SI NÁSOBENÍ A DĚLENÍ DEVÍTI, </a:t>
            </a:r>
          </a:p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SPRÁVNÝ VÝSLEDEK SE SKRÝVÁ POD SMAJLÍKEM: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4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643050"/>
          <a:ext cx="6096000" cy="4532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3 . 9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5 . 9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6 . 9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81 : 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2 . 9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1 . 9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4 . 9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54</a:t>
                      </a:r>
                      <a:r>
                        <a:rPr lang="cs-CZ" sz="2000" b="1" baseline="0" dirty="0" smtClean="0"/>
                        <a:t> : 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7 . 9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0 . 9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45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 : 9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8 . 9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5720" y="357166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NAJDI DVOJICE POLÍČEK S PŘÍKLADEM A SPRÁVNÝM VÝSLEDKEM. VYŠKRTEJ JE. JEDNO POLÍČKO NEMÁ DVOJICI. KTERÉ JE TO ČÍSLO?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POKUD JSI POČÍTAL/A </a:t>
            </a:r>
            <a:r>
              <a:rPr lang="cs-CZ" sz="2400" dirty="0" err="1" smtClean="0">
                <a:solidFill>
                  <a:srgbClr val="0070C0"/>
                </a:solidFill>
              </a:rPr>
              <a:t>A</a:t>
            </a:r>
            <a:r>
              <a:rPr lang="cs-CZ" sz="2400" dirty="0" smtClean="0">
                <a:solidFill>
                  <a:srgbClr val="0070C0"/>
                </a:solidFill>
              </a:rPr>
              <a:t> ŠKRTAL/A SPRÁVNĚ,</a:t>
            </a:r>
          </a:p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 VYŠLO TI ČÍSLO: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3174" y="1571612"/>
            <a:ext cx="4071966" cy="4071966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81</a:t>
            </a:r>
            <a:endParaRPr lang="cs-CZ" sz="2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ZA ODMĚNU SI MŮŽEŠ SLOŽIT PUZZLE: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14612" y="2428868"/>
            <a:ext cx="3874546" cy="387454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Documents and Settings\Administrator\Plocha\Obrázek81_00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1000108"/>
            <a:ext cx="1298596" cy="1298596"/>
          </a:xfrm>
          <a:prstGeom prst="rect">
            <a:avLst/>
          </a:prstGeom>
          <a:noFill/>
        </p:spPr>
      </p:pic>
      <p:pic>
        <p:nvPicPr>
          <p:cNvPr id="2051" name="Picture 3" descr="C:\Documents and Settings\Administrator\Plocha\Obrázek81_009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4643446"/>
            <a:ext cx="1298596" cy="1298596"/>
          </a:xfrm>
          <a:prstGeom prst="rect">
            <a:avLst/>
          </a:prstGeom>
          <a:noFill/>
        </p:spPr>
      </p:pic>
      <p:pic>
        <p:nvPicPr>
          <p:cNvPr id="2052" name="Picture 4" descr="C:\Documents and Settings\Administrator\Plocha\Obrázek81_00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15206" y="3071810"/>
            <a:ext cx="1298596" cy="1298596"/>
          </a:xfrm>
          <a:prstGeom prst="rect">
            <a:avLst/>
          </a:prstGeom>
          <a:noFill/>
        </p:spPr>
      </p:pic>
      <p:pic>
        <p:nvPicPr>
          <p:cNvPr id="2053" name="Picture 5" descr="C:\Documents and Settings\Administrator\Plocha\Obrázek81_00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3214686"/>
            <a:ext cx="1298596" cy="1298596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Plocha\Obrázek81_007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57224" y="1714488"/>
            <a:ext cx="1298596" cy="1298596"/>
          </a:xfrm>
          <a:prstGeom prst="rect">
            <a:avLst/>
          </a:prstGeom>
          <a:noFill/>
        </p:spPr>
      </p:pic>
      <p:pic>
        <p:nvPicPr>
          <p:cNvPr id="2055" name="Picture 7" descr="C:\Documents and Settings\Administrator\Plocha\Obrázek81_003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71934" y="1000108"/>
            <a:ext cx="1298596" cy="1298596"/>
          </a:xfrm>
          <a:prstGeom prst="rect">
            <a:avLst/>
          </a:prstGeom>
          <a:noFill/>
        </p:spPr>
      </p:pic>
      <p:pic>
        <p:nvPicPr>
          <p:cNvPr id="2056" name="Picture 8" descr="C:\Documents and Settings\Administrator\Plocha\Obrázek81_001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43570" y="1000108"/>
            <a:ext cx="1298596" cy="1298596"/>
          </a:xfrm>
          <a:prstGeom prst="rect">
            <a:avLst/>
          </a:prstGeom>
          <a:noFill/>
        </p:spPr>
      </p:pic>
      <p:pic>
        <p:nvPicPr>
          <p:cNvPr id="2057" name="Picture 9" descr="C:\Documents and Settings\Administrator\Plocha\Obrázek81_004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15206" y="1500174"/>
            <a:ext cx="1298596" cy="1298596"/>
          </a:xfrm>
          <a:prstGeom prst="rect">
            <a:avLst/>
          </a:prstGeom>
          <a:noFill/>
        </p:spPr>
      </p:pic>
      <p:pic>
        <p:nvPicPr>
          <p:cNvPr id="2058" name="Picture 10" descr="C:\Documents and Settings\Administrator\Plocha\Obrázek81_008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28662" y="4643446"/>
            <a:ext cx="1298596" cy="1298596"/>
          </a:xfrm>
          <a:prstGeom prst="rect">
            <a:avLst/>
          </a:prstGeom>
          <a:noFill/>
        </p:spPr>
      </p:pic>
      <p:sp>
        <p:nvSpPr>
          <p:cNvPr id="13" name="TextovéPole 5"/>
          <p:cNvSpPr txBox="1"/>
          <p:nvPr/>
        </p:nvSpPr>
        <p:spPr>
          <a:xfrm>
            <a:off x="1285852" y="6488668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OPĚT SKVĚLÁ PRÁCE! JSI JEDNIČKA!!!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6OIBTVWV\MC900437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1714488"/>
            <a:ext cx="3660103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428736"/>
            <a:ext cx="3576685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8596" y="500042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186</TotalTime>
  <Words>863</Words>
  <Application>Microsoft Office PowerPoint</Application>
  <PresentationFormat>Předvádění na obrazovce (4:3)</PresentationFormat>
  <Paragraphs>263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Aspekt</vt:lpstr>
      <vt:lpstr>Motiv sady Office</vt:lpstr>
      <vt:lpstr>VY_32_INOVACE_49_Násobení a dělení devíti</vt:lpstr>
      <vt:lpstr>Anotace</vt:lpstr>
      <vt:lpstr>NÁSOBENÍ A DĚLENÍ DEVÍTI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Dum</cp:lastModifiedBy>
  <cp:revision>28</cp:revision>
  <dcterms:created xsi:type="dcterms:W3CDTF">2013-02-22T18:39:13Z</dcterms:created>
  <dcterms:modified xsi:type="dcterms:W3CDTF">2013-06-20T18:09:57Z</dcterms:modified>
</cp:coreProperties>
</file>