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  <p:sldMasterId id="2147483756" r:id="rId2"/>
  </p:sldMasterIdLst>
  <p:sldIdLst>
    <p:sldId id="279" r:id="rId3"/>
    <p:sldId id="280" r:id="rId4"/>
    <p:sldId id="256" r:id="rId5"/>
    <p:sldId id="271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9" r:id="rId17"/>
    <p:sldId id="268" r:id="rId18"/>
    <p:sldId id="270" r:id="rId19"/>
    <p:sldId id="274" r:id="rId20"/>
    <p:sldId id="275" r:id="rId21"/>
    <p:sldId id="276" r:id="rId22"/>
    <p:sldId id="277" r:id="rId23"/>
    <p:sldId id="278" r:id="rId2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15" autoAdjust="0"/>
    <p:restoredTop sz="91652" autoAdjust="0"/>
  </p:normalViewPr>
  <p:slideViewPr>
    <p:cSldViewPr>
      <p:cViewPr varScale="1">
        <p:scale>
          <a:sx n="97" d="100"/>
          <a:sy n="97" d="100"/>
        </p:scale>
        <p:origin x="-37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C3C727-C38F-48AD-80EE-0C288F33CB52}" type="datetimeFigureOut">
              <a:rPr lang="cs-CZ" smtClean="0"/>
              <a:pPr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C25CB2-F3F3-4891-A949-80B0EB01CE6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1828800"/>
            <a:ext cx="8382000" cy="1470025"/>
          </a:xfrm>
        </p:spPr>
        <p:txBody>
          <a:bodyPr/>
          <a:lstStyle/>
          <a:p>
            <a:r>
              <a:rPr lang="cs-CZ" sz="3600" dirty="0" smtClean="0">
                <a:latin typeface="Verdana" pitchFamily="34" charset="0"/>
              </a:rPr>
              <a:t>VY_32_INOVACE_50_Násobení </a:t>
            </a:r>
            <a:r>
              <a:rPr lang="cs-CZ" sz="3600" dirty="0" smtClean="0">
                <a:latin typeface="Verdana" pitchFamily="34" charset="0"/>
              </a:rPr>
              <a:t>a dělení deseti</a:t>
            </a:r>
            <a:endParaRPr lang="cs-CZ" sz="3600" dirty="0">
              <a:latin typeface="Verdana" pitchFamily="34" charset="0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733800"/>
            <a:ext cx="6400800" cy="1371600"/>
          </a:xfrm>
        </p:spPr>
        <p:txBody>
          <a:bodyPr/>
          <a:lstStyle/>
          <a:p>
            <a:r>
              <a:rPr lang="cs-CZ" sz="2400" dirty="0">
                <a:solidFill>
                  <a:schemeClr val="tx1"/>
                </a:solidFill>
                <a:latin typeface="Verdana" pitchFamily="34" charset="0"/>
              </a:rPr>
              <a:t>Základní škola Jindřicha </a:t>
            </a:r>
            <a:r>
              <a:rPr lang="cs-CZ" sz="2400" dirty="0" err="1">
                <a:solidFill>
                  <a:schemeClr val="tx1"/>
                </a:solidFill>
                <a:latin typeface="Verdana" pitchFamily="34" charset="0"/>
              </a:rPr>
              <a:t>Pravečka</a:t>
            </a:r>
            <a:r>
              <a:rPr lang="cs-CZ" sz="2400" dirty="0">
                <a:solidFill>
                  <a:schemeClr val="tx1"/>
                </a:solidFill>
                <a:latin typeface="Verdana" pitchFamily="34" charset="0"/>
              </a:rPr>
              <a:t> </a:t>
            </a:r>
            <a:r>
              <a:rPr lang="cs-CZ" sz="2400" dirty="0" err="1">
                <a:solidFill>
                  <a:schemeClr val="tx1"/>
                </a:solidFill>
                <a:latin typeface="Verdana" pitchFamily="34" charset="0"/>
              </a:rPr>
              <a:t>Výprachtice</a:t>
            </a:r>
            <a:r>
              <a:rPr lang="cs-CZ" sz="2400" dirty="0">
                <a:solidFill>
                  <a:schemeClr val="tx1"/>
                </a:solidFill>
                <a:latin typeface="Verdana" pitchFamily="34" charset="0"/>
              </a:rPr>
              <a:t> 390</a:t>
            </a:r>
          </a:p>
          <a:p>
            <a:r>
              <a:rPr lang="cs-CZ" sz="2400" dirty="0" err="1">
                <a:solidFill>
                  <a:schemeClr val="tx1"/>
                </a:solidFill>
                <a:latin typeface="Verdana" pitchFamily="34" charset="0"/>
              </a:rPr>
              <a:t>Reg.č</a:t>
            </a:r>
            <a:r>
              <a:rPr lang="cs-CZ" sz="2400" dirty="0">
                <a:solidFill>
                  <a:schemeClr val="tx1"/>
                </a:solidFill>
                <a:latin typeface="Verdana" pitchFamily="34" charset="0"/>
              </a:rPr>
              <a:t>. CZ.1.07/1.4.00/21.1674</a:t>
            </a:r>
          </a:p>
        </p:txBody>
      </p:sp>
      <p:pic>
        <p:nvPicPr>
          <p:cNvPr id="4100" name="Picture 4" descr="eu_log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81200" y="152400"/>
            <a:ext cx="5543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685800" y="5486400"/>
            <a:ext cx="4114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dirty="0">
                <a:latin typeface="Verdana" pitchFamily="34" charset="0"/>
              </a:rPr>
              <a:t>Autor</a:t>
            </a:r>
            <a:r>
              <a:rPr lang="cs-CZ" dirty="0" smtClean="0">
                <a:latin typeface="Verdana" pitchFamily="34" charset="0"/>
              </a:rPr>
              <a:t>:   Mgr. Žaneta Fiebigerová</a:t>
            </a:r>
            <a:endParaRPr lang="cs-CZ" dirty="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251520" y="1650867"/>
            <a:ext cx="8640960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/>
            <a:endParaRPr lang="cs-CZ" sz="2400" dirty="0">
              <a:latin typeface="Verdana" pitchFamily="34" charset="0"/>
            </a:endParaRPr>
          </a:p>
          <a:p>
            <a:pPr algn="ctr"/>
            <a:r>
              <a:rPr lang="cs-CZ" sz="2400" dirty="0">
                <a:latin typeface="Verdana" pitchFamily="34" charset="0"/>
              </a:rPr>
              <a:t>Pracovní materiál je věnován </a:t>
            </a:r>
            <a:r>
              <a:rPr lang="cs-CZ" sz="2400" dirty="0" smtClean="0">
                <a:latin typeface="Verdana" pitchFamily="34" charset="0"/>
              </a:rPr>
              <a:t>výuce o násobení dělení deseti (určen pro 2. - 5. ročník ZŠ)</a:t>
            </a:r>
          </a:p>
          <a:p>
            <a:pPr algn="ctr"/>
            <a:endParaRPr lang="cs-CZ" sz="2400" dirty="0" smtClean="0">
              <a:latin typeface="Verdana" pitchFamily="34" charset="0"/>
            </a:endParaRPr>
          </a:p>
          <a:p>
            <a:pPr>
              <a:buFontTx/>
              <a:buChar char="-"/>
            </a:pPr>
            <a:r>
              <a:rPr lang="cs-CZ" sz="2400" dirty="0" smtClean="0">
                <a:latin typeface="Verdana" pitchFamily="34" charset="0"/>
              </a:rPr>
              <a:t> násobení a dělení deseti</a:t>
            </a:r>
          </a:p>
          <a:p>
            <a:pPr>
              <a:buFontTx/>
              <a:buChar char="-"/>
            </a:pPr>
            <a:r>
              <a:rPr lang="cs-CZ" sz="2400" dirty="0" smtClean="0">
                <a:latin typeface="Verdana" pitchFamily="34" charset="0"/>
              </a:rPr>
              <a:t> přehledná tabulka násobení deseti</a:t>
            </a:r>
          </a:p>
          <a:p>
            <a:pPr>
              <a:buFontTx/>
              <a:buChar char="-"/>
            </a:pPr>
            <a:r>
              <a:rPr lang="cs-CZ" sz="2400" dirty="0" smtClean="0">
                <a:latin typeface="Verdana" pitchFamily="34" charset="0"/>
              </a:rPr>
              <a:t> vyhledávání a doplňování násobků deseti s kontrolou</a:t>
            </a:r>
          </a:p>
          <a:p>
            <a:pPr>
              <a:buFontTx/>
              <a:buChar char="-"/>
            </a:pPr>
            <a:r>
              <a:rPr lang="cs-CZ" sz="2400" dirty="0" smtClean="0">
                <a:latin typeface="Verdana" pitchFamily="34" charset="0"/>
              </a:rPr>
              <a:t> procvičování násobení a dělení deseti s kontrolou     výsledků</a:t>
            </a:r>
          </a:p>
          <a:p>
            <a:pPr>
              <a:buFontTx/>
              <a:buChar char="-"/>
            </a:pPr>
            <a:r>
              <a:rPr lang="cs-CZ" sz="2400" dirty="0" smtClean="0">
                <a:latin typeface="Verdana" pitchFamily="34" charset="0"/>
              </a:rPr>
              <a:t> vyškrtávání dvojic příkladů a správných výsledků v tabulce</a:t>
            </a:r>
          </a:p>
          <a:p>
            <a:pPr>
              <a:buFontTx/>
              <a:buChar char="-"/>
            </a:pPr>
            <a:r>
              <a:rPr lang="cs-CZ" sz="2400" dirty="0" smtClean="0">
                <a:latin typeface="Verdana" pitchFamily="34" charset="0"/>
              </a:rPr>
              <a:t> sestavování puzzle čísla, které nemá dvojici v tabulce </a:t>
            </a:r>
            <a:endParaRPr lang="cs-CZ" sz="2400" dirty="0"/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Anotace</a:t>
            </a: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accent2"/>
                </a:solidFill>
              </a:rPr>
              <a:t>NÁSOBENÍ A DĚLENÍ DESETI</a:t>
            </a:r>
            <a:endParaRPr lang="cs-CZ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5720" y="1571612"/>
            <a:ext cx="8572560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0" dirty="0" smtClean="0">
                <a:solidFill>
                  <a:schemeClr val="accent2"/>
                </a:solidFill>
              </a:rPr>
              <a:t>0 . 10 = 0</a:t>
            </a:r>
          </a:p>
          <a:p>
            <a:pPr algn="ctr"/>
            <a:r>
              <a:rPr lang="cs-CZ" sz="2800" dirty="0" smtClean="0">
                <a:solidFill>
                  <a:schemeClr val="accent2"/>
                </a:solidFill>
              </a:rPr>
              <a:t>0 = </a:t>
            </a:r>
            <a:r>
              <a:rPr lang="cs-CZ" sz="2800" dirty="0" err="1" smtClean="0">
                <a:solidFill>
                  <a:schemeClr val="accent2"/>
                </a:solidFill>
              </a:rPr>
              <a:t>0</a:t>
            </a:r>
            <a:endParaRPr lang="cs-CZ" sz="2800" dirty="0" smtClean="0">
              <a:solidFill>
                <a:schemeClr val="accent2"/>
              </a:solidFill>
            </a:endParaRPr>
          </a:p>
          <a:p>
            <a:pPr algn="ctr"/>
            <a:endParaRPr lang="cs-CZ" sz="8000" dirty="0" smtClean="0">
              <a:solidFill>
                <a:schemeClr val="accent2"/>
              </a:solidFill>
            </a:endParaRPr>
          </a:p>
          <a:p>
            <a:pPr algn="ctr"/>
            <a:r>
              <a:rPr lang="cs-CZ" sz="8000" dirty="0" smtClean="0">
                <a:solidFill>
                  <a:schemeClr val="accent2"/>
                </a:solidFill>
              </a:rPr>
              <a:t>0 : 10 = 0</a:t>
            </a:r>
          </a:p>
          <a:p>
            <a:pPr algn="ctr"/>
            <a:endParaRPr lang="cs-CZ" sz="8000" dirty="0" smtClean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5720" y="1571612"/>
            <a:ext cx="8572560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0" dirty="0" smtClean="0">
                <a:solidFill>
                  <a:schemeClr val="accent2"/>
                </a:solidFill>
              </a:rPr>
              <a:t>1 . 10 = </a:t>
            </a:r>
            <a:r>
              <a:rPr lang="cs-CZ" sz="8000" dirty="0" err="1" smtClean="0">
                <a:solidFill>
                  <a:schemeClr val="accent2"/>
                </a:solidFill>
              </a:rPr>
              <a:t>10</a:t>
            </a:r>
            <a:endParaRPr lang="cs-CZ" sz="8000" dirty="0" smtClean="0">
              <a:solidFill>
                <a:schemeClr val="accent2"/>
              </a:solidFill>
            </a:endParaRPr>
          </a:p>
          <a:p>
            <a:pPr algn="ctr"/>
            <a:r>
              <a:rPr lang="cs-CZ" sz="2800" dirty="0" smtClean="0">
                <a:solidFill>
                  <a:schemeClr val="accent2"/>
                </a:solidFill>
              </a:rPr>
              <a:t>10 = </a:t>
            </a:r>
            <a:r>
              <a:rPr lang="cs-CZ" sz="2800" dirty="0" err="1" smtClean="0">
                <a:solidFill>
                  <a:schemeClr val="accent2"/>
                </a:solidFill>
              </a:rPr>
              <a:t>10</a:t>
            </a:r>
            <a:endParaRPr lang="cs-CZ" sz="2800" dirty="0" smtClean="0">
              <a:solidFill>
                <a:schemeClr val="accent2"/>
              </a:solidFill>
            </a:endParaRPr>
          </a:p>
          <a:p>
            <a:pPr algn="ctr"/>
            <a:endParaRPr lang="cs-CZ" sz="8000" dirty="0" smtClean="0">
              <a:solidFill>
                <a:schemeClr val="accent2"/>
              </a:solidFill>
            </a:endParaRPr>
          </a:p>
          <a:p>
            <a:pPr algn="ctr"/>
            <a:r>
              <a:rPr lang="cs-CZ" sz="8000" dirty="0" smtClean="0">
                <a:solidFill>
                  <a:schemeClr val="accent2"/>
                </a:solidFill>
              </a:rPr>
              <a:t>10 : 10 = 1</a:t>
            </a:r>
            <a:endParaRPr lang="cs-CZ" sz="8000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5720" y="1571612"/>
            <a:ext cx="8572560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0" dirty="0" smtClean="0">
                <a:solidFill>
                  <a:schemeClr val="accent2"/>
                </a:solidFill>
              </a:rPr>
              <a:t>2 . 10 = 20</a:t>
            </a:r>
          </a:p>
          <a:p>
            <a:pPr algn="ctr"/>
            <a:r>
              <a:rPr lang="cs-CZ" sz="2800" dirty="0" smtClean="0">
                <a:solidFill>
                  <a:schemeClr val="accent2"/>
                </a:solidFill>
              </a:rPr>
              <a:t>10 + </a:t>
            </a:r>
            <a:r>
              <a:rPr lang="cs-CZ" sz="2800" dirty="0" err="1" smtClean="0">
                <a:solidFill>
                  <a:schemeClr val="accent2"/>
                </a:solidFill>
              </a:rPr>
              <a:t>10</a:t>
            </a:r>
            <a:r>
              <a:rPr lang="cs-CZ" sz="2800" dirty="0" smtClean="0">
                <a:solidFill>
                  <a:schemeClr val="accent2"/>
                </a:solidFill>
              </a:rPr>
              <a:t> = 20</a:t>
            </a:r>
          </a:p>
          <a:p>
            <a:pPr algn="ctr"/>
            <a:endParaRPr lang="cs-CZ" sz="8000" dirty="0" smtClean="0">
              <a:solidFill>
                <a:schemeClr val="accent2"/>
              </a:solidFill>
            </a:endParaRPr>
          </a:p>
          <a:p>
            <a:pPr algn="ctr"/>
            <a:r>
              <a:rPr lang="cs-CZ" sz="8000" dirty="0" smtClean="0">
                <a:solidFill>
                  <a:schemeClr val="accent2"/>
                </a:solidFill>
              </a:rPr>
              <a:t>20 : 10 = 2</a:t>
            </a:r>
            <a:endParaRPr lang="cs-CZ" sz="8000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85720" y="1571612"/>
            <a:ext cx="8572560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0" dirty="0" smtClean="0">
                <a:solidFill>
                  <a:schemeClr val="accent2"/>
                </a:solidFill>
              </a:rPr>
              <a:t>3 . 10 = 30</a:t>
            </a:r>
          </a:p>
          <a:p>
            <a:pPr algn="ctr"/>
            <a:r>
              <a:rPr lang="cs-CZ" sz="2800" dirty="0" smtClean="0">
                <a:solidFill>
                  <a:schemeClr val="accent2"/>
                </a:solidFill>
              </a:rPr>
              <a:t>10 + </a:t>
            </a:r>
            <a:r>
              <a:rPr lang="cs-CZ" sz="2800" dirty="0" err="1" smtClean="0">
                <a:solidFill>
                  <a:schemeClr val="accent2"/>
                </a:solidFill>
              </a:rPr>
              <a:t>10</a:t>
            </a:r>
            <a:r>
              <a:rPr lang="cs-CZ" sz="2800" dirty="0" smtClean="0">
                <a:solidFill>
                  <a:schemeClr val="accent2"/>
                </a:solidFill>
              </a:rPr>
              <a:t> + </a:t>
            </a:r>
            <a:r>
              <a:rPr lang="cs-CZ" sz="2800" dirty="0" err="1" smtClean="0">
                <a:solidFill>
                  <a:schemeClr val="accent2"/>
                </a:solidFill>
              </a:rPr>
              <a:t>10</a:t>
            </a:r>
            <a:r>
              <a:rPr lang="cs-CZ" sz="2800" dirty="0" smtClean="0">
                <a:solidFill>
                  <a:schemeClr val="accent2"/>
                </a:solidFill>
              </a:rPr>
              <a:t> = 30</a:t>
            </a:r>
          </a:p>
          <a:p>
            <a:pPr algn="ctr"/>
            <a:endParaRPr lang="cs-CZ" sz="8000" dirty="0" smtClean="0">
              <a:solidFill>
                <a:schemeClr val="accent2"/>
              </a:solidFill>
            </a:endParaRPr>
          </a:p>
          <a:p>
            <a:pPr algn="ctr"/>
            <a:r>
              <a:rPr lang="cs-CZ" sz="8000" dirty="0" smtClean="0">
                <a:solidFill>
                  <a:schemeClr val="accent2"/>
                </a:solidFill>
              </a:rPr>
              <a:t>30 : 10 = 3</a:t>
            </a:r>
            <a:endParaRPr lang="cs-CZ" sz="8000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85720" y="1571612"/>
            <a:ext cx="8572560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0" dirty="0" smtClean="0">
                <a:solidFill>
                  <a:schemeClr val="accent2"/>
                </a:solidFill>
              </a:rPr>
              <a:t>4 . 10 = 40</a:t>
            </a:r>
          </a:p>
          <a:p>
            <a:pPr algn="ctr"/>
            <a:r>
              <a:rPr lang="cs-CZ" sz="2800" dirty="0" smtClean="0">
                <a:solidFill>
                  <a:schemeClr val="accent2"/>
                </a:solidFill>
              </a:rPr>
              <a:t>10 + </a:t>
            </a:r>
            <a:r>
              <a:rPr lang="cs-CZ" sz="2800" dirty="0" err="1" smtClean="0">
                <a:solidFill>
                  <a:schemeClr val="accent2"/>
                </a:solidFill>
              </a:rPr>
              <a:t>10</a:t>
            </a:r>
            <a:r>
              <a:rPr lang="cs-CZ" sz="2800" dirty="0" smtClean="0">
                <a:solidFill>
                  <a:schemeClr val="accent2"/>
                </a:solidFill>
              </a:rPr>
              <a:t> + </a:t>
            </a:r>
            <a:r>
              <a:rPr lang="cs-CZ" sz="2800" dirty="0" err="1" smtClean="0">
                <a:solidFill>
                  <a:schemeClr val="accent2"/>
                </a:solidFill>
              </a:rPr>
              <a:t>10</a:t>
            </a:r>
            <a:r>
              <a:rPr lang="cs-CZ" sz="2800" dirty="0" smtClean="0">
                <a:solidFill>
                  <a:schemeClr val="accent2"/>
                </a:solidFill>
              </a:rPr>
              <a:t> + </a:t>
            </a:r>
            <a:r>
              <a:rPr lang="cs-CZ" sz="2800" dirty="0" err="1" smtClean="0">
                <a:solidFill>
                  <a:schemeClr val="accent2"/>
                </a:solidFill>
              </a:rPr>
              <a:t>10</a:t>
            </a:r>
            <a:r>
              <a:rPr lang="cs-CZ" sz="2800" dirty="0" smtClean="0">
                <a:solidFill>
                  <a:schemeClr val="accent2"/>
                </a:solidFill>
              </a:rPr>
              <a:t> = 40</a:t>
            </a:r>
          </a:p>
          <a:p>
            <a:pPr algn="ctr"/>
            <a:endParaRPr lang="cs-CZ" sz="8000" dirty="0" smtClean="0">
              <a:solidFill>
                <a:schemeClr val="accent2"/>
              </a:solidFill>
            </a:endParaRPr>
          </a:p>
          <a:p>
            <a:pPr algn="ctr"/>
            <a:r>
              <a:rPr lang="cs-CZ" sz="8000" dirty="0" smtClean="0">
                <a:solidFill>
                  <a:schemeClr val="accent2"/>
                </a:solidFill>
              </a:rPr>
              <a:t>40 : 10 = 4</a:t>
            </a:r>
            <a:endParaRPr lang="cs-CZ" sz="8000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5720" y="1571612"/>
            <a:ext cx="8572560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0" dirty="0" smtClean="0">
                <a:solidFill>
                  <a:schemeClr val="accent2"/>
                </a:solidFill>
              </a:rPr>
              <a:t>5 . 10 = 50</a:t>
            </a:r>
          </a:p>
          <a:p>
            <a:pPr algn="ctr"/>
            <a:r>
              <a:rPr lang="cs-CZ" sz="2800" dirty="0" smtClean="0">
                <a:solidFill>
                  <a:schemeClr val="accent2"/>
                </a:solidFill>
              </a:rPr>
              <a:t>10 + </a:t>
            </a:r>
            <a:r>
              <a:rPr lang="cs-CZ" sz="2800" dirty="0" err="1" smtClean="0">
                <a:solidFill>
                  <a:schemeClr val="accent2"/>
                </a:solidFill>
              </a:rPr>
              <a:t>10</a:t>
            </a:r>
            <a:r>
              <a:rPr lang="cs-CZ" sz="2800" dirty="0" smtClean="0">
                <a:solidFill>
                  <a:schemeClr val="accent2"/>
                </a:solidFill>
              </a:rPr>
              <a:t> + </a:t>
            </a:r>
            <a:r>
              <a:rPr lang="cs-CZ" sz="2800" dirty="0" err="1" smtClean="0">
                <a:solidFill>
                  <a:schemeClr val="accent2"/>
                </a:solidFill>
              </a:rPr>
              <a:t>10</a:t>
            </a:r>
            <a:r>
              <a:rPr lang="cs-CZ" sz="2800" dirty="0" smtClean="0">
                <a:solidFill>
                  <a:schemeClr val="accent2"/>
                </a:solidFill>
              </a:rPr>
              <a:t> + </a:t>
            </a:r>
            <a:r>
              <a:rPr lang="cs-CZ" sz="2800" dirty="0" err="1" smtClean="0">
                <a:solidFill>
                  <a:schemeClr val="accent2"/>
                </a:solidFill>
              </a:rPr>
              <a:t>10</a:t>
            </a:r>
            <a:r>
              <a:rPr lang="cs-CZ" sz="2800" dirty="0" smtClean="0">
                <a:solidFill>
                  <a:schemeClr val="accent2"/>
                </a:solidFill>
              </a:rPr>
              <a:t> + </a:t>
            </a:r>
            <a:r>
              <a:rPr lang="cs-CZ" sz="2800" dirty="0" err="1" smtClean="0">
                <a:solidFill>
                  <a:schemeClr val="accent2"/>
                </a:solidFill>
              </a:rPr>
              <a:t>10</a:t>
            </a:r>
            <a:r>
              <a:rPr lang="cs-CZ" sz="2800" dirty="0" smtClean="0">
                <a:solidFill>
                  <a:schemeClr val="accent2"/>
                </a:solidFill>
              </a:rPr>
              <a:t> = 50</a:t>
            </a:r>
          </a:p>
          <a:p>
            <a:pPr algn="ctr"/>
            <a:endParaRPr lang="cs-CZ" sz="8000" dirty="0" smtClean="0">
              <a:solidFill>
                <a:schemeClr val="accent2"/>
              </a:solidFill>
            </a:endParaRPr>
          </a:p>
          <a:p>
            <a:pPr algn="ctr"/>
            <a:r>
              <a:rPr lang="cs-CZ" sz="8000" dirty="0" smtClean="0">
                <a:solidFill>
                  <a:schemeClr val="accent2"/>
                </a:solidFill>
              </a:rPr>
              <a:t>50 : 10 = 5</a:t>
            </a:r>
            <a:endParaRPr lang="cs-CZ" sz="8000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5720" y="1571612"/>
            <a:ext cx="8572560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0" dirty="0" smtClean="0">
                <a:solidFill>
                  <a:schemeClr val="accent2"/>
                </a:solidFill>
              </a:rPr>
              <a:t>6 . 10 = 60</a:t>
            </a:r>
          </a:p>
          <a:p>
            <a:pPr algn="ctr"/>
            <a:r>
              <a:rPr lang="cs-CZ" sz="2800" dirty="0" smtClean="0">
                <a:solidFill>
                  <a:schemeClr val="accent2"/>
                </a:solidFill>
              </a:rPr>
              <a:t>10 + </a:t>
            </a:r>
            <a:r>
              <a:rPr lang="cs-CZ" sz="2800" dirty="0" err="1" smtClean="0">
                <a:solidFill>
                  <a:schemeClr val="accent2"/>
                </a:solidFill>
              </a:rPr>
              <a:t>10</a:t>
            </a:r>
            <a:r>
              <a:rPr lang="cs-CZ" sz="2800" dirty="0" smtClean="0">
                <a:solidFill>
                  <a:schemeClr val="accent2"/>
                </a:solidFill>
              </a:rPr>
              <a:t> + </a:t>
            </a:r>
            <a:r>
              <a:rPr lang="cs-CZ" sz="2800" dirty="0" err="1" smtClean="0">
                <a:solidFill>
                  <a:schemeClr val="accent2"/>
                </a:solidFill>
              </a:rPr>
              <a:t>10</a:t>
            </a:r>
            <a:r>
              <a:rPr lang="cs-CZ" sz="2800" dirty="0" smtClean="0">
                <a:solidFill>
                  <a:schemeClr val="accent2"/>
                </a:solidFill>
              </a:rPr>
              <a:t> + </a:t>
            </a:r>
            <a:r>
              <a:rPr lang="cs-CZ" sz="2800" dirty="0" err="1" smtClean="0">
                <a:solidFill>
                  <a:schemeClr val="accent2"/>
                </a:solidFill>
              </a:rPr>
              <a:t>10</a:t>
            </a:r>
            <a:r>
              <a:rPr lang="cs-CZ" sz="2800" dirty="0" smtClean="0">
                <a:solidFill>
                  <a:schemeClr val="accent2"/>
                </a:solidFill>
              </a:rPr>
              <a:t> + </a:t>
            </a:r>
            <a:r>
              <a:rPr lang="cs-CZ" sz="2800" dirty="0" err="1" smtClean="0">
                <a:solidFill>
                  <a:schemeClr val="accent2"/>
                </a:solidFill>
              </a:rPr>
              <a:t>10</a:t>
            </a:r>
            <a:r>
              <a:rPr lang="cs-CZ" sz="2800" dirty="0" smtClean="0">
                <a:solidFill>
                  <a:schemeClr val="accent2"/>
                </a:solidFill>
              </a:rPr>
              <a:t> + </a:t>
            </a:r>
            <a:r>
              <a:rPr lang="cs-CZ" sz="2800" dirty="0" err="1" smtClean="0">
                <a:solidFill>
                  <a:schemeClr val="accent2"/>
                </a:solidFill>
              </a:rPr>
              <a:t>10</a:t>
            </a:r>
            <a:r>
              <a:rPr lang="cs-CZ" sz="2800" dirty="0" smtClean="0">
                <a:solidFill>
                  <a:schemeClr val="accent2"/>
                </a:solidFill>
              </a:rPr>
              <a:t> = 60</a:t>
            </a:r>
          </a:p>
          <a:p>
            <a:pPr algn="ctr"/>
            <a:endParaRPr lang="cs-CZ" sz="8000" dirty="0" smtClean="0">
              <a:solidFill>
                <a:schemeClr val="accent2"/>
              </a:solidFill>
            </a:endParaRPr>
          </a:p>
          <a:p>
            <a:pPr algn="ctr"/>
            <a:r>
              <a:rPr lang="cs-CZ" sz="8000" dirty="0" smtClean="0">
                <a:solidFill>
                  <a:schemeClr val="accent2"/>
                </a:solidFill>
              </a:rPr>
              <a:t>60 : 10 = 6</a:t>
            </a:r>
            <a:endParaRPr lang="cs-CZ" sz="8000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5720" y="1571612"/>
            <a:ext cx="8572560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0" dirty="0" smtClean="0">
                <a:solidFill>
                  <a:schemeClr val="accent2"/>
                </a:solidFill>
              </a:rPr>
              <a:t>7 . 10 = 70</a:t>
            </a:r>
          </a:p>
          <a:p>
            <a:pPr algn="ctr"/>
            <a:r>
              <a:rPr lang="cs-CZ" sz="2800" dirty="0" smtClean="0">
                <a:solidFill>
                  <a:schemeClr val="accent2"/>
                </a:solidFill>
              </a:rPr>
              <a:t>10 + </a:t>
            </a:r>
            <a:r>
              <a:rPr lang="cs-CZ" sz="2800" dirty="0" err="1" smtClean="0">
                <a:solidFill>
                  <a:schemeClr val="accent2"/>
                </a:solidFill>
              </a:rPr>
              <a:t>10</a:t>
            </a:r>
            <a:r>
              <a:rPr lang="cs-CZ" sz="2800" dirty="0" smtClean="0">
                <a:solidFill>
                  <a:schemeClr val="accent2"/>
                </a:solidFill>
              </a:rPr>
              <a:t> + </a:t>
            </a:r>
            <a:r>
              <a:rPr lang="cs-CZ" sz="2800" dirty="0" err="1" smtClean="0">
                <a:solidFill>
                  <a:schemeClr val="accent2"/>
                </a:solidFill>
              </a:rPr>
              <a:t>10</a:t>
            </a:r>
            <a:r>
              <a:rPr lang="cs-CZ" sz="2800" dirty="0" smtClean="0">
                <a:solidFill>
                  <a:schemeClr val="accent2"/>
                </a:solidFill>
              </a:rPr>
              <a:t> + </a:t>
            </a:r>
            <a:r>
              <a:rPr lang="cs-CZ" sz="2800" dirty="0" err="1" smtClean="0">
                <a:solidFill>
                  <a:schemeClr val="accent2"/>
                </a:solidFill>
              </a:rPr>
              <a:t>10</a:t>
            </a:r>
            <a:r>
              <a:rPr lang="cs-CZ" sz="2800" dirty="0" smtClean="0">
                <a:solidFill>
                  <a:schemeClr val="accent2"/>
                </a:solidFill>
              </a:rPr>
              <a:t> + </a:t>
            </a:r>
            <a:r>
              <a:rPr lang="cs-CZ" sz="2800" dirty="0" err="1" smtClean="0">
                <a:solidFill>
                  <a:schemeClr val="accent2"/>
                </a:solidFill>
              </a:rPr>
              <a:t>10</a:t>
            </a:r>
            <a:r>
              <a:rPr lang="cs-CZ" sz="2800" dirty="0" smtClean="0">
                <a:solidFill>
                  <a:schemeClr val="accent2"/>
                </a:solidFill>
              </a:rPr>
              <a:t> + </a:t>
            </a:r>
            <a:r>
              <a:rPr lang="cs-CZ" sz="2800" dirty="0" err="1" smtClean="0">
                <a:solidFill>
                  <a:schemeClr val="accent2"/>
                </a:solidFill>
              </a:rPr>
              <a:t>10</a:t>
            </a:r>
            <a:r>
              <a:rPr lang="cs-CZ" sz="2800" dirty="0" smtClean="0">
                <a:solidFill>
                  <a:schemeClr val="accent2"/>
                </a:solidFill>
              </a:rPr>
              <a:t> + </a:t>
            </a:r>
            <a:r>
              <a:rPr lang="cs-CZ" sz="2800" dirty="0" err="1" smtClean="0">
                <a:solidFill>
                  <a:schemeClr val="accent2"/>
                </a:solidFill>
              </a:rPr>
              <a:t>10</a:t>
            </a:r>
            <a:r>
              <a:rPr lang="cs-CZ" sz="2800" dirty="0" smtClean="0">
                <a:solidFill>
                  <a:schemeClr val="accent2"/>
                </a:solidFill>
              </a:rPr>
              <a:t> = 70</a:t>
            </a:r>
          </a:p>
          <a:p>
            <a:pPr algn="ctr"/>
            <a:endParaRPr lang="cs-CZ" sz="8000" dirty="0" smtClean="0">
              <a:solidFill>
                <a:schemeClr val="accent2"/>
              </a:solidFill>
            </a:endParaRPr>
          </a:p>
          <a:p>
            <a:pPr algn="ctr"/>
            <a:r>
              <a:rPr lang="cs-CZ" sz="8000" dirty="0" smtClean="0">
                <a:solidFill>
                  <a:schemeClr val="accent2"/>
                </a:solidFill>
              </a:rPr>
              <a:t>70 : 10 = 7</a:t>
            </a:r>
            <a:endParaRPr lang="cs-CZ" sz="8000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5720" y="1571612"/>
            <a:ext cx="8572560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0" dirty="0" smtClean="0">
                <a:solidFill>
                  <a:schemeClr val="accent2"/>
                </a:solidFill>
              </a:rPr>
              <a:t>8 . 10 = 80</a:t>
            </a:r>
          </a:p>
          <a:p>
            <a:pPr algn="ctr"/>
            <a:r>
              <a:rPr lang="cs-CZ" sz="2800" dirty="0" smtClean="0">
                <a:solidFill>
                  <a:schemeClr val="accent2"/>
                </a:solidFill>
              </a:rPr>
              <a:t>10 + </a:t>
            </a:r>
            <a:r>
              <a:rPr lang="cs-CZ" sz="2800" dirty="0" err="1" smtClean="0">
                <a:solidFill>
                  <a:schemeClr val="accent2"/>
                </a:solidFill>
              </a:rPr>
              <a:t>10</a:t>
            </a:r>
            <a:r>
              <a:rPr lang="cs-CZ" sz="2800" dirty="0" smtClean="0">
                <a:solidFill>
                  <a:schemeClr val="accent2"/>
                </a:solidFill>
              </a:rPr>
              <a:t> + </a:t>
            </a:r>
            <a:r>
              <a:rPr lang="cs-CZ" sz="2800" dirty="0" err="1" smtClean="0">
                <a:solidFill>
                  <a:schemeClr val="accent2"/>
                </a:solidFill>
              </a:rPr>
              <a:t>10</a:t>
            </a:r>
            <a:r>
              <a:rPr lang="cs-CZ" sz="2800" dirty="0" smtClean="0">
                <a:solidFill>
                  <a:schemeClr val="accent2"/>
                </a:solidFill>
              </a:rPr>
              <a:t> + </a:t>
            </a:r>
            <a:r>
              <a:rPr lang="cs-CZ" sz="2800" dirty="0" err="1" smtClean="0">
                <a:solidFill>
                  <a:schemeClr val="accent2"/>
                </a:solidFill>
              </a:rPr>
              <a:t>10</a:t>
            </a:r>
            <a:r>
              <a:rPr lang="cs-CZ" sz="2800" dirty="0" smtClean="0">
                <a:solidFill>
                  <a:schemeClr val="accent2"/>
                </a:solidFill>
              </a:rPr>
              <a:t> + </a:t>
            </a:r>
            <a:r>
              <a:rPr lang="cs-CZ" sz="2800" dirty="0" err="1" smtClean="0">
                <a:solidFill>
                  <a:schemeClr val="accent2"/>
                </a:solidFill>
              </a:rPr>
              <a:t>10</a:t>
            </a:r>
            <a:r>
              <a:rPr lang="cs-CZ" sz="2800" dirty="0" smtClean="0">
                <a:solidFill>
                  <a:schemeClr val="accent2"/>
                </a:solidFill>
              </a:rPr>
              <a:t> + </a:t>
            </a:r>
            <a:r>
              <a:rPr lang="cs-CZ" sz="2800" dirty="0" err="1" smtClean="0">
                <a:solidFill>
                  <a:schemeClr val="accent2"/>
                </a:solidFill>
              </a:rPr>
              <a:t>10</a:t>
            </a:r>
            <a:r>
              <a:rPr lang="cs-CZ" sz="2800" dirty="0" smtClean="0">
                <a:solidFill>
                  <a:schemeClr val="accent2"/>
                </a:solidFill>
              </a:rPr>
              <a:t> + </a:t>
            </a:r>
            <a:r>
              <a:rPr lang="cs-CZ" sz="2800" dirty="0" err="1" smtClean="0">
                <a:solidFill>
                  <a:schemeClr val="accent2"/>
                </a:solidFill>
              </a:rPr>
              <a:t>10</a:t>
            </a:r>
            <a:r>
              <a:rPr lang="cs-CZ" sz="2800" dirty="0" smtClean="0">
                <a:solidFill>
                  <a:schemeClr val="accent2"/>
                </a:solidFill>
              </a:rPr>
              <a:t> + </a:t>
            </a:r>
            <a:r>
              <a:rPr lang="cs-CZ" sz="2800" dirty="0" err="1" smtClean="0">
                <a:solidFill>
                  <a:schemeClr val="accent2"/>
                </a:solidFill>
              </a:rPr>
              <a:t>10</a:t>
            </a:r>
            <a:r>
              <a:rPr lang="cs-CZ" sz="2800" dirty="0" smtClean="0">
                <a:solidFill>
                  <a:schemeClr val="accent2"/>
                </a:solidFill>
              </a:rPr>
              <a:t> = 80</a:t>
            </a:r>
          </a:p>
          <a:p>
            <a:pPr algn="ctr"/>
            <a:endParaRPr lang="cs-CZ" sz="8000" dirty="0" smtClean="0">
              <a:solidFill>
                <a:schemeClr val="accent2"/>
              </a:solidFill>
            </a:endParaRPr>
          </a:p>
          <a:p>
            <a:pPr algn="ctr"/>
            <a:r>
              <a:rPr lang="cs-CZ" sz="8000" dirty="0" smtClean="0">
                <a:solidFill>
                  <a:schemeClr val="accent2"/>
                </a:solidFill>
              </a:rPr>
              <a:t>80 : 10 = 8</a:t>
            </a:r>
            <a:endParaRPr lang="cs-CZ" sz="8000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5720" y="1571612"/>
            <a:ext cx="857256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0" dirty="0" smtClean="0">
                <a:solidFill>
                  <a:schemeClr val="accent2"/>
                </a:solidFill>
              </a:rPr>
              <a:t>9 . 10 = 90</a:t>
            </a:r>
          </a:p>
          <a:p>
            <a:pPr algn="ctr"/>
            <a:r>
              <a:rPr lang="cs-CZ" sz="2400" dirty="0" smtClean="0">
                <a:solidFill>
                  <a:schemeClr val="accent2"/>
                </a:solidFill>
              </a:rPr>
              <a:t>10 + </a:t>
            </a:r>
            <a:r>
              <a:rPr lang="cs-CZ" sz="2400" dirty="0" err="1" smtClean="0">
                <a:solidFill>
                  <a:schemeClr val="accent2"/>
                </a:solidFill>
              </a:rPr>
              <a:t>10</a:t>
            </a:r>
            <a:r>
              <a:rPr lang="cs-CZ" sz="2400" dirty="0" smtClean="0">
                <a:solidFill>
                  <a:schemeClr val="accent2"/>
                </a:solidFill>
              </a:rPr>
              <a:t> + </a:t>
            </a:r>
            <a:r>
              <a:rPr lang="cs-CZ" sz="2400" dirty="0" err="1" smtClean="0">
                <a:solidFill>
                  <a:schemeClr val="accent2"/>
                </a:solidFill>
              </a:rPr>
              <a:t>10</a:t>
            </a:r>
            <a:r>
              <a:rPr lang="cs-CZ" sz="2400" dirty="0" smtClean="0">
                <a:solidFill>
                  <a:schemeClr val="accent2"/>
                </a:solidFill>
              </a:rPr>
              <a:t> + </a:t>
            </a:r>
            <a:r>
              <a:rPr lang="cs-CZ" sz="2400" dirty="0" err="1" smtClean="0">
                <a:solidFill>
                  <a:schemeClr val="accent2"/>
                </a:solidFill>
              </a:rPr>
              <a:t>10</a:t>
            </a:r>
            <a:r>
              <a:rPr lang="cs-CZ" sz="2400" dirty="0" smtClean="0">
                <a:solidFill>
                  <a:schemeClr val="accent2"/>
                </a:solidFill>
              </a:rPr>
              <a:t> + </a:t>
            </a:r>
            <a:r>
              <a:rPr lang="cs-CZ" sz="2400" dirty="0" err="1" smtClean="0">
                <a:solidFill>
                  <a:schemeClr val="accent2"/>
                </a:solidFill>
              </a:rPr>
              <a:t>10</a:t>
            </a:r>
            <a:r>
              <a:rPr lang="cs-CZ" sz="2400" dirty="0" smtClean="0">
                <a:solidFill>
                  <a:schemeClr val="accent2"/>
                </a:solidFill>
              </a:rPr>
              <a:t> + </a:t>
            </a:r>
            <a:r>
              <a:rPr lang="cs-CZ" sz="2400" dirty="0" err="1" smtClean="0">
                <a:solidFill>
                  <a:schemeClr val="accent2"/>
                </a:solidFill>
              </a:rPr>
              <a:t>10</a:t>
            </a:r>
            <a:r>
              <a:rPr lang="cs-CZ" sz="2400" dirty="0" smtClean="0">
                <a:solidFill>
                  <a:schemeClr val="accent2"/>
                </a:solidFill>
              </a:rPr>
              <a:t> + </a:t>
            </a:r>
            <a:r>
              <a:rPr lang="cs-CZ" sz="2400" dirty="0" err="1" smtClean="0">
                <a:solidFill>
                  <a:schemeClr val="accent2"/>
                </a:solidFill>
              </a:rPr>
              <a:t>10</a:t>
            </a:r>
            <a:r>
              <a:rPr lang="cs-CZ" sz="2400" dirty="0" smtClean="0">
                <a:solidFill>
                  <a:schemeClr val="accent2"/>
                </a:solidFill>
              </a:rPr>
              <a:t> + </a:t>
            </a:r>
            <a:r>
              <a:rPr lang="cs-CZ" sz="2400" dirty="0" err="1" smtClean="0">
                <a:solidFill>
                  <a:schemeClr val="accent2"/>
                </a:solidFill>
              </a:rPr>
              <a:t>10</a:t>
            </a:r>
            <a:r>
              <a:rPr lang="cs-CZ" sz="2400" dirty="0" smtClean="0">
                <a:solidFill>
                  <a:schemeClr val="accent2"/>
                </a:solidFill>
              </a:rPr>
              <a:t> + </a:t>
            </a:r>
            <a:r>
              <a:rPr lang="cs-CZ" sz="2400" dirty="0" err="1" smtClean="0">
                <a:solidFill>
                  <a:schemeClr val="accent2"/>
                </a:solidFill>
              </a:rPr>
              <a:t>10</a:t>
            </a:r>
            <a:r>
              <a:rPr lang="cs-CZ" sz="2400" dirty="0" smtClean="0">
                <a:solidFill>
                  <a:schemeClr val="accent2"/>
                </a:solidFill>
              </a:rPr>
              <a:t> = 90</a:t>
            </a:r>
          </a:p>
          <a:p>
            <a:pPr algn="ctr"/>
            <a:endParaRPr lang="cs-CZ" sz="8000" dirty="0" smtClean="0">
              <a:solidFill>
                <a:schemeClr val="accent2"/>
              </a:solidFill>
            </a:endParaRPr>
          </a:p>
          <a:p>
            <a:pPr algn="ctr"/>
            <a:r>
              <a:rPr lang="cs-CZ" sz="8000" dirty="0" smtClean="0">
                <a:solidFill>
                  <a:schemeClr val="accent2"/>
                </a:solidFill>
              </a:rPr>
              <a:t>90 : 10 = 9</a:t>
            </a:r>
            <a:endParaRPr lang="cs-CZ" sz="8000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5720" y="1571612"/>
            <a:ext cx="8572560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0" dirty="0" smtClean="0">
                <a:solidFill>
                  <a:schemeClr val="accent2"/>
                </a:solidFill>
              </a:rPr>
              <a:t>10 . 10 = 100</a:t>
            </a:r>
          </a:p>
          <a:p>
            <a:pPr algn="ctr"/>
            <a:r>
              <a:rPr lang="cs-CZ" sz="2200" dirty="0" smtClean="0">
                <a:solidFill>
                  <a:schemeClr val="accent2"/>
                </a:solidFill>
              </a:rPr>
              <a:t>10 + </a:t>
            </a:r>
            <a:r>
              <a:rPr lang="cs-CZ" sz="2200" dirty="0" err="1" smtClean="0">
                <a:solidFill>
                  <a:schemeClr val="accent2"/>
                </a:solidFill>
              </a:rPr>
              <a:t>10</a:t>
            </a:r>
            <a:r>
              <a:rPr lang="cs-CZ" sz="2200" dirty="0" smtClean="0">
                <a:solidFill>
                  <a:schemeClr val="accent2"/>
                </a:solidFill>
              </a:rPr>
              <a:t> + </a:t>
            </a:r>
            <a:r>
              <a:rPr lang="cs-CZ" sz="2200" dirty="0" err="1" smtClean="0">
                <a:solidFill>
                  <a:schemeClr val="accent2"/>
                </a:solidFill>
              </a:rPr>
              <a:t>10</a:t>
            </a:r>
            <a:r>
              <a:rPr lang="cs-CZ" sz="2200" dirty="0" smtClean="0">
                <a:solidFill>
                  <a:schemeClr val="accent2"/>
                </a:solidFill>
              </a:rPr>
              <a:t> + </a:t>
            </a:r>
            <a:r>
              <a:rPr lang="cs-CZ" sz="2200" dirty="0" err="1" smtClean="0">
                <a:solidFill>
                  <a:schemeClr val="accent2"/>
                </a:solidFill>
              </a:rPr>
              <a:t>10</a:t>
            </a:r>
            <a:r>
              <a:rPr lang="cs-CZ" sz="2200" dirty="0" smtClean="0">
                <a:solidFill>
                  <a:schemeClr val="accent2"/>
                </a:solidFill>
              </a:rPr>
              <a:t> + </a:t>
            </a:r>
            <a:r>
              <a:rPr lang="cs-CZ" sz="2200" dirty="0" err="1" smtClean="0">
                <a:solidFill>
                  <a:schemeClr val="accent2"/>
                </a:solidFill>
              </a:rPr>
              <a:t>10</a:t>
            </a:r>
            <a:r>
              <a:rPr lang="cs-CZ" sz="2200" dirty="0" smtClean="0">
                <a:solidFill>
                  <a:schemeClr val="accent2"/>
                </a:solidFill>
              </a:rPr>
              <a:t> + </a:t>
            </a:r>
            <a:r>
              <a:rPr lang="cs-CZ" sz="2200" dirty="0" err="1" smtClean="0">
                <a:solidFill>
                  <a:schemeClr val="accent2"/>
                </a:solidFill>
              </a:rPr>
              <a:t>10</a:t>
            </a:r>
            <a:r>
              <a:rPr lang="cs-CZ" sz="2200" dirty="0" smtClean="0">
                <a:solidFill>
                  <a:schemeClr val="accent2"/>
                </a:solidFill>
              </a:rPr>
              <a:t> + </a:t>
            </a:r>
            <a:r>
              <a:rPr lang="cs-CZ" sz="2200" dirty="0" err="1" smtClean="0">
                <a:solidFill>
                  <a:schemeClr val="accent2"/>
                </a:solidFill>
              </a:rPr>
              <a:t>10</a:t>
            </a:r>
            <a:r>
              <a:rPr lang="cs-CZ" sz="2200" dirty="0" smtClean="0">
                <a:solidFill>
                  <a:schemeClr val="accent2"/>
                </a:solidFill>
              </a:rPr>
              <a:t> + </a:t>
            </a:r>
            <a:r>
              <a:rPr lang="cs-CZ" sz="2200" dirty="0" err="1" smtClean="0">
                <a:solidFill>
                  <a:schemeClr val="accent2"/>
                </a:solidFill>
              </a:rPr>
              <a:t>10</a:t>
            </a:r>
            <a:r>
              <a:rPr lang="cs-CZ" sz="2200" dirty="0" smtClean="0">
                <a:solidFill>
                  <a:schemeClr val="accent2"/>
                </a:solidFill>
              </a:rPr>
              <a:t> + </a:t>
            </a:r>
            <a:r>
              <a:rPr lang="cs-CZ" sz="2200" dirty="0" err="1" smtClean="0">
                <a:solidFill>
                  <a:schemeClr val="accent2"/>
                </a:solidFill>
              </a:rPr>
              <a:t>10</a:t>
            </a:r>
            <a:r>
              <a:rPr lang="cs-CZ" sz="2200" dirty="0" smtClean="0">
                <a:solidFill>
                  <a:schemeClr val="accent2"/>
                </a:solidFill>
              </a:rPr>
              <a:t> + </a:t>
            </a:r>
            <a:r>
              <a:rPr lang="cs-CZ" sz="2200" dirty="0" err="1" smtClean="0">
                <a:solidFill>
                  <a:schemeClr val="accent2"/>
                </a:solidFill>
              </a:rPr>
              <a:t>10</a:t>
            </a:r>
            <a:r>
              <a:rPr lang="cs-CZ" sz="2200" dirty="0" smtClean="0">
                <a:solidFill>
                  <a:schemeClr val="accent2"/>
                </a:solidFill>
              </a:rPr>
              <a:t> = 100</a:t>
            </a:r>
          </a:p>
          <a:p>
            <a:pPr algn="ctr"/>
            <a:endParaRPr lang="cs-CZ" sz="8000" dirty="0" smtClean="0">
              <a:solidFill>
                <a:schemeClr val="accent2"/>
              </a:solidFill>
            </a:endParaRPr>
          </a:p>
          <a:p>
            <a:pPr algn="ctr"/>
            <a:r>
              <a:rPr lang="cs-CZ" sz="8000" dirty="0" smtClean="0">
                <a:solidFill>
                  <a:schemeClr val="accent2"/>
                </a:solidFill>
              </a:rPr>
              <a:t>20 : 2 = 10</a:t>
            </a:r>
            <a:endParaRPr lang="cs-CZ" sz="8000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5720" y="2000240"/>
            <a:ext cx="857256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>
                <a:solidFill>
                  <a:schemeClr val="accent2">
                    <a:lumMod val="75000"/>
                  </a:schemeClr>
                </a:solidFill>
              </a:rPr>
              <a:t>0 = </a:t>
            </a:r>
            <a:r>
              <a:rPr lang="cs-CZ" sz="1600" dirty="0" err="1" smtClean="0">
                <a:solidFill>
                  <a:schemeClr val="accent2">
                    <a:lumMod val="75000"/>
                  </a:schemeClr>
                </a:solidFill>
              </a:rPr>
              <a:t>0</a:t>
            </a:r>
            <a:r>
              <a:rPr lang="cs-CZ" sz="1600" dirty="0" smtClean="0">
                <a:solidFill>
                  <a:schemeClr val="accent2">
                    <a:lumMod val="75000"/>
                  </a:schemeClr>
                </a:solidFill>
              </a:rPr>
              <a:t>                                                                                           </a:t>
            </a:r>
            <a:r>
              <a:rPr lang="cs-CZ" sz="1600" dirty="0" err="1" smtClean="0">
                <a:solidFill>
                  <a:schemeClr val="accent2">
                    <a:lumMod val="75000"/>
                  </a:schemeClr>
                </a:solidFill>
              </a:rPr>
              <a:t>0</a:t>
            </a:r>
            <a:r>
              <a:rPr lang="cs-CZ" sz="1600" dirty="0" smtClean="0">
                <a:solidFill>
                  <a:schemeClr val="accent2">
                    <a:lumMod val="75000"/>
                  </a:schemeClr>
                </a:solidFill>
              </a:rPr>
              <a:t> . 10 = 0</a:t>
            </a:r>
          </a:p>
          <a:p>
            <a:r>
              <a:rPr lang="cs-CZ" sz="1600" dirty="0" smtClean="0">
                <a:solidFill>
                  <a:schemeClr val="accent2">
                    <a:lumMod val="75000"/>
                  </a:schemeClr>
                </a:solidFill>
              </a:rPr>
              <a:t>10 = </a:t>
            </a:r>
            <a:r>
              <a:rPr lang="cs-CZ" sz="1600" dirty="0" err="1" smtClean="0">
                <a:solidFill>
                  <a:schemeClr val="accent2">
                    <a:lumMod val="75000"/>
                  </a:schemeClr>
                </a:solidFill>
              </a:rPr>
              <a:t>10</a:t>
            </a:r>
            <a:r>
              <a:rPr lang="cs-CZ" sz="1600" dirty="0" smtClean="0">
                <a:solidFill>
                  <a:schemeClr val="accent2">
                    <a:lumMod val="75000"/>
                  </a:schemeClr>
                </a:solidFill>
              </a:rPr>
              <a:t>                                                                                       1 . 10 = </a:t>
            </a:r>
            <a:r>
              <a:rPr lang="cs-CZ" sz="1600" dirty="0" err="1" smtClean="0">
                <a:solidFill>
                  <a:schemeClr val="accent2">
                    <a:lumMod val="75000"/>
                  </a:schemeClr>
                </a:solidFill>
              </a:rPr>
              <a:t>10</a:t>
            </a:r>
            <a:r>
              <a:rPr lang="cs-CZ" sz="1600" dirty="0" smtClean="0">
                <a:solidFill>
                  <a:schemeClr val="accent2">
                    <a:lumMod val="75000"/>
                  </a:schemeClr>
                </a:solidFill>
              </a:rPr>
              <a:t>                                    </a:t>
            </a:r>
          </a:p>
          <a:p>
            <a:r>
              <a:rPr lang="cs-CZ" sz="1600" dirty="0" smtClean="0">
                <a:solidFill>
                  <a:schemeClr val="accent2">
                    <a:lumMod val="75000"/>
                  </a:schemeClr>
                </a:solidFill>
              </a:rPr>
              <a:t>10 + </a:t>
            </a:r>
            <a:r>
              <a:rPr lang="cs-CZ" sz="1600" dirty="0" err="1" smtClean="0">
                <a:solidFill>
                  <a:schemeClr val="accent2">
                    <a:lumMod val="75000"/>
                  </a:schemeClr>
                </a:solidFill>
              </a:rPr>
              <a:t>10</a:t>
            </a:r>
            <a:r>
              <a:rPr lang="cs-CZ" sz="1600" dirty="0" smtClean="0">
                <a:solidFill>
                  <a:schemeClr val="accent2">
                    <a:lumMod val="75000"/>
                  </a:schemeClr>
                </a:solidFill>
              </a:rPr>
              <a:t> = 20                                                                               2 . 10 = 20</a:t>
            </a:r>
          </a:p>
          <a:p>
            <a:r>
              <a:rPr lang="cs-CZ" sz="1600" dirty="0" smtClean="0">
                <a:solidFill>
                  <a:schemeClr val="accent2">
                    <a:lumMod val="75000"/>
                  </a:schemeClr>
                </a:solidFill>
              </a:rPr>
              <a:t>10 + </a:t>
            </a:r>
            <a:r>
              <a:rPr lang="cs-CZ" sz="1600" dirty="0" err="1" smtClean="0">
                <a:solidFill>
                  <a:schemeClr val="accent2">
                    <a:lumMod val="75000"/>
                  </a:schemeClr>
                </a:solidFill>
              </a:rPr>
              <a:t>10</a:t>
            </a:r>
            <a:r>
              <a:rPr lang="cs-CZ" sz="1600" dirty="0" smtClean="0">
                <a:solidFill>
                  <a:schemeClr val="accent2">
                    <a:lumMod val="75000"/>
                  </a:schemeClr>
                </a:solidFill>
              </a:rPr>
              <a:t> + </a:t>
            </a:r>
            <a:r>
              <a:rPr lang="cs-CZ" sz="1600" dirty="0" err="1" smtClean="0">
                <a:solidFill>
                  <a:schemeClr val="accent2">
                    <a:lumMod val="75000"/>
                  </a:schemeClr>
                </a:solidFill>
              </a:rPr>
              <a:t>10</a:t>
            </a:r>
            <a:r>
              <a:rPr lang="cs-CZ" sz="1600" dirty="0" smtClean="0">
                <a:solidFill>
                  <a:schemeClr val="accent2">
                    <a:lumMod val="75000"/>
                  </a:schemeClr>
                </a:solidFill>
              </a:rPr>
              <a:t> = 30                                                                       3 . 10 = 30</a:t>
            </a:r>
          </a:p>
          <a:p>
            <a:r>
              <a:rPr lang="cs-CZ" sz="1600" dirty="0" smtClean="0">
                <a:solidFill>
                  <a:schemeClr val="accent2">
                    <a:lumMod val="75000"/>
                  </a:schemeClr>
                </a:solidFill>
              </a:rPr>
              <a:t>10 + </a:t>
            </a:r>
            <a:r>
              <a:rPr lang="cs-CZ" sz="1600" dirty="0" err="1" smtClean="0">
                <a:solidFill>
                  <a:schemeClr val="accent2">
                    <a:lumMod val="75000"/>
                  </a:schemeClr>
                </a:solidFill>
              </a:rPr>
              <a:t>10</a:t>
            </a:r>
            <a:r>
              <a:rPr lang="cs-CZ" sz="1600" dirty="0" smtClean="0">
                <a:solidFill>
                  <a:schemeClr val="accent2">
                    <a:lumMod val="75000"/>
                  </a:schemeClr>
                </a:solidFill>
              </a:rPr>
              <a:t> + </a:t>
            </a:r>
            <a:r>
              <a:rPr lang="cs-CZ" sz="1600" dirty="0" err="1" smtClean="0">
                <a:solidFill>
                  <a:schemeClr val="accent2">
                    <a:lumMod val="75000"/>
                  </a:schemeClr>
                </a:solidFill>
              </a:rPr>
              <a:t>10</a:t>
            </a:r>
            <a:r>
              <a:rPr lang="cs-CZ" sz="1600" dirty="0" smtClean="0">
                <a:solidFill>
                  <a:schemeClr val="accent2">
                    <a:lumMod val="75000"/>
                  </a:schemeClr>
                </a:solidFill>
              </a:rPr>
              <a:t> + </a:t>
            </a:r>
            <a:r>
              <a:rPr lang="cs-CZ" sz="1600" dirty="0" err="1" smtClean="0">
                <a:solidFill>
                  <a:schemeClr val="accent2">
                    <a:lumMod val="75000"/>
                  </a:schemeClr>
                </a:solidFill>
              </a:rPr>
              <a:t>10</a:t>
            </a:r>
            <a:r>
              <a:rPr lang="cs-CZ" sz="1600" dirty="0" smtClean="0">
                <a:solidFill>
                  <a:schemeClr val="accent2">
                    <a:lumMod val="75000"/>
                  </a:schemeClr>
                </a:solidFill>
              </a:rPr>
              <a:t> = 40                                                               4 . 10 = 40 </a:t>
            </a:r>
          </a:p>
          <a:p>
            <a:r>
              <a:rPr lang="cs-CZ" sz="1600" dirty="0" smtClean="0">
                <a:solidFill>
                  <a:schemeClr val="accent2">
                    <a:lumMod val="75000"/>
                  </a:schemeClr>
                </a:solidFill>
              </a:rPr>
              <a:t>10 + </a:t>
            </a:r>
            <a:r>
              <a:rPr lang="cs-CZ" sz="1600" dirty="0" err="1" smtClean="0">
                <a:solidFill>
                  <a:schemeClr val="accent2">
                    <a:lumMod val="75000"/>
                  </a:schemeClr>
                </a:solidFill>
              </a:rPr>
              <a:t>10</a:t>
            </a:r>
            <a:r>
              <a:rPr lang="cs-CZ" sz="1600" dirty="0" smtClean="0">
                <a:solidFill>
                  <a:schemeClr val="accent2">
                    <a:lumMod val="75000"/>
                  </a:schemeClr>
                </a:solidFill>
              </a:rPr>
              <a:t> + </a:t>
            </a:r>
            <a:r>
              <a:rPr lang="cs-CZ" sz="1600" dirty="0" err="1" smtClean="0">
                <a:solidFill>
                  <a:schemeClr val="accent2">
                    <a:lumMod val="75000"/>
                  </a:schemeClr>
                </a:solidFill>
              </a:rPr>
              <a:t>10</a:t>
            </a:r>
            <a:r>
              <a:rPr lang="cs-CZ" sz="1600" dirty="0" smtClean="0">
                <a:solidFill>
                  <a:schemeClr val="accent2">
                    <a:lumMod val="75000"/>
                  </a:schemeClr>
                </a:solidFill>
              </a:rPr>
              <a:t> + </a:t>
            </a:r>
            <a:r>
              <a:rPr lang="cs-CZ" sz="1600" dirty="0" err="1" smtClean="0">
                <a:solidFill>
                  <a:schemeClr val="accent2">
                    <a:lumMod val="75000"/>
                  </a:schemeClr>
                </a:solidFill>
              </a:rPr>
              <a:t>10</a:t>
            </a:r>
            <a:r>
              <a:rPr lang="cs-CZ" sz="1600" dirty="0" smtClean="0">
                <a:solidFill>
                  <a:schemeClr val="accent2">
                    <a:lumMod val="75000"/>
                  </a:schemeClr>
                </a:solidFill>
              </a:rPr>
              <a:t> + </a:t>
            </a:r>
            <a:r>
              <a:rPr lang="cs-CZ" sz="1600" dirty="0" err="1" smtClean="0">
                <a:solidFill>
                  <a:schemeClr val="accent2">
                    <a:lumMod val="75000"/>
                  </a:schemeClr>
                </a:solidFill>
              </a:rPr>
              <a:t>10</a:t>
            </a:r>
            <a:r>
              <a:rPr lang="cs-CZ" sz="1600" dirty="0" smtClean="0">
                <a:solidFill>
                  <a:schemeClr val="accent2">
                    <a:lumMod val="75000"/>
                  </a:schemeClr>
                </a:solidFill>
              </a:rPr>
              <a:t> = 50                                                       5 . 10 = 50</a:t>
            </a:r>
          </a:p>
          <a:p>
            <a:r>
              <a:rPr lang="cs-CZ" sz="1600" dirty="0" smtClean="0">
                <a:solidFill>
                  <a:schemeClr val="accent2">
                    <a:lumMod val="75000"/>
                  </a:schemeClr>
                </a:solidFill>
              </a:rPr>
              <a:t>10 + </a:t>
            </a:r>
            <a:r>
              <a:rPr lang="cs-CZ" sz="1600" dirty="0" err="1" smtClean="0">
                <a:solidFill>
                  <a:schemeClr val="accent2">
                    <a:lumMod val="75000"/>
                  </a:schemeClr>
                </a:solidFill>
              </a:rPr>
              <a:t>10</a:t>
            </a:r>
            <a:r>
              <a:rPr lang="cs-CZ" sz="1600" dirty="0" smtClean="0">
                <a:solidFill>
                  <a:schemeClr val="accent2">
                    <a:lumMod val="75000"/>
                  </a:schemeClr>
                </a:solidFill>
              </a:rPr>
              <a:t> + </a:t>
            </a:r>
            <a:r>
              <a:rPr lang="cs-CZ" sz="1600" dirty="0" err="1" smtClean="0">
                <a:solidFill>
                  <a:schemeClr val="accent2">
                    <a:lumMod val="75000"/>
                  </a:schemeClr>
                </a:solidFill>
              </a:rPr>
              <a:t>10</a:t>
            </a:r>
            <a:r>
              <a:rPr lang="cs-CZ" sz="1600" dirty="0" smtClean="0">
                <a:solidFill>
                  <a:schemeClr val="accent2">
                    <a:lumMod val="75000"/>
                  </a:schemeClr>
                </a:solidFill>
              </a:rPr>
              <a:t> + </a:t>
            </a:r>
            <a:r>
              <a:rPr lang="cs-CZ" sz="1600" dirty="0" err="1" smtClean="0">
                <a:solidFill>
                  <a:schemeClr val="accent2">
                    <a:lumMod val="75000"/>
                  </a:schemeClr>
                </a:solidFill>
              </a:rPr>
              <a:t>10</a:t>
            </a:r>
            <a:r>
              <a:rPr lang="cs-CZ" sz="1600" dirty="0" smtClean="0">
                <a:solidFill>
                  <a:schemeClr val="accent2">
                    <a:lumMod val="75000"/>
                  </a:schemeClr>
                </a:solidFill>
              </a:rPr>
              <a:t> + </a:t>
            </a:r>
            <a:r>
              <a:rPr lang="cs-CZ" sz="1600" dirty="0" err="1" smtClean="0">
                <a:solidFill>
                  <a:schemeClr val="accent2">
                    <a:lumMod val="75000"/>
                  </a:schemeClr>
                </a:solidFill>
              </a:rPr>
              <a:t>10</a:t>
            </a:r>
            <a:r>
              <a:rPr lang="cs-CZ" sz="1600" dirty="0" smtClean="0">
                <a:solidFill>
                  <a:schemeClr val="accent2">
                    <a:lumMod val="75000"/>
                  </a:schemeClr>
                </a:solidFill>
              </a:rPr>
              <a:t> + </a:t>
            </a:r>
            <a:r>
              <a:rPr lang="cs-CZ" sz="1600" dirty="0" err="1" smtClean="0">
                <a:solidFill>
                  <a:schemeClr val="accent2">
                    <a:lumMod val="75000"/>
                  </a:schemeClr>
                </a:solidFill>
              </a:rPr>
              <a:t>10</a:t>
            </a:r>
            <a:r>
              <a:rPr lang="cs-CZ" sz="1600" dirty="0" smtClean="0">
                <a:solidFill>
                  <a:schemeClr val="accent2">
                    <a:lumMod val="75000"/>
                  </a:schemeClr>
                </a:solidFill>
              </a:rPr>
              <a:t> = 60                                               6 . 10 = 60</a:t>
            </a:r>
          </a:p>
          <a:p>
            <a:r>
              <a:rPr lang="cs-CZ" sz="1600" dirty="0" smtClean="0">
                <a:solidFill>
                  <a:schemeClr val="accent2">
                    <a:lumMod val="75000"/>
                  </a:schemeClr>
                </a:solidFill>
              </a:rPr>
              <a:t>10 + </a:t>
            </a:r>
            <a:r>
              <a:rPr lang="cs-CZ" sz="1600" dirty="0" err="1" smtClean="0">
                <a:solidFill>
                  <a:schemeClr val="accent2">
                    <a:lumMod val="75000"/>
                  </a:schemeClr>
                </a:solidFill>
              </a:rPr>
              <a:t>10</a:t>
            </a:r>
            <a:r>
              <a:rPr lang="cs-CZ" sz="1600" dirty="0" smtClean="0">
                <a:solidFill>
                  <a:schemeClr val="accent2">
                    <a:lumMod val="75000"/>
                  </a:schemeClr>
                </a:solidFill>
              </a:rPr>
              <a:t> + </a:t>
            </a:r>
            <a:r>
              <a:rPr lang="cs-CZ" sz="1600" dirty="0" err="1" smtClean="0">
                <a:solidFill>
                  <a:schemeClr val="accent2">
                    <a:lumMod val="75000"/>
                  </a:schemeClr>
                </a:solidFill>
              </a:rPr>
              <a:t>10</a:t>
            </a:r>
            <a:r>
              <a:rPr lang="cs-CZ" sz="1600" dirty="0" smtClean="0">
                <a:solidFill>
                  <a:schemeClr val="accent2">
                    <a:lumMod val="75000"/>
                  </a:schemeClr>
                </a:solidFill>
              </a:rPr>
              <a:t> + </a:t>
            </a:r>
            <a:r>
              <a:rPr lang="cs-CZ" sz="1600" dirty="0" err="1" smtClean="0">
                <a:solidFill>
                  <a:schemeClr val="accent2">
                    <a:lumMod val="75000"/>
                  </a:schemeClr>
                </a:solidFill>
              </a:rPr>
              <a:t>10</a:t>
            </a:r>
            <a:r>
              <a:rPr lang="cs-CZ" sz="1600" dirty="0" smtClean="0">
                <a:solidFill>
                  <a:schemeClr val="accent2">
                    <a:lumMod val="75000"/>
                  </a:schemeClr>
                </a:solidFill>
              </a:rPr>
              <a:t> + </a:t>
            </a:r>
            <a:r>
              <a:rPr lang="cs-CZ" sz="1600" dirty="0" err="1" smtClean="0">
                <a:solidFill>
                  <a:schemeClr val="accent2">
                    <a:lumMod val="75000"/>
                  </a:schemeClr>
                </a:solidFill>
              </a:rPr>
              <a:t>10</a:t>
            </a:r>
            <a:r>
              <a:rPr lang="cs-CZ" sz="1600" dirty="0" smtClean="0">
                <a:solidFill>
                  <a:schemeClr val="accent2">
                    <a:lumMod val="75000"/>
                  </a:schemeClr>
                </a:solidFill>
              </a:rPr>
              <a:t> + </a:t>
            </a:r>
            <a:r>
              <a:rPr lang="cs-CZ" sz="1600" dirty="0" err="1" smtClean="0">
                <a:solidFill>
                  <a:schemeClr val="accent2">
                    <a:lumMod val="75000"/>
                  </a:schemeClr>
                </a:solidFill>
              </a:rPr>
              <a:t>10</a:t>
            </a:r>
            <a:r>
              <a:rPr lang="cs-CZ" sz="1600" dirty="0" smtClean="0">
                <a:solidFill>
                  <a:schemeClr val="accent2">
                    <a:lumMod val="75000"/>
                  </a:schemeClr>
                </a:solidFill>
              </a:rPr>
              <a:t> + </a:t>
            </a:r>
            <a:r>
              <a:rPr lang="cs-CZ" sz="1600" dirty="0" err="1" smtClean="0">
                <a:solidFill>
                  <a:schemeClr val="accent2">
                    <a:lumMod val="75000"/>
                  </a:schemeClr>
                </a:solidFill>
              </a:rPr>
              <a:t>10</a:t>
            </a:r>
            <a:r>
              <a:rPr lang="cs-CZ" sz="1600" dirty="0" smtClean="0">
                <a:solidFill>
                  <a:schemeClr val="accent2">
                    <a:lumMod val="75000"/>
                  </a:schemeClr>
                </a:solidFill>
              </a:rPr>
              <a:t> = 70                                       7 . 10 = 70</a:t>
            </a:r>
          </a:p>
          <a:p>
            <a:r>
              <a:rPr lang="cs-CZ" sz="1600" dirty="0" smtClean="0">
                <a:solidFill>
                  <a:schemeClr val="accent2">
                    <a:lumMod val="75000"/>
                  </a:schemeClr>
                </a:solidFill>
              </a:rPr>
              <a:t>10 + </a:t>
            </a:r>
            <a:r>
              <a:rPr lang="cs-CZ" sz="1600" dirty="0" err="1" smtClean="0">
                <a:solidFill>
                  <a:schemeClr val="accent2">
                    <a:lumMod val="75000"/>
                  </a:schemeClr>
                </a:solidFill>
              </a:rPr>
              <a:t>10</a:t>
            </a:r>
            <a:r>
              <a:rPr lang="cs-CZ" sz="1600" dirty="0" smtClean="0">
                <a:solidFill>
                  <a:schemeClr val="accent2">
                    <a:lumMod val="75000"/>
                  </a:schemeClr>
                </a:solidFill>
              </a:rPr>
              <a:t> + </a:t>
            </a:r>
            <a:r>
              <a:rPr lang="cs-CZ" sz="1600" dirty="0" err="1" smtClean="0">
                <a:solidFill>
                  <a:schemeClr val="accent2">
                    <a:lumMod val="75000"/>
                  </a:schemeClr>
                </a:solidFill>
              </a:rPr>
              <a:t>10</a:t>
            </a:r>
            <a:r>
              <a:rPr lang="cs-CZ" sz="1600" dirty="0" smtClean="0">
                <a:solidFill>
                  <a:schemeClr val="accent2">
                    <a:lumMod val="75000"/>
                  </a:schemeClr>
                </a:solidFill>
              </a:rPr>
              <a:t> + </a:t>
            </a:r>
            <a:r>
              <a:rPr lang="cs-CZ" sz="1600" dirty="0" err="1" smtClean="0">
                <a:solidFill>
                  <a:schemeClr val="accent2">
                    <a:lumMod val="75000"/>
                  </a:schemeClr>
                </a:solidFill>
              </a:rPr>
              <a:t>10</a:t>
            </a:r>
            <a:r>
              <a:rPr lang="cs-CZ" sz="1600" dirty="0" smtClean="0">
                <a:solidFill>
                  <a:schemeClr val="accent2">
                    <a:lumMod val="75000"/>
                  </a:schemeClr>
                </a:solidFill>
              </a:rPr>
              <a:t> + </a:t>
            </a:r>
            <a:r>
              <a:rPr lang="cs-CZ" sz="1600" dirty="0" err="1" smtClean="0">
                <a:solidFill>
                  <a:schemeClr val="accent2">
                    <a:lumMod val="75000"/>
                  </a:schemeClr>
                </a:solidFill>
              </a:rPr>
              <a:t>10</a:t>
            </a:r>
            <a:r>
              <a:rPr lang="cs-CZ" sz="1600" dirty="0" smtClean="0">
                <a:solidFill>
                  <a:schemeClr val="accent2">
                    <a:lumMod val="75000"/>
                  </a:schemeClr>
                </a:solidFill>
              </a:rPr>
              <a:t> + </a:t>
            </a:r>
            <a:r>
              <a:rPr lang="cs-CZ" sz="1600" dirty="0" err="1" smtClean="0">
                <a:solidFill>
                  <a:schemeClr val="accent2">
                    <a:lumMod val="75000"/>
                  </a:schemeClr>
                </a:solidFill>
              </a:rPr>
              <a:t>10</a:t>
            </a:r>
            <a:r>
              <a:rPr lang="cs-CZ" sz="1600" dirty="0" smtClean="0">
                <a:solidFill>
                  <a:schemeClr val="accent2">
                    <a:lumMod val="75000"/>
                  </a:schemeClr>
                </a:solidFill>
              </a:rPr>
              <a:t> + </a:t>
            </a:r>
            <a:r>
              <a:rPr lang="cs-CZ" sz="1600" dirty="0" err="1" smtClean="0">
                <a:solidFill>
                  <a:schemeClr val="accent2">
                    <a:lumMod val="75000"/>
                  </a:schemeClr>
                </a:solidFill>
              </a:rPr>
              <a:t>10</a:t>
            </a:r>
            <a:r>
              <a:rPr lang="cs-CZ" sz="1600" dirty="0" smtClean="0">
                <a:solidFill>
                  <a:schemeClr val="accent2">
                    <a:lumMod val="75000"/>
                  </a:schemeClr>
                </a:solidFill>
              </a:rPr>
              <a:t> + </a:t>
            </a:r>
            <a:r>
              <a:rPr lang="cs-CZ" sz="1600" dirty="0" err="1" smtClean="0">
                <a:solidFill>
                  <a:schemeClr val="accent2">
                    <a:lumMod val="75000"/>
                  </a:schemeClr>
                </a:solidFill>
              </a:rPr>
              <a:t>10</a:t>
            </a:r>
            <a:r>
              <a:rPr lang="cs-CZ" sz="1600" dirty="0" smtClean="0">
                <a:solidFill>
                  <a:schemeClr val="accent2">
                    <a:lumMod val="75000"/>
                  </a:schemeClr>
                </a:solidFill>
              </a:rPr>
              <a:t> = 80                               8 . 10 = 80</a:t>
            </a:r>
          </a:p>
          <a:p>
            <a:r>
              <a:rPr lang="cs-CZ" sz="1600" dirty="0" smtClean="0">
                <a:solidFill>
                  <a:schemeClr val="accent2">
                    <a:lumMod val="75000"/>
                  </a:schemeClr>
                </a:solidFill>
              </a:rPr>
              <a:t>10 + </a:t>
            </a:r>
            <a:r>
              <a:rPr lang="cs-CZ" sz="1600" dirty="0" err="1" smtClean="0">
                <a:solidFill>
                  <a:schemeClr val="accent2">
                    <a:lumMod val="75000"/>
                  </a:schemeClr>
                </a:solidFill>
              </a:rPr>
              <a:t>10</a:t>
            </a:r>
            <a:r>
              <a:rPr lang="cs-CZ" sz="1600" dirty="0" smtClean="0">
                <a:solidFill>
                  <a:schemeClr val="accent2">
                    <a:lumMod val="75000"/>
                  </a:schemeClr>
                </a:solidFill>
              </a:rPr>
              <a:t> + </a:t>
            </a:r>
            <a:r>
              <a:rPr lang="cs-CZ" sz="1600" dirty="0" err="1" smtClean="0">
                <a:solidFill>
                  <a:schemeClr val="accent2">
                    <a:lumMod val="75000"/>
                  </a:schemeClr>
                </a:solidFill>
              </a:rPr>
              <a:t>10</a:t>
            </a:r>
            <a:r>
              <a:rPr lang="cs-CZ" sz="1600" dirty="0" smtClean="0">
                <a:solidFill>
                  <a:schemeClr val="accent2">
                    <a:lumMod val="75000"/>
                  </a:schemeClr>
                </a:solidFill>
              </a:rPr>
              <a:t> + </a:t>
            </a:r>
            <a:r>
              <a:rPr lang="cs-CZ" sz="1600" dirty="0" err="1" smtClean="0">
                <a:solidFill>
                  <a:schemeClr val="accent2">
                    <a:lumMod val="75000"/>
                  </a:schemeClr>
                </a:solidFill>
              </a:rPr>
              <a:t>10</a:t>
            </a:r>
            <a:r>
              <a:rPr lang="cs-CZ" sz="1600" dirty="0" smtClean="0">
                <a:solidFill>
                  <a:schemeClr val="accent2">
                    <a:lumMod val="75000"/>
                  </a:schemeClr>
                </a:solidFill>
              </a:rPr>
              <a:t> + </a:t>
            </a:r>
            <a:r>
              <a:rPr lang="cs-CZ" sz="1600" dirty="0" err="1" smtClean="0">
                <a:solidFill>
                  <a:schemeClr val="accent2">
                    <a:lumMod val="75000"/>
                  </a:schemeClr>
                </a:solidFill>
              </a:rPr>
              <a:t>10</a:t>
            </a:r>
            <a:r>
              <a:rPr lang="cs-CZ" sz="1600" dirty="0" smtClean="0">
                <a:solidFill>
                  <a:schemeClr val="accent2">
                    <a:lumMod val="75000"/>
                  </a:schemeClr>
                </a:solidFill>
              </a:rPr>
              <a:t> + </a:t>
            </a:r>
            <a:r>
              <a:rPr lang="cs-CZ" sz="1600" dirty="0" err="1" smtClean="0">
                <a:solidFill>
                  <a:schemeClr val="accent2">
                    <a:lumMod val="75000"/>
                  </a:schemeClr>
                </a:solidFill>
              </a:rPr>
              <a:t>10</a:t>
            </a:r>
            <a:r>
              <a:rPr lang="cs-CZ" sz="1600" dirty="0" smtClean="0">
                <a:solidFill>
                  <a:schemeClr val="accent2">
                    <a:lumMod val="75000"/>
                  </a:schemeClr>
                </a:solidFill>
              </a:rPr>
              <a:t> + </a:t>
            </a:r>
            <a:r>
              <a:rPr lang="cs-CZ" sz="1600" dirty="0" err="1" smtClean="0">
                <a:solidFill>
                  <a:schemeClr val="accent2">
                    <a:lumMod val="75000"/>
                  </a:schemeClr>
                </a:solidFill>
              </a:rPr>
              <a:t>10</a:t>
            </a:r>
            <a:r>
              <a:rPr lang="cs-CZ" sz="1600" dirty="0" smtClean="0">
                <a:solidFill>
                  <a:schemeClr val="accent2">
                    <a:lumMod val="75000"/>
                  </a:schemeClr>
                </a:solidFill>
              </a:rPr>
              <a:t> + </a:t>
            </a:r>
            <a:r>
              <a:rPr lang="cs-CZ" sz="1600" dirty="0" err="1" smtClean="0">
                <a:solidFill>
                  <a:schemeClr val="accent2">
                    <a:lumMod val="75000"/>
                  </a:schemeClr>
                </a:solidFill>
              </a:rPr>
              <a:t>10</a:t>
            </a:r>
            <a:r>
              <a:rPr lang="cs-CZ" sz="1600" dirty="0" smtClean="0">
                <a:solidFill>
                  <a:schemeClr val="accent2">
                    <a:lumMod val="75000"/>
                  </a:schemeClr>
                </a:solidFill>
              </a:rPr>
              <a:t> + </a:t>
            </a:r>
            <a:r>
              <a:rPr lang="cs-CZ" sz="1600" dirty="0" err="1" smtClean="0">
                <a:solidFill>
                  <a:schemeClr val="accent2">
                    <a:lumMod val="75000"/>
                  </a:schemeClr>
                </a:solidFill>
              </a:rPr>
              <a:t>10</a:t>
            </a:r>
            <a:r>
              <a:rPr lang="cs-CZ" sz="1600" dirty="0" smtClean="0">
                <a:solidFill>
                  <a:schemeClr val="accent2">
                    <a:lumMod val="75000"/>
                  </a:schemeClr>
                </a:solidFill>
              </a:rPr>
              <a:t> = 90                       9 . 10 = 90</a:t>
            </a:r>
          </a:p>
          <a:p>
            <a:r>
              <a:rPr lang="cs-CZ" sz="1600" dirty="0" smtClean="0">
                <a:solidFill>
                  <a:schemeClr val="accent2">
                    <a:lumMod val="75000"/>
                  </a:schemeClr>
                </a:solidFill>
              </a:rPr>
              <a:t>10 + </a:t>
            </a:r>
            <a:r>
              <a:rPr lang="cs-CZ" sz="1600" dirty="0" err="1" smtClean="0">
                <a:solidFill>
                  <a:schemeClr val="accent2">
                    <a:lumMod val="75000"/>
                  </a:schemeClr>
                </a:solidFill>
              </a:rPr>
              <a:t>10</a:t>
            </a:r>
            <a:r>
              <a:rPr lang="cs-CZ" sz="1600" dirty="0" smtClean="0">
                <a:solidFill>
                  <a:schemeClr val="accent2">
                    <a:lumMod val="75000"/>
                  </a:schemeClr>
                </a:solidFill>
              </a:rPr>
              <a:t> + </a:t>
            </a:r>
            <a:r>
              <a:rPr lang="cs-CZ" sz="1600" dirty="0" err="1" smtClean="0">
                <a:solidFill>
                  <a:schemeClr val="accent2">
                    <a:lumMod val="75000"/>
                  </a:schemeClr>
                </a:solidFill>
              </a:rPr>
              <a:t>10</a:t>
            </a:r>
            <a:r>
              <a:rPr lang="cs-CZ" sz="1600" dirty="0" smtClean="0">
                <a:solidFill>
                  <a:schemeClr val="accent2">
                    <a:lumMod val="75000"/>
                  </a:schemeClr>
                </a:solidFill>
              </a:rPr>
              <a:t> + </a:t>
            </a:r>
            <a:r>
              <a:rPr lang="cs-CZ" sz="1600" dirty="0" err="1" smtClean="0">
                <a:solidFill>
                  <a:schemeClr val="accent2">
                    <a:lumMod val="75000"/>
                  </a:schemeClr>
                </a:solidFill>
              </a:rPr>
              <a:t>10</a:t>
            </a:r>
            <a:r>
              <a:rPr lang="cs-CZ" sz="1600" dirty="0" smtClean="0">
                <a:solidFill>
                  <a:schemeClr val="accent2">
                    <a:lumMod val="75000"/>
                  </a:schemeClr>
                </a:solidFill>
              </a:rPr>
              <a:t> + </a:t>
            </a:r>
            <a:r>
              <a:rPr lang="cs-CZ" sz="1600" dirty="0" err="1" smtClean="0">
                <a:solidFill>
                  <a:schemeClr val="accent2">
                    <a:lumMod val="75000"/>
                  </a:schemeClr>
                </a:solidFill>
              </a:rPr>
              <a:t>10</a:t>
            </a:r>
            <a:r>
              <a:rPr lang="cs-CZ" sz="1600" dirty="0" smtClean="0">
                <a:solidFill>
                  <a:schemeClr val="accent2">
                    <a:lumMod val="75000"/>
                  </a:schemeClr>
                </a:solidFill>
              </a:rPr>
              <a:t> + </a:t>
            </a:r>
            <a:r>
              <a:rPr lang="cs-CZ" sz="1600" dirty="0" err="1" smtClean="0">
                <a:solidFill>
                  <a:schemeClr val="accent2">
                    <a:lumMod val="75000"/>
                  </a:schemeClr>
                </a:solidFill>
              </a:rPr>
              <a:t>10</a:t>
            </a:r>
            <a:r>
              <a:rPr lang="cs-CZ" sz="1600" dirty="0" smtClean="0">
                <a:solidFill>
                  <a:schemeClr val="accent2">
                    <a:lumMod val="75000"/>
                  </a:schemeClr>
                </a:solidFill>
              </a:rPr>
              <a:t> + </a:t>
            </a:r>
            <a:r>
              <a:rPr lang="cs-CZ" sz="1600" dirty="0" err="1" smtClean="0">
                <a:solidFill>
                  <a:schemeClr val="accent2">
                    <a:lumMod val="75000"/>
                  </a:schemeClr>
                </a:solidFill>
              </a:rPr>
              <a:t>10</a:t>
            </a:r>
            <a:r>
              <a:rPr lang="cs-CZ" sz="1600" dirty="0" smtClean="0">
                <a:solidFill>
                  <a:schemeClr val="accent2">
                    <a:lumMod val="75000"/>
                  </a:schemeClr>
                </a:solidFill>
              </a:rPr>
              <a:t> + </a:t>
            </a:r>
            <a:r>
              <a:rPr lang="cs-CZ" sz="1600" dirty="0" err="1" smtClean="0">
                <a:solidFill>
                  <a:schemeClr val="accent2">
                    <a:lumMod val="75000"/>
                  </a:schemeClr>
                </a:solidFill>
              </a:rPr>
              <a:t>10</a:t>
            </a:r>
            <a:r>
              <a:rPr lang="cs-CZ" sz="1600" dirty="0" smtClean="0">
                <a:solidFill>
                  <a:schemeClr val="accent2">
                    <a:lumMod val="75000"/>
                  </a:schemeClr>
                </a:solidFill>
              </a:rPr>
              <a:t> + </a:t>
            </a:r>
            <a:r>
              <a:rPr lang="cs-CZ" sz="1600" dirty="0" err="1" smtClean="0">
                <a:solidFill>
                  <a:schemeClr val="accent2">
                    <a:lumMod val="75000"/>
                  </a:schemeClr>
                </a:solidFill>
              </a:rPr>
              <a:t>10</a:t>
            </a:r>
            <a:r>
              <a:rPr lang="cs-CZ" sz="1600" dirty="0" smtClean="0">
                <a:solidFill>
                  <a:schemeClr val="accent2">
                    <a:lumMod val="75000"/>
                  </a:schemeClr>
                </a:solidFill>
              </a:rPr>
              <a:t> + </a:t>
            </a:r>
            <a:r>
              <a:rPr lang="cs-CZ" sz="1600" dirty="0" err="1" smtClean="0">
                <a:solidFill>
                  <a:schemeClr val="accent2">
                    <a:lumMod val="75000"/>
                  </a:schemeClr>
                </a:solidFill>
              </a:rPr>
              <a:t>10</a:t>
            </a:r>
            <a:r>
              <a:rPr lang="cs-CZ" sz="1600" dirty="0" smtClean="0">
                <a:solidFill>
                  <a:schemeClr val="accent2">
                    <a:lumMod val="75000"/>
                  </a:schemeClr>
                </a:solidFill>
              </a:rPr>
              <a:t> = 100            10 . 10 = 100</a:t>
            </a:r>
            <a:endParaRPr lang="cs-CZ" sz="16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6" name="Šipka doprava 25"/>
          <p:cNvSpPr/>
          <p:nvPr/>
        </p:nvSpPr>
        <p:spPr>
          <a:xfrm flipV="1">
            <a:off x="6858016" y="2071678"/>
            <a:ext cx="285752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Šipka doprava 26"/>
          <p:cNvSpPr/>
          <p:nvPr/>
        </p:nvSpPr>
        <p:spPr>
          <a:xfrm flipV="1">
            <a:off x="6572264" y="2357430"/>
            <a:ext cx="285752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Šipka doprava 27"/>
          <p:cNvSpPr/>
          <p:nvPr/>
        </p:nvSpPr>
        <p:spPr>
          <a:xfrm flipV="1">
            <a:off x="6858016" y="2643182"/>
            <a:ext cx="285752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Šipka doprava 28"/>
          <p:cNvSpPr/>
          <p:nvPr/>
        </p:nvSpPr>
        <p:spPr>
          <a:xfrm flipV="1">
            <a:off x="6572264" y="2857496"/>
            <a:ext cx="285752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Šipka doprava 29"/>
          <p:cNvSpPr/>
          <p:nvPr/>
        </p:nvSpPr>
        <p:spPr>
          <a:xfrm flipV="1">
            <a:off x="6858016" y="3071810"/>
            <a:ext cx="285752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Šipka doprava 30"/>
          <p:cNvSpPr/>
          <p:nvPr/>
        </p:nvSpPr>
        <p:spPr>
          <a:xfrm flipV="1">
            <a:off x="6572264" y="3286124"/>
            <a:ext cx="285752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Šipka doprava 31"/>
          <p:cNvSpPr/>
          <p:nvPr/>
        </p:nvSpPr>
        <p:spPr>
          <a:xfrm flipV="1">
            <a:off x="6858016" y="3571876"/>
            <a:ext cx="285752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Šipka doprava 32"/>
          <p:cNvSpPr/>
          <p:nvPr/>
        </p:nvSpPr>
        <p:spPr>
          <a:xfrm flipV="1">
            <a:off x="6572264" y="3786190"/>
            <a:ext cx="285752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Šipka doprava 33"/>
          <p:cNvSpPr/>
          <p:nvPr/>
        </p:nvSpPr>
        <p:spPr>
          <a:xfrm flipV="1">
            <a:off x="6858016" y="4071942"/>
            <a:ext cx="285752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Šipka doprava 34"/>
          <p:cNvSpPr/>
          <p:nvPr/>
        </p:nvSpPr>
        <p:spPr>
          <a:xfrm flipV="1">
            <a:off x="6500826" y="4286256"/>
            <a:ext cx="285752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Šipka doprava 12"/>
          <p:cNvSpPr/>
          <p:nvPr/>
        </p:nvSpPr>
        <p:spPr>
          <a:xfrm flipV="1">
            <a:off x="6858016" y="4500570"/>
            <a:ext cx="285752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1571604" y="2357430"/>
          <a:ext cx="6215106" cy="3698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72870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mtClean="0"/>
                        <a:t>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mtClean="0"/>
                        <a:t>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mtClean="0"/>
                        <a:t>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mtClean="0"/>
                        <a:t>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mtClean="0"/>
                        <a:t>10</a:t>
                      </a:r>
                      <a:endParaRPr lang="cs-CZ" dirty="0"/>
                    </a:p>
                  </a:txBody>
                  <a:tcPr/>
                </a:tc>
              </a:tr>
              <a:tr h="3435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40</a:t>
                      </a:r>
                      <a:endParaRPr lang="cs-CZ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90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91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92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93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94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95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96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97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98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99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100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0" name="Tabulka 9"/>
          <p:cNvGraphicFramePr>
            <a:graphicFrameLocks noGrp="1"/>
          </p:cNvGraphicFramePr>
          <p:nvPr/>
        </p:nvGraphicFramePr>
        <p:xfrm>
          <a:off x="1142980" y="1500174"/>
          <a:ext cx="6858038" cy="5715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3458"/>
                <a:gridCol w="623458"/>
                <a:gridCol w="623458"/>
                <a:gridCol w="623458"/>
                <a:gridCol w="623458"/>
                <a:gridCol w="623458"/>
                <a:gridCol w="623458"/>
                <a:gridCol w="623458"/>
                <a:gridCol w="623458"/>
                <a:gridCol w="623458"/>
                <a:gridCol w="623458"/>
              </a:tblGrid>
              <a:tr h="57150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</a:tr>
            </a:tbl>
          </a:graphicData>
        </a:graphic>
      </p:graphicFrame>
      <p:sp>
        <p:nvSpPr>
          <p:cNvPr id="11" name="TextovéPole 10"/>
          <p:cNvSpPr txBox="1"/>
          <p:nvPr/>
        </p:nvSpPr>
        <p:spPr>
          <a:xfrm>
            <a:off x="285720" y="357166"/>
            <a:ext cx="8572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VYBER</a:t>
            </a:r>
            <a:r>
              <a:rPr lang="cs-CZ" sz="2400" dirty="0" smtClean="0">
                <a:solidFill>
                  <a:schemeClr val="accent2"/>
                </a:solidFill>
              </a:rPr>
              <a:t> ČÍSLA A DOPLŇ TABULKU NÁSOBKŮ DESETI:</a:t>
            </a:r>
            <a:endParaRPr lang="cs-CZ" sz="2400" dirty="0">
              <a:solidFill>
                <a:schemeClr val="accent2"/>
              </a:solidFill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142976" y="857232"/>
          <a:ext cx="6858038" cy="5715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3458"/>
                <a:gridCol w="623458"/>
                <a:gridCol w="623458"/>
                <a:gridCol w="623458"/>
                <a:gridCol w="623458"/>
                <a:gridCol w="623458"/>
                <a:gridCol w="623458"/>
                <a:gridCol w="623458"/>
                <a:gridCol w="623458"/>
                <a:gridCol w="623458"/>
                <a:gridCol w="623458"/>
              </a:tblGrid>
              <a:tr h="57150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50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60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70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80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90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cs-CZ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331640" y="1556222"/>
          <a:ext cx="2520280" cy="48245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28192"/>
                <a:gridCol w="792088"/>
              </a:tblGrid>
              <a:tr h="43859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 . 10 =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30</a:t>
                      </a:r>
                      <a:endParaRPr lang="cs-CZ" dirty="0"/>
                    </a:p>
                  </a:txBody>
                  <a:tcPr/>
                </a:tc>
              </a:tr>
              <a:tr h="43859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 . 10 =  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40</a:t>
                      </a:r>
                      <a:endParaRPr lang="cs-CZ" dirty="0"/>
                    </a:p>
                  </a:txBody>
                  <a:tcPr/>
                </a:tc>
              </a:tr>
              <a:tr h="43859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 . 10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</a:t>
                      </a:r>
                      <a:endParaRPr lang="cs-CZ" dirty="0"/>
                    </a:p>
                  </a:txBody>
                  <a:tcPr/>
                </a:tc>
              </a:tr>
              <a:tr h="43859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 . 10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70</a:t>
                      </a:r>
                      <a:endParaRPr lang="cs-CZ" dirty="0"/>
                    </a:p>
                  </a:txBody>
                  <a:tcPr/>
                </a:tc>
              </a:tr>
              <a:tr h="43859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 . 10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/>
                </a:tc>
              </a:tr>
              <a:tr h="43859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 . 10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50</a:t>
                      </a:r>
                      <a:endParaRPr lang="cs-CZ" dirty="0"/>
                    </a:p>
                  </a:txBody>
                  <a:tcPr/>
                </a:tc>
              </a:tr>
              <a:tr h="43859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9 . 10 =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90</a:t>
                      </a:r>
                      <a:endParaRPr lang="cs-CZ" dirty="0"/>
                    </a:p>
                  </a:txBody>
                  <a:tcPr/>
                </a:tc>
              </a:tr>
              <a:tr h="43859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 . 10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80</a:t>
                      </a:r>
                      <a:endParaRPr lang="cs-CZ" dirty="0"/>
                    </a:p>
                  </a:txBody>
                  <a:tcPr/>
                </a:tc>
              </a:tr>
              <a:tr h="43859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10 . 10 =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100</a:t>
                      </a:r>
                      <a:endParaRPr lang="cs-CZ" dirty="0"/>
                    </a:p>
                  </a:txBody>
                  <a:tcPr/>
                </a:tc>
              </a:tr>
              <a:tr h="43859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 . 10 =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60</a:t>
                      </a:r>
                      <a:endParaRPr lang="cs-CZ" dirty="0"/>
                    </a:p>
                  </a:txBody>
                  <a:tcPr/>
                </a:tc>
              </a:tr>
              <a:tr h="43859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 . 10 =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10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5076056" y="1556222"/>
          <a:ext cx="2520281" cy="48245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10522"/>
                <a:gridCol w="809759"/>
              </a:tblGrid>
              <a:tr h="43859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70 : 10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</a:t>
                      </a:r>
                      <a:endParaRPr lang="cs-CZ" dirty="0"/>
                    </a:p>
                  </a:txBody>
                  <a:tcPr/>
                </a:tc>
              </a:tr>
              <a:tr h="43859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100 : 10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10</a:t>
                      </a:r>
                      <a:endParaRPr lang="cs-CZ" dirty="0"/>
                    </a:p>
                  </a:txBody>
                  <a:tcPr/>
                </a:tc>
              </a:tr>
              <a:tr h="43859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80 : 10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</a:t>
                      </a:r>
                      <a:endParaRPr lang="cs-CZ" dirty="0"/>
                    </a:p>
                  </a:txBody>
                  <a:tcPr/>
                </a:tc>
              </a:tr>
              <a:tr h="43859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60 : 10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/>
                </a:tc>
              </a:tr>
              <a:tr h="43859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50 : 10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/>
                </a:tc>
              </a:tr>
              <a:tr h="43859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10 : </a:t>
                      </a:r>
                      <a:r>
                        <a:rPr lang="cs-CZ" dirty="0" err="1" smtClean="0"/>
                        <a:t>10</a:t>
                      </a:r>
                      <a:r>
                        <a:rPr lang="cs-CZ" dirty="0" smtClean="0"/>
                        <a:t>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</a:tr>
              <a:tr h="43859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 : 10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</a:tr>
              <a:tr h="43859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40 : 10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/>
                </a:tc>
              </a:tr>
              <a:tr h="43859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 : 10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/>
                </a:tc>
              </a:tr>
              <a:tr h="43859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30 : 10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/>
                </a:tc>
              </a:tr>
              <a:tr h="43859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90 : 10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9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Picture 3" descr="C:\Users\Správce\AppData\Local\Microsoft\Windows\Temporary Internet Files\Content.IE5\YB8G2MVK\MC9004377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01462" y="1968890"/>
            <a:ext cx="568795" cy="511331"/>
          </a:xfrm>
          <a:prstGeom prst="rect">
            <a:avLst/>
          </a:prstGeom>
          <a:noFill/>
        </p:spPr>
      </p:pic>
      <p:pic>
        <p:nvPicPr>
          <p:cNvPr id="5" name="Picture 3" descr="C:\Users\Správce\AppData\Local\Microsoft\Windows\Temporary Internet Files\Content.IE5\YB8G2MVK\MC9004377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29454" y="3265034"/>
            <a:ext cx="568795" cy="511331"/>
          </a:xfrm>
          <a:prstGeom prst="rect">
            <a:avLst/>
          </a:prstGeom>
          <a:noFill/>
        </p:spPr>
      </p:pic>
      <p:pic>
        <p:nvPicPr>
          <p:cNvPr id="6" name="Picture 3" descr="C:\Users\Správce\AppData\Local\Microsoft\Windows\Temporary Internet Files\Content.IE5\YB8G2MVK\MC9004377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29454" y="3697082"/>
            <a:ext cx="568795" cy="511331"/>
          </a:xfrm>
          <a:prstGeom prst="rect">
            <a:avLst/>
          </a:prstGeom>
          <a:noFill/>
        </p:spPr>
      </p:pic>
      <p:pic>
        <p:nvPicPr>
          <p:cNvPr id="7" name="Picture 3" descr="C:\Users\Správce\AppData\Local\Microsoft\Windows\Temporary Internet Files\Content.IE5\YB8G2MVK\MC9004377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29454" y="4129130"/>
            <a:ext cx="568795" cy="511331"/>
          </a:xfrm>
          <a:prstGeom prst="rect">
            <a:avLst/>
          </a:prstGeom>
          <a:noFill/>
        </p:spPr>
      </p:pic>
      <p:pic>
        <p:nvPicPr>
          <p:cNvPr id="8" name="Picture 3" descr="C:\Users\Správce\AppData\Local\Microsoft\Windows\Temporary Internet Files\Content.IE5\YB8G2MVK\MC9004377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29454" y="4561178"/>
            <a:ext cx="568795" cy="511331"/>
          </a:xfrm>
          <a:prstGeom prst="rect">
            <a:avLst/>
          </a:prstGeom>
          <a:noFill/>
        </p:spPr>
      </p:pic>
      <p:pic>
        <p:nvPicPr>
          <p:cNvPr id="9" name="Picture 3" descr="C:\Users\Správce\AppData\Local\Microsoft\Windows\Temporary Internet Files\Content.IE5\YB8G2MVK\MC9004377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29454" y="4993226"/>
            <a:ext cx="568795" cy="511331"/>
          </a:xfrm>
          <a:prstGeom prst="rect">
            <a:avLst/>
          </a:prstGeom>
          <a:noFill/>
        </p:spPr>
      </p:pic>
      <p:pic>
        <p:nvPicPr>
          <p:cNvPr id="10" name="Picture 3" descr="C:\Users\Správce\AppData\Local\Microsoft\Windows\Temporary Internet Files\Content.IE5\YB8G2MVK\MC9004377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29454" y="5497282"/>
            <a:ext cx="568795" cy="511331"/>
          </a:xfrm>
          <a:prstGeom prst="rect">
            <a:avLst/>
          </a:prstGeom>
          <a:noFill/>
        </p:spPr>
      </p:pic>
      <p:pic>
        <p:nvPicPr>
          <p:cNvPr id="11" name="Picture 3" descr="C:\Users\Správce\AppData\Local\Microsoft\Windows\Temporary Internet Files\Content.IE5\YB8G2MVK\MC9004377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29454" y="5929330"/>
            <a:ext cx="568795" cy="511331"/>
          </a:xfrm>
          <a:prstGeom prst="rect">
            <a:avLst/>
          </a:prstGeom>
          <a:noFill/>
        </p:spPr>
      </p:pic>
      <p:pic>
        <p:nvPicPr>
          <p:cNvPr id="12" name="Picture 3" descr="C:\Users\Správce\AppData\Local\Microsoft\Windows\Temporary Internet Files\Content.IE5\YB8G2MVK\MC9004377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01462" y="2400938"/>
            <a:ext cx="568795" cy="511331"/>
          </a:xfrm>
          <a:prstGeom prst="rect">
            <a:avLst/>
          </a:prstGeom>
          <a:noFill/>
        </p:spPr>
      </p:pic>
      <p:pic>
        <p:nvPicPr>
          <p:cNvPr id="13" name="Picture 3" descr="C:\Users\Správce\AppData\Local\Microsoft\Windows\Temporary Internet Files\Content.IE5\YB8G2MVK\MC9004377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01462" y="2832986"/>
            <a:ext cx="568795" cy="511331"/>
          </a:xfrm>
          <a:prstGeom prst="rect">
            <a:avLst/>
          </a:prstGeom>
          <a:noFill/>
        </p:spPr>
      </p:pic>
      <p:pic>
        <p:nvPicPr>
          <p:cNvPr id="14" name="Picture 3" descr="C:\Users\Správce\AppData\Local\Microsoft\Windows\Temporary Internet Files\Content.IE5\YB8G2MVK\MC9004377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01462" y="1536842"/>
            <a:ext cx="568795" cy="511331"/>
          </a:xfrm>
          <a:prstGeom prst="rect">
            <a:avLst/>
          </a:prstGeom>
          <a:noFill/>
        </p:spPr>
      </p:pic>
      <p:pic>
        <p:nvPicPr>
          <p:cNvPr id="15" name="Picture 3" descr="C:\Users\Správce\AppData\Local\Microsoft\Windows\Temporary Internet Files\Content.IE5\YB8G2MVK\MC9004377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16" y="1993400"/>
            <a:ext cx="568795" cy="511331"/>
          </a:xfrm>
          <a:prstGeom prst="rect">
            <a:avLst/>
          </a:prstGeom>
          <a:noFill/>
        </p:spPr>
      </p:pic>
      <p:pic>
        <p:nvPicPr>
          <p:cNvPr id="16" name="Picture 3" descr="C:\Users\Správce\AppData\Local\Microsoft\Windows\Temporary Internet Files\Content.IE5\YB8G2MVK\MC9004377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108" y="3289544"/>
            <a:ext cx="568795" cy="511331"/>
          </a:xfrm>
          <a:prstGeom prst="rect">
            <a:avLst/>
          </a:prstGeom>
          <a:noFill/>
        </p:spPr>
      </p:pic>
      <p:pic>
        <p:nvPicPr>
          <p:cNvPr id="17" name="Picture 3" descr="C:\Users\Správce\AppData\Local\Microsoft\Windows\Temporary Internet Files\Content.IE5\YB8G2MVK\MC9004377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108" y="3721592"/>
            <a:ext cx="568795" cy="511331"/>
          </a:xfrm>
          <a:prstGeom prst="rect">
            <a:avLst/>
          </a:prstGeom>
          <a:noFill/>
        </p:spPr>
      </p:pic>
      <p:pic>
        <p:nvPicPr>
          <p:cNvPr id="18" name="Picture 3" descr="C:\Users\Správce\AppData\Local\Microsoft\Windows\Temporary Internet Files\Content.IE5\YB8G2MVK\MC9004377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108" y="4153640"/>
            <a:ext cx="568795" cy="511331"/>
          </a:xfrm>
          <a:prstGeom prst="rect">
            <a:avLst/>
          </a:prstGeom>
          <a:noFill/>
        </p:spPr>
      </p:pic>
      <p:pic>
        <p:nvPicPr>
          <p:cNvPr id="19" name="Picture 3" descr="C:\Users\Správce\AppData\Local\Microsoft\Windows\Temporary Internet Files\Content.IE5\YB8G2MVK\MC9004377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108" y="4585688"/>
            <a:ext cx="568795" cy="511331"/>
          </a:xfrm>
          <a:prstGeom prst="rect">
            <a:avLst/>
          </a:prstGeom>
          <a:noFill/>
        </p:spPr>
      </p:pic>
      <p:pic>
        <p:nvPicPr>
          <p:cNvPr id="20" name="Picture 3" descr="C:\Users\Správce\AppData\Local\Microsoft\Windows\Temporary Internet Files\Content.IE5\YB8G2MVK\MC9004377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108" y="5017736"/>
            <a:ext cx="568795" cy="511331"/>
          </a:xfrm>
          <a:prstGeom prst="rect">
            <a:avLst/>
          </a:prstGeom>
          <a:noFill/>
        </p:spPr>
      </p:pic>
      <p:pic>
        <p:nvPicPr>
          <p:cNvPr id="21" name="Picture 3" descr="C:\Users\Správce\AppData\Local\Microsoft\Windows\Temporary Internet Files\Content.IE5\YB8G2MVK\MC9004377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108" y="5521792"/>
            <a:ext cx="568795" cy="511331"/>
          </a:xfrm>
          <a:prstGeom prst="rect">
            <a:avLst/>
          </a:prstGeom>
          <a:noFill/>
        </p:spPr>
      </p:pic>
      <p:pic>
        <p:nvPicPr>
          <p:cNvPr id="22" name="Picture 3" descr="C:\Users\Správce\AppData\Local\Microsoft\Windows\Temporary Internet Files\Content.IE5\YB8G2MVK\MC9004377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108" y="5953840"/>
            <a:ext cx="568795" cy="511331"/>
          </a:xfrm>
          <a:prstGeom prst="rect">
            <a:avLst/>
          </a:prstGeom>
          <a:noFill/>
        </p:spPr>
      </p:pic>
      <p:pic>
        <p:nvPicPr>
          <p:cNvPr id="23" name="Picture 3" descr="C:\Users\Správce\AppData\Local\Microsoft\Windows\Temporary Internet Files\Content.IE5\YB8G2MVK\MC9004377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16" y="2425448"/>
            <a:ext cx="568795" cy="511331"/>
          </a:xfrm>
          <a:prstGeom prst="rect">
            <a:avLst/>
          </a:prstGeom>
          <a:noFill/>
        </p:spPr>
      </p:pic>
      <p:pic>
        <p:nvPicPr>
          <p:cNvPr id="24" name="Picture 3" descr="C:\Users\Správce\AppData\Local\Microsoft\Windows\Temporary Internet Files\Content.IE5\YB8G2MVK\MC9004377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16" y="2857496"/>
            <a:ext cx="568795" cy="511331"/>
          </a:xfrm>
          <a:prstGeom prst="rect">
            <a:avLst/>
          </a:prstGeom>
          <a:noFill/>
        </p:spPr>
      </p:pic>
      <p:pic>
        <p:nvPicPr>
          <p:cNvPr id="25" name="Picture 3" descr="C:\Users\Správce\AppData\Local\Microsoft\Windows\Temporary Internet Files\Content.IE5\YB8G2MVK\MC9004377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16" y="1561352"/>
            <a:ext cx="568795" cy="511331"/>
          </a:xfrm>
          <a:prstGeom prst="rect">
            <a:avLst/>
          </a:prstGeom>
          <a:noFill/>
        </p:spPr>
      </p:pic>
      <p:sp>
        <p:nvSpPr>
          <p:cNvPr id="26" name="TextovéPole 25"/>
          <p:cNvSpPr txBox="1"/>
          <p:nvPr/>
        </p:nvSpPr>
        <p:spPr>
          <a:xfrm>
            <a:off x="285720" y="357166"/>
            <a:ext cx="85725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ZKUS SI NÁSOBENÍ A DĚLENÍ DESETI, </a:t>
            </a:r>
          </a:p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SPRÁVNÝ VÝSLEDEK SE SKRÝVÁ POD SMAJLÍKEM:</a:t>
            </a:r>
            <a:endParaRPr lang="cs-CZ" sz="24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6" dur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9" dur="1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2" dur="1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5" dur="1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18" dur="1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21" dur="1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24" dur="1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27" dur="1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30" dur="1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2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33" dur="1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36" dur="1"/>
                                        <p:tgtEl>
                                          <p:spTgt spid="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41" dur="1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3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44" dur="1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6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47" dur="1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9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50" dur="1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2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53" dur="1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5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56" dur="1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8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59" dur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1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62" dur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4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65" dur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7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68" dur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0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71" dur="1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524000" y="1643050"/>
          <a:ext cx="6096000" cy="45323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19200"/>
                <a:gridCol w="1219200"/>
                <a:gridCol w="1219200"/>
                <a:gridCol w="1219200"/>
                <a:gridCol w="1219200"/>
              </a:tblGrid>
              <a:tr h="906466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10 .10</a:t>
                      </a:r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90</a:t>
                      </a:r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8 . 10</a:t>
                      </a:r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5 . 10</a:t>
                      </a:r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50</a:t>
                      </a:r>
                      <a:endParaRPr lang="cs-CZ" sz="2000" b="1" dirty="0"/>
                    </a:p>
                  </a:txBody>
                  <a:tcPr anchor="ctr"/>
                </a:tc>
              </a:tr>
              <a:tr h="906466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2 . 10</a:t>
                      </a:r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10</a:t>
                      </a:r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3 . 10</a:t>
                      </a:r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90 : 10</a:t>
                      </a:r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4 . 10</a:t>
                      </a:r>
                      <a:endParaRPr lang="cs-CZ" sz="2000" b="1" dirty="0"/>
                    </a:p>
                  </a:txBody>
                  <a:tcPr anchor="ctr"/>
                </a:tc>
              </a:tr>
              <a:tr h="906466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20</a:t>
                      </a:r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9</a:t>
                      </a:r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80</a:t>
                      </a:r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40</a:t>
                      </a:r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1 . 10</a:t>
                      </a:r>
                      <a:endParaRPr lang="cs-CZ" sz="2000" b="1" dirty="0"/>
                    </a:p>
                  </a:txBody>
                  <a:tcPr anchor="ctr"/>
                </a:tc>
              </a:tr>
              <a:tr h="906466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6 . 10</a:t>
                      </a:r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50 : 10</a:t>
                      </a:r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7 . 10</a:t>
                      </a:r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5</a:t>
                      </a:r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60</a:t>
                      </a:r>
                      <a:endParaRPr lang="cs-CZ" sz="2000" b="1" dirty="0"/>
                    </a:p>
                  </a:txBody>
                  <a:tcPr anchor="ctr"/>
                </a:tc>
              </a:tr>
              <a:tr h="906466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0</a:t>
                      </a:r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30</a:t>
                      </a:r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100</a:t>
                      </a:r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9 . 10</a:t>
                      </a:r>
                      <a:endParaRPr lang="cs-CZ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70</a:t>
                      </a:r>
                      <a:endParaRPr lang="cs-CZ" sz="2000" b="1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285720" y="357166"/>
            <a:ext cx="85725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NAJDI DVOJICE POLÍČEK S PŘÍKLADEM A SPRÁVNÝM VÝSLEDKEM. VYŠKRTEJ JE. JEDNO POLÍČKO NEMÁ DVOJICI. KTERÉ JE TO ČÍSLO?</a:t>
            </a:r>
            <a:endParaRPr lang="cs-CZ" sz="24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5720" y="357166"/>
            <a:ext cx="85725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POKUD JSI POČÍTAL/A </a:t>
            </a:r>
            <a:r>
              <a:rPr lang="cs-CZ" sz="2400" dirty="0" err="1" smtClean="0">
                <a:solidFill>
                  <a:srgbClr val="C00000"/>
                </a:solidFill>
              </a:rPr>
              <a:t>A</a:t>
            </a:r>
            <a:r>
              <a:rPr lang="cs-CZ" sz="2400" dirty="0" smtClean="0">
                <a:solidFill>
                  <a:srgbClr val="C00000"/>
                </a:solidFill>
              </a:rPr>
              <a:t> ŠKRTAL/A SPRÁVNĚ,</a:t>
            </a:r>
          </a:p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 VYŠLO TI ČÍSLO: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643174" y="1571612"/>
            <a:ext cx="4071966" cy="4071966"/>
          </a:xfrm>
          <a:prstGeom prst="rect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0" dirty="0" smtClean="0"/>
              <a:t>0</a:t>
            </a:r>
            <a:endParaRPr lang="cs-CZ" sz="20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5720" y="357166"/>
            <a:ext cx="8572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ZA ODMĚNU SI MŮŽEŠ SLOŽIT PUZZLE: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786050" y="2571744"/>
            <a:ext cx="3643338" cy="364333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2059" name="Picture 11" descr="C:\Documents and Settings\Administrator\Plocha\Obrázek0_00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2214554"/>
            <a:ext cx="1214446" cy="1214446"/>
          </a:xfrm>
          <a:prstGeom prst="rect">
            <a:avLst/>
          </a:prstGeom>
          <a:noFill/>
        </p:spPr>
      </p:pic>
      <p:pic>
        <p:nvPicPr>
          <p:cNvPr id="2060" name="Picture 12" descr="C:\Documents and Settings\Administrator\Plocha\Obrázek0_006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85852" y="5072074"/>
            <a:ext cx="1214446" cy="1214446"/>
          </a:xfrm>
          <a:prstGeom prst="rect">
            <a:avLst/>
          </a:prstGeom>
          <a:noFill/>
        </p:spPr>
      </p:pic>
      <p:pic>
        <p:nvPicPr>
          <p:cNvPr id="2061" name="Picture 13" descr="C:\Documents and Settings\Administrator\Plocha\Obrázek0_002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58016" y="3429000"/>
            <a:ext cx="1214446" cy="1214446"/>
          </a:xfrm>
          <a:prstGeom prst="rect">
            <a:avLst/>
          </a:prstGeom>
          <a:noFill/>
        </p:spPr>
      </p:pic>
      <p:pic>
        <p:nvPicPr>
          <p:cNvPr id="2062" name="Picture 14" descr="C:\Documents and Settings\Administrator\Plocha\Obrázek0_007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1472" y="3643314"/>
            <a:ext cx="1214446" cy="1214446"/>
          </a:xfrm>
          <a:prstGeom prst="rect">
            <a:avLst/>
          </a:prstGeom>
          <a:noFill/>
        </p:spPr>
      </p:pic>
      <p:pic>
        <p:nvPicPr>
          <p:cNvPr id="2063" name="Picture 15" descr="C:\Documents and Settings\Administrator\Plocha\Obrázek0_003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143768" y="1928802"/>
            <a:ext cx="1214446" cy="1214446"/>
          </a:xfrm>
          <a:prstGeom prst="rect">
            <a:avLst/>
          </a:prstGeom>
          <a:noFill/>
        </p:spPr>
      </p:pic>
      <p:pic>
        <p:nvPicPr>
          <p:cNvPr id="2064" name="Picture 16" descr="C:\Documents and Settings\Administrator\Plocha\Obrázek0_008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929058" y="1000108"/>
            <a:ext cx="1214446" cy="1214446"/>
          </a:xfrm>
          <a:prstGeom prst="rect">
            <a:avLst/>
          </a:prstGeom>
          <a:noFill/>
        </p:spPr>
      </p:pic>
      <p:pic>
        <p:nvPicPr>
          <p:cNvPr id="2065" name="Picture 17" descr="C:\Documents and Settings\Administrator\Plocha\Obrázek0_004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500694" y="1000108"/>
            <a:ext cx="1214446" cy="1214446"/>
          </a:xfrm>
          <a:prstGeom prst="rect">
            <a:avLst/>
          </a:prstGeom>
          <a:noFill/>
        </p:spPr>
      </p:pic>
      <p:pic>
        <p:nvPicPr>
          <p:cNvPr id="2066" name="Picture 18" descr="C:\Documents and Settings\Administrator\Plocha\Obrázek0_001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357422" y="1000108"/>
            <a:ext cx="1214446" cy="1214446"/>
          </a:xfrm>
          <a:prstGeom prst="rect">
            <a:avLst/>
          </a:prstGeom>
          <a:noFill/>
        </p:spPr>
      </p:pic>
      <p:pic>
        <p:nvPicPr>
          <p:cNvPr id="2067" name="Picture 19" descr="C:\Documents and Settings\Administrator\Plocha\Obrázek0_009.pn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286644" y="5143512"/>
            <a:ext cx="1214446" cy="1214446"/>
          </a:xfrm>
          <a:prstGeom prst="rect">
            <a:avLst/>
          </a:prstGeom>
          <a:noFill/>
        </p:spPr>
      </p:pic>
      <p:sp>
        <p:nvSpPr>
          <p:cNvPr id="13" name="TextovéPole 5"/>
          <p:cNvSpPr txBox="1"/>
          <p:nvPr/>
        </p:nvSpPr>
        <p:spPr>
          <a:xfrm>
            <a:off x="1357290" y="6488668"/>
            <a:ext cx="64171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Pro plnění úkolů na této stránce je nutné vypnout funkci prezentace.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5720" y="357166"/>
            <a:ext cx="8572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JSI OPRAVDOVÁ JEDNIČKA!!!</a:t>
            </a:r>
            <a:endParaRPr lang="cs-CZ" sz="2400" dirty="0">
              <a:solidFill>
                <a:srgbClr val="C00000"/>
              </a:solidFill>
            </a:endParaRPr>
          </a:p>
        </p:txBody>
      </p:sp>
      <p:pic>
        <p:nvPicPr>
          <p:cNvPr id="1026" name="Picture 2" descr="C:\Documents and Settings\Administrator\Local Settings\Temporary Internet Files\Content.IE5\9AEM9PU0\MC900311570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7422" y="1643050"/>
            <a:ext cx="4000528" cy="34493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28596" y="1428736"/>
            <a:ext cx="3243196" cy="36933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Obrázky byly použity z Klipartu.</a:t>
            </a:r>
          </a:p>
        </p:txBody>
      </p:sp>
      <p:sp>
        <p:nvSpPr>
          <p:cNvPr id="3" name="Obdélník 2"/>
          <p:cNvSpPr/>
          <p:nvPr/>
        </p:nvSpPr>
        <p:spPr>
          <a:xfrm>
            <a:off x="428596" y="500042"/>
            <a:ext cx="5670142" cy="707886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4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Použité citace a obrázky: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167</TotalTime>
  <Words>863</Words>
  <Application>Microsoft Office PowerPoint</Application>
  <PresentationFormat>Předvádění na obrazovce (4:3)</PresentationFormat>
  <Paragraphs>263</Paragraphs>
  <Slides>22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22</vt:i4>
      </vt:variant>
    </vt:vector>
  </HeadingPairs>
  <TitlesOfParts>
    <vt:vector size="24" baseType="lpstr">
      <vt:lpstr>Aspekt</vt:lpstr>
      <vt:lpstr>Motiv sady Office</vt:lpstr>
      <vt:lpstr>VY_32_INOVACE_50_Násobení a dělení deseti</vt:lpstr>
      <vt:lpstr>Anotace</vt:lpstr>
      <vt:lpstr>NÁSOBENÍ A DĚLENÍ DESETI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NÁSOBENÍ A DĚLENÍ DVĚMA</dc:title>
  <dc:creator>PC</dc:creator>
  <cp:lastModifiedBy>pcbazar</cp:lastModifiedBy>
  <cp:revision>23</cp:revision>
  <dcterms:created xsi:type="dcterms:W3CDTF">2013-02-22T18:39:13Z</dcterms:created>
  <dcterms:modified xsi:type="dcterms:W3CDTF">2013-06-17T19:16:36Z</dcterms:modified>
</cp:coreProperties>
</file>