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56" r:id="rId2"/>
  </p:sldMasterIdLst>
  <p:notesMasterIdLst>
    <p:notesMasterId r:id="rId16"/>
  </p:notesMasterIdLst>
  <p:sldIdLst>
    <p:sldId id="278" r:id="rId3"/>
    <p:sldId id="279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81" r:id="rId13"/>
    <p:sldId id="290" r:id="rId14"/>
    <p:sldId id="29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0BC"/>
    <a:srgbClr val="00928F"/>
    <a:srgbClr val="00FF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59" autoAdjust="0"/>
    <p:restoredTop sz="86380" autoAdjust="0"/>
  </p:normalViewPr>
  <p:slideViewPr>
    <p:cSldViewPr>
      <p:cViewPr varScale="1">
        <p:scale>
          <a:sx n="106" d="100"/>
          <a:sy n="106" d="100"/>
        </p:scale>
        <p:origin x="-7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8" y="51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DC285C-04BA-48CC-AA6E-4A226770EFDB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13130-6C36-479B-960D-F0E1C0FB58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3434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15D70A-682B-4339-A7B3-865A7DA7931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828800"/>
            <a:ext cx="8382000" cy="1470025"/>
          </a:xfrm>
        </p:spPr>
        <p:txBody>
          <a:bodyPr/>
          <a:lstStyle/>
          <a:p>
            <a:r>
              <a:rPr lang="cs-CZ" sz="3600" dirty="0" smtClean="0">
                <a:latin typeface="Verdana" pitchFamily="34" charset="0"/>
              </a:rPr>
              <a:t>VY_32_INOVACE_51_Geometrické </a:t>
            </a:r>
            <a:r>
              <a:rPr lang="cs-CZ" sz="3600" dirty="0" smtClean="0">
                <a:latin typeface="Verdana" pitchFamily="34" charset="0"/>
              </a:rPr>
              <a:t>tvary</a:t>
            </a:r>
            <a:endParaRPr lang="cs-CZ" sz="3600" dirty="0">
              <a:latin typeface="Verdana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371600"/>
          </a:xfrm>
        </p:spPr>
        <p:txBody>
          <a:bodyPr/>
          <a:lstStyle/>
          <a:p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Základní škola Jindřicha </a:t>
            </a:r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Pravečka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 </a:t>
            </a:r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Výprachtice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 390</a:t>
            </a:r>
          </a:p>
          <a:p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Reg.č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. CZ.1.07/1.4.00/21.1674</a:t>
            </a:r>
          </a:p>
        </p:txBody>
      </p:sp>
      <p:pic>
        <p:nvPicPr>
          <p:cNvPr id="4100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685800" y="5486400"/>
            <a:ext cx="4114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Verdana" pitchFamily="34" charset="0"/>
              </a:rPr>
              <a:t>Autor</a:t>
            </a:r>
            <a:r>
              <a:rPr lang="cs-CZ" dirty="0" smtClean="0">
                <a:latin typeface="Verdana" pitchFamily="34" charset="0"/>
              </a:rPr>
              <a:t>:   Mgr. Žaneta Fiebigerová</a:t>
            </a:r>
            <a:endParaRPr lang="cs-CZ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285720" y="1428736"/>
            <a:ext cx="864096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endParaRPr lang="cs-CZ" sz="2400" dirty="0">
              <a:latin typeface="Verdana" pitchFamily="34" charset="0"/>
            </a:endParaRPr>
          </a:p>
          <a:p>
            <a:pPr algn="ctr"/>
            <a:r>
              <a:rPr lang="cs-CZ" sz="2400" dirty="0">
                <a:latin typeface="Verdana" pitchFamily="34" charset="0"/>
              </a:rPr>
              <a:t>Pracovní materiál je věnován </a:t>
            </a:r>
            <a:r>
              <a:rPr lang="cs-CZ" sz="2400" dirty="0" smtClean="0">
                <a:latin typeface="Verdana" pitchFamily="34" charset="0"/>
              </a:rPr>
              <a:t>výuce o geometrických tvarech</a:t>
            </a:r>
          </a:p>
          <a:p>
            <a:pPr algn="ctr"/>
            <a:r>
              <a:rPr lang="cs-CZ" sz="2400" dirty="0" smtClean="0">
                <a:latin typeface="Verdana" pitchFamily="34" charset="0"/>
              </a:rPr>
              <a:t>(určen pro 2. </a:t>
            </a:r>
            <a:r>
              <a:rPr lang="cs-CZ" sz="2400" smtClean="0">
                <a:latin typeface="Verdana" pitchFamily="34" charset="0"/>
              </a:rPr>
              <a:t>- 3. </a:t>
            </a:r>
            <a:r>
              <a:rPr lang="cs-CZ" sz="2400" dirty="0" smtClean="0">
                <a:latin typeface="Verdana" pitchFamily="34" charset="0"/>
              </a:rPr>
              <a:t>ročník ZŠ)</a:t>
            </a:r>
          </a:p>
          <a:p>
            <a:pPr algn="ctr"/>
            <a:endParaRPr lang="cs-CZ" sz="2400" dirty="0" smtClean="0">
              <a:latin typeface="Verdana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seznámení se základními geometrickými tvary a jejich vlastnostmi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spojování správného názvu geometrického tvaru s geometrickým tvarem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luštění přesmyček názvů geometrických tvarů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určování počtu geometrických tvarů na obrázku s barevnou nápovědou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určování počtu geometrických tvarů na obrázku</a:t>
            </a:r>
            <a:endParaRPr lang="cs-CZ" sz="2400" dirty="0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Anotace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652B91"/>
                </a:solidFill>
              </a:rPr>
              <a:t>GEOMETRICKÉ TVARY</a:t>
            </a:r>
            <a:endParaRPr lang="cs-CZ" dirty="0">
              <a:solidFill>
                <a:srgbClr val="652B9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23528" y="332656"/>
            <a:ext cx="8496944" cy="252028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ČTVEREC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cs-CZ" sz="3600" b="1" dirty="0" smtClean="0"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má čtyři vrcholy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má čtyři strany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cs-CZ" sz="3600" b="1" dirty="0" smtClean="0"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 strany jsou stejně dlouhé</a:t>
            </a:r>
            <a:endParaRPr kumimoji="0" lang="cs-CZ" sz="36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491880" y="3789040"/>
            <a:ext cx="2088232" cy="2088232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23528" y="332656"/>
            <a:ext cx="8496944" cy="67269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OBDÉLNÍK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b="1" dirty="0" smtClean="0"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má čtyři vrcholy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cs-CZ" sz="3600" b="1" dirty="0" smtClean="0"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má čtyři strany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protější dvě strany jsou stejně dlouhé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979712" y="4077072"/>
            <a:ext cx="2808312" cy="136815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868144" y="3429000"/>
            <a:ext cx="1512168" cy="280831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23528" y="332656"/>
            <a:ext cx="8496944" cy="67269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TROJÚHELNÍK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cs-CZ" sz="3600" b="1" dirty="0" smtClean="0"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 má tři vrcholy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má tři strany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Rovnoramenný trojúhelník 2"/>
          <p:cNvSpPr/>
          <p:nvPr/>
        </p:nvSpPr>
        <p:spPr>
          <a:xfrm>
            <a:off x="3635896" y="3573016"/>
            <a:ext cx="1872208" cy="1512168"/>
          </a:xfrm>
          <a:prstGeom prst="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Rovnoramenný trojúhelník 3"/>
          <p:cNvSpPr/>
          <p:nvPr/>
        </p:nvSpPr>
        <p:spPr>
          <a:xfrm>
            <a:off x="1259632" y="3356992"/>
            <a:ext cx="1368152" cy="2592288"/>
          </a:xfrm>
          <a:prstGeom prst="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ravoúhlý trojúhelník 4"/>
          <p:cNvSpPr/>
          <p:nvPr/>
        </p:nvSpPr>
        <p:spPr>
          <a:xfrm flipH="1">
            <a:off x="6084168" y="3645024"/>
            <a:ext cx="2232248" cy="2160240"/>
          </a:xfrm>
          <a:prstGeom prst="rt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23528" y="332656"/>
            <a:ext cx="8496944" cy="67269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KRUH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3131840" y="2924944"/>
            <a:ext cx="2736304" cy="273630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214282" y="332656"/>
            <a:ext cx="8715436" cy="136815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300" b="1" dirty="0" smtClean="0"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Times New Roman" pitchFamily="18" charset="0"/>
              </a:rPr>
              <a:t>Spoj čarou geometrický tvar se správným názvem:</a:t>
            </a:r>
            <a:endParaRPr kumimoji="0" lang="cs-CZ" sz="2300" b="1" i="0" u="none" strike="noStrike" kern="1200" cap="none" spc="0" normalizeH="0" baseline="0" noProof="0" dirty="0" smtClean="0">
              <a:ln>
                <a:noFill/>
              </a:ln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300" b="1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ČTVEREC     OBDÉLNÍK     TROJÚHELNÍK     KRUH</a:t>
            </a:r>
            <a:endParaRPr kumimoji="0" lang="cs-CZ" sz="23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Rovnoramenný trojúhelník 3"/>
          <p:cNvSpPr/>
          <p:nvPr/>
        </p:nvSpPr>
        <p:spPr>
          <a:xfrm>
            <a:off x="755576" y="3501008"/>
            <a:ext cx="1656184" cy="1512168"/>
          </a:xfrm>
          <a:prstGeom prst="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876256" y="2564904"/>
            <a:ext cx="1296144" cy="2304256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4499992" y="3933056"/>
            <a:ext cx="1584176" cy="158417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627784" y="2780928"/>
            <a:ext cx="1368152" cy="1368152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vnoramenný trojúhelník 1"/>
          <p:cNvSpPr/>
          <p:nvPr/>
        </p:nvSpPr>
        <p:spPr>
          <a:xfrm>
            <a:off x="1043608" y="1628800"/>
            <a:ext cx="1008112" cy="920450"/>
          </a:xfrm>
          <a:prstGeom prst="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27584" y="5157192"/>
            <a:ext cx="1728192" cy="864096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Elipsa 3"/>
          <p:cNvSpPr/>
          <p:nvPr/>
        </p:nvSpPr>
        <p:spPr>
          <a:xfrm>
            <a:off x="1187624" y="4005064"/>
            <a:ext cx="864096" cy="86409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15616" y="2852936"/>
            <a:ext cx="864096" cy="864096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23528" y="332656"/>
            <a:ext cx="8496944" cy="57606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300" b="1" dirty="0" smtClean="0"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Times New Roman" pitchFamily="18" charset="0"/>
              </a:rPr>
              <a:t>Rozlušti přesmyčky názvů geometrických tvarů:</a:t>
            </a:r>
            <a:endParaRPr kumimoji="0" lang="cs-CZ" sz="2300" b="1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ea typeface="+mj-ea"/>
              <a:cs typeface="+mj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27784" y="1700808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LETÍRJOHÚNK    ……………….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59832" y="2924944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VEČTCER        ……………….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131840" y="4077072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HKUR            ……………….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131840" y="5229200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LÍKNOBÉD     ……………….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403648" y="3789040"/>
            <a:ext cx="1296144" cy="2304256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15616" y="1988840"/>
            <a:ext cx="1800200" cy="1800200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23528" y="4293096"/>
            <a:ext cx="1080120" cy="36004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1259632" y="2204864"/>
            <a:ext cx="567680" cy="5676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>
            <a:off x="1835696" y="2564904"/>
            <a:ext cx="432048" cy="504056"/>
          </a:xfrm>
          <a:prstGeom prst="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2195736" y="2204864"/>
            <a:ext cx="567680" cy="5676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>
            <a:off x="755576" y="836712"/>
            <a:ext cx="2483768" cy="1152128"/>
          </a:xfrm>
          <a:prstGeom prst="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55576" y="5877272"/>
            <a:ext cx="611560" cy="611560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699792" y="5877272"/>
            <a:ext cx="611560" cy="611560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2699792" y="4293096"/>
            <a:ext cx="1080120" cy="36004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75656" y="3212976"/>
            <a:ext cx="1080120" cy="36004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Nadpis 1"/>
          <p:cNvSpPr txBox="1">
            <a:spLocks/>
          </p:cNvSpPr>
          <p:nvPr/>
        </p:nvSpPr>
        <p:spPr>
          <a:xfrm>
            <a:off x="323528" y="332656"/>
            <a:ext cx="8496944" cy="57606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300" b="1" dirty="0" smtClean="0"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Times New Roman" pitchFamily="18" charset="0"/>
              </a:rPr>
              <a:t>Urči počet geometrických tvarů na obrázku:</a:t>
            </a:r>
            <a:endParaRPr kumimoji="0" lang="cs-CZ" sz="2300" b="1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ea typeface="+mj-ea"/>
              <a:cs typeface="+mj-cs"/>
            </a:endParaRPr>
          </a:p>
        </p:txBody>
      </p:sp>
      <p:sp>
        <p:nvSpPr>
          <p:cNvPr id="18" name="Rovnoramenný trojúhelník 17"/>
          <p:cNvSpPr/>
          <p:nvPr/>
        </p:nvSpPr>
        <p:spPr>
          <a:xfrm>
            <a:off x="5292080" y="1556792"/>
            <a:ext cx="1008112" cy="920450"/>
          </a:xfrm>
          <a:prstGeom prst="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5076056" y="5157192"/>
            <a:ext cx="1368152" cy="64807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5436096" y="4005064"/>
            <a:ext cx="864096" cy="86409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5364088" y="2852936"/>
            <a:ext cx="864096" cy="864096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Šipka doprava 21"/>
          <p:cNvSpPr/>
          <p:nvPr/>
        </p:nvSpPr>
        <p:spPr>
          <a:xfrm>
            <a:off x="6660232" y="1988840"/>
            <a:ext cx="864096" cy="3406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Šipka doprava 22"/>
          <p:cNvSpPr/>
          <p:nvPr/>
        </p:nvSpPr>
        <p:spPr>
          <a:xfrm>
            <a:off x="6660232" y="5229200"/>
            <a:ext cx="864096" cy="3406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Šipka doprava 23"/>
          <p:cNvSpPr/>
          <p:nvPr/>
        </p:nvSpPr>
        <p:spPr>
          <a:xfrm>
            <a:off x="6660232" y="2996952"/>
            <a:ext cx="864096" cy="3406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Šipka doprava 24"/>
          <p:cNvSpPr/>
          <p:nvPr/>
        </p:nvSpPr>
        <p:spPr>
          <a:xfrm>
            <a:off x="6660232" y="4149080"/>
            <a:ext cx="864096" cy="3406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Mrak 25"/>
          <p:cNvSpPr/>
          <p:nvPr/>
        </p:nvSpPr>
        <p:spPr>
          <a:xfrm>
            <a:off x="7786710" y="1857364"/>
            <a:ext cx="792088" cy="720080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Mrak 26"/>
          <p:cNvSpPr/>
          <p:nvPr/>
        </p:nvSpPr>
        <p:spPr>
          <a:xfrm>
            <a:off x="7740352" y="3933056"/>
            <a:ext cx="792088" cy="720080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28" name="Mrak 27"/>
          <p:cNvSpPr/>
          <p:nvPr/>
        </p:nvSpPr>
        <p:spPr>
          <a:xfrm>
            <a:off x="7740352" y="5013176"/>
            <a:ext cx="792088" cy="720080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Mrak 28"/>
          <p:cNvSpPr/>
          <p:nvPr/>
        </p:nvSpPr>
        <p:spPr>
          <a:xfrm>
            <a:off x="7812360" y="2924944"/>
            <a:ext cx="792088" cy="720080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 flipH="1">
            <a:off x="4000496" y="5143512"/>
            <a:ext cx="214314" cy="11481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 flipH="1">
            <a:off x="3428992" y="4786322"/>
            <a:ext cx="214314" cy="15053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323528" y="332656"/>
            <a:ext cx="8496944" cy="57606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300" b="1" dirty="0" smtClean="0"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Times New Roman" pitchFamily="18" charset="0"/>
              </a:rPr>
              <a:t>Urči počet geometrických tvarů na obrázku:</a:t>
            </a:r>
            <a:endParaRPr kumimoji="0" lang="cs-CZ" sz="2300" b="1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ea typeface="+mj-ea"/>
              <a:cs typeface="+mj-cs"/>
            </a:endParaRPr>
          </a:p>
        </p:txBody>
      </p:sp>
      <p:sp>
        <p:nvSpPr>
          <p:cNvPr id="6" name="Rovnoramenný trojúhelník 5"/>
          <p:cNvSpPr/>
          <p:nvPr/>
        </p:nvSpPr>
        <p:spPr>
          <a:xfrm>
            <a:off x="5292080" y="1556792"/>
            <a:ext cx="1008112" cy="920450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76056" y="5157192"/>
            <a:ext cx="136815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5436096" y="4005064"/>
            <a:ext cx="864096" cy="86409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364088" y="2852936"/>
            <a:ext cx="864096" cy="8640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6660232" y="1988840"/>
            <a:ext cx="864096" cy="3406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Šipka doprava 10"/>
          <p:cNvSpPr/>
          <p:nvPr/>
        </p:nvSpPr>
        <p:spPr>
          <a:xfrm>
            <a:off x="6660232" y="5229200"/>
            <a:ext cx="864096" cy="3406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Šipka doprava 11"/>
          <p:cNvSpPr/>
          <p:nvPr/>
        </p:nvSpPr>
        <p:spPr>
          <a:xfrm>
            <a:off x="6660232" y="2996952"/>
            <a:ext cx="864096" cy="3406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6660232" y="4149080"/>
            <a:ext cx="864096" cy="3406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Mrak 13"/>
          <p:cNvSpPr/>
          <p:nvPr/>
        </p:nvSpPr>
        <p:spPr>
          <a:xfrm>
            <a:off x="7740352" y="1700808"/>
            <a:ext cx="792088" cy="720080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Mrak 14"/>
          <p:cNvSpPr/>
          <p:nvPr/>
        </p:nvSpPr>
        <p:spPr>
          <a:xfrm>
            <a:off x="7740352" y="3933056"/>
            <a:ext cx="792088" cy="720080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16" name="Mrak 15"/>
          <p:cNvSpPr/>
          <p:nvPr/>
        </p:nvSpPr>
        <p:spPr>
          <a:xfrm>
            <a:off x="7740352" y="5013176"/>
            <a:ext cx="792088" cy="720080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Mrak 16"/>
          <p:cNvSpPr/>
          <p:nvPr/>
        </p:nvSpPr>
        <p:spPr>
          <a:xfrm>
            <a:off x="7812360" y="2924944"/>
            <a:ext cx="792088" cy="720080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Rovnoramenný trojúhelník 17"/>
          <p:cNvSpPr/>
          <p:nvPr/>
        </p:nvSpPr>
        <p:spPr>
          <a:xfrm>
            <a:off x="357158" y="4071942"/>
            <a:ext cx="1285884" cy="1174068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1643042" y="4000504"/>
            <a:ext cx="1428760" cy="229114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1785918" y="5857892"/>
            <a:ext cx="292592" cy="29259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500034" y="5286388"/>
            <a:ext cx="1000132" cy="10001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Rovnoramenný trojúhelník 21"/>
          <p:cNvSpPr/>
          <p:nvPr/>
        </p:nvSpPr>
        <p:spPr>
          <a:xfrm>
            <a:off x="1500166" y="2357430"/>
            <a:ext cx="1651053" cy="1643074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857224" y="5786454"/>
            <a:ext cx="295236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857224" y="4786322"/>
            <a:ext cx="327582" cy="32758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1142976" y="5429264"/>
            <a:ext cx="256144" cy="25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42910" y="5429264"/>
            <a:ext cx="256144" cy="25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785918" y="4572008"/>
            <a:ext cx="256144" cy="25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2643174" y="4143380"/>
            <a:ext cx="256144" cy="25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2214546" y="4143380"/>
            <a:ext cx="256144" cy="25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1785918" y="4143380"/>
            <a:ext cx="256144" cy="25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2214546" y="4572008"/>
            <a:ext cx="256144" cy="25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2643174" y="4572008"/>
            <a:ext cx="256144" cy="25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2214546" y="5786454"/>
            <a:ext cx="295236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2643174" y="5857892"/>
            <a:ext cx="292592" cy="29259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2214546" y="5000636"/>
            <a:ext cx="256144" cy="25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2214546" y="5429264"/>
            <a:ext cx="256144" cy="25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1785918" y="5429264"/>
            <a:ext cx="256144" cy="25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1785918" y="5000636"/>
            <a:ext cx="256144" cy="25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2643174" y="5429264"/>
            <a:ext cx="256144" cy="25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2643174" y="5000636"/>
            <a:ext cx="256144" cy="25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Rovnoramenný trojúhelník 40"/>
          <p:cNvSpPr/>
          <p:nvPr/>
        </p:nvSpPr>
        <p:spPr>
          <a:xfrm>
            <a:off x="1785918" y="2786058"/>
            <a:ext cx="1079550" cy="1000132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4214810" y="5786454"/>
            <a:ext cx="142876" cy="5051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4000496" y="5786454"/>
            <a:ext cx="142876" cy="5051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3786182" y="5786454"/>
            <a:ext cx="142876" cy="5051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3571868" y="5786454"/>
            <a:ext cx="142876" cy="5051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3357554" y="5786454"/>
            <a:ext cx="142876" cy="5051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3143240" y="5786454"/>
            <a:ext cx="142876" cy="5051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Elipsa 47"/>
          <p:cNvSpPr/>
          <p:nvPr/>
        </p:nvSpPr>
        <p:spPr>
          <a:xfrm>
            <a:off x="3214678" y="4143380"/>
            <a:ext cx="649782" cy="64978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Elipsa 48"/>
          <p:cNvSpPr/>
          <p:nvPr/>
        </p:nvSpPr>
        <p:spPr>
          <a:xfrm>
            <a:off x="3786182" y="4500570"/>
            <a:ext cx="649782" cy="64978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85720" y="357166"/>
            <a:ext cx="857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7030A0"/>
                </a:solidFill>
              </a:rPr>
              <a:t>ZA VÝBORNOU PRÁCI SI ZASLOUŽÍŠ POTLESK!!!</a:t>
            </a:r>
            <a:endParaRPr lang="cs-CZ" sz="2400" dirty="0">
              <a:solidFill>
                <a:srgbClr val="7030A0"/>
              </a:solidFill>
            </a:endParaRPr>
          </a:p>
        </p:txBody>
      </p:sp>
      <p:pic>
        <p:nvPicPr>
          <p:cNvPr id="6" name="Picture 2" descr="C:\Documents and Settings\Administrator\Local Settings\Temporary Internet Files\Content.IE5\VJA63IN2\MM90004109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1643050"/>
            <a:ext cx="3357586" cy="32296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28596" y="1428736"/>
            <a:ext cx="3900298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cs typeface="Times New Roman" pitchFamily="18" charset="0"/>
              </a:rPr>
              <a:t>Obrázky byly použity z Klipartu.</a:t>
            </a:r>
          </a:p>
        </p:txBody>
      </p:sp>
      <p:sp>
        <p:nvSpPr>
          <p:cNvPr id="3" name="Obdélník 2"/>
          <p:cNvSpPr/>
          <p:nvPr/>
        </p:nvSpPr>
        <p:spPr>
          <a:xfrm>
            <a:off x="428596" y="500042"/>
            <a:ext cx="7399783" cy="70788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Použité citace a obrázky:</a:t>
            </a:r>
            <a:endParaRPr lang="cs-CZ" sz="4000" dirty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239</TotalTime>
  <Words>177</Words>
  <Application>Microsoft Office PowerPoint</Application>
  <PresentationFormat>Předvádění na obrazovce (4:3)</PresentationFormat>
  <Paragraphs>46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Aspekt</vt:lpstr>
      <vt:lpstr>Motiv sady Office</vt:lpstr>
      <vt:lpstr>VY_32_INOVACE_51_Geometrické tvary</vt:lpstr>
      <vt:lpstr>Anotace</vt:lpstr>
      <vt:lpstr>GEOMETRICKÉ TVARY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A DĚLENÍ DVĚMA</dc:title>
  <dc:creator>PC</dc:creator>
  <cp:lastModifiedBy>pcbazar</cp:lastModifiedBy>
  <cp:revision>38</cp:revision>
  <dcterms:created xsi:type="dcterms:W3CDTF">2013-02-22T18:39:13Z</dcterms:created>
  <dcterms:modified xsi:type="dcterms:W3CDTF">2013-06-17T19:17:02Z</dcterms:modified>
</cp:coreProperties>
</file>