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8" r:id="rId3"/>
    <p:sldId id="279" r:id="rId4"/>
    <p:sldId id="282" r:id="rId5"/>
    <p:sldId id="283" r:id="rId6"/>
    <p:sldId id="284" r:id="rId7"/>
    <p:sldId id="285" r:id="rId8"/>
    <p:sldId id="286" r:id="rId9"/>
    <p:sldId id="280" r:id="rId10"/>
    <p:sldId id="281" r:id="rId11"/>
    <p:sldId id="288" r:id="rId12"/>
    <p:sldId id="289" r:id="rId13"/>
    <p:sldId id="290" r:id="rId14"/>
    <p:sldId id="29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CDA08"/>
    <a:srgbClr val="00C0BC"/>
    <a:srgbClr val="00928F"/>
    <a:srgbClr val="00FFFF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59" autoAdjust="0"/>
    <p:restoredTop sz="86380" autoAdjust="0"/>
  </p:normalViewPr>
  <p:slideViewPr>
    <p:cSldViewPr>
      <p:cViewPr varScale="1">
        <p:scale>
          <a:sx n="106" d="100"/>
          <a:sy n="106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516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VY_32_INOVACE_52_Geometrická </a:t>
            </a:r>
            <a:r>
              <a:rPr lang="cs-CZ" sz="3600" dirty="0" smtClean="0">
                <a:latin typeface="Verdana" pitchFamily="34" charset="0"/>
              </a:rPr>
              <a:t>tělesa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o geometrických tělesech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(určen pro 2.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se základními geometrickými tělesy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spojování správného názvu geometrického tělesa s geometrickým tělesem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přesmyček názvů geometrických těles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počtu geometrických těles na obrázku s barevnou nápovědou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určování počtu geometrických těles na obrázku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BCDA08"/>
                </a:solidFill>
              </a:rPr>
              <a:t>GEOMETRICKÁ TĚLESA</a:t>
            </a:r>
            <a:endParaRPr lang="cs-CZ" dirty="0">
              <a:solidFill>
                <a:srgbClr val="BCDA08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332656"/>
            <a:ext cx="8496944" cy="74469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CDA08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KRYCHLE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BCDA08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Krychle 3"/>
          <p:cNvSpPr/>
          <p:nvPr/>
        </p:nvSpPr>
        <p:spPr>
          <a:xfrm>
            <a:off x="2987824" y="1988840"/>
            <a:ext cx="2728320" cy="2736304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332656"/>
            <a:ext cx="8496944" cy="74469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CDA08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KVÁDR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BCDA08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Krychle 2"/>
          <p:cNvSpPr/>
          <p:nvPr/>
        </p:nvSpPr>
        <p:spPr>
          <a:xfrm>
            <a:off x="1187624" y="2636912"/>
            <a:ext cx="4032448" cy="2160240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5868144" y="1556792"/>
            <a:ext cx="2088232" cy="4032448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332656"/>
            <a:ext cx="8496944" cy="74469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CDA08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KOULE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BCDA08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074" name="AutoShape 2" descr="data:image/jpeg;base64,/9j/4AAQSkZJRgABAQAAAQABAAD/2wCEAAkGBhQSEBQUDxIUEBAVFBIVFA8PFBIUFg8QFRQWFBQUFBQXGyYeFxkjGRQUHy8gJCcpLC0sFR4xNTAqNSYrLCkBCQoKDgwOFw8PGikcHBwpKSkpKTUpLTUpKSkqKSkpKSwqKSkpKSwpKSkpKSw1NSwsKSopLS0pKSk1LCkpLDYsLP/AABEIAMgAsgMBIgACEQEDEQH/xAAcAAEAAQUBAQAAAAAAAAAAAAAAAwECBAUGBwj/xABCEAACAQICBQkDCQYHAQAAAAAAAQIDBBESBQYHIUETIjFRYXGBkfChscEIFCMyQlKCksJDU2JyotEkM0RUY4PhFf/EABsBAQACAwEBAAAAAAAAAAAAAAABAwIEBQYH/8QAKREBAAICAQMCBQUBAAAAAAAAAAECAxEEEiExBRMyQVFxoRQiUoGxBv/aAAwDAQACEQMRAD8A9vABCAAAABiABTE5/TWvlpbYqdTPNfs6XPl7Ny8yJmI8rceK+WemkTMuhB5PpTbJUe62oRgvvVW5P8scF7Wc3e7Q7+p/qJQXVTUY/AotyaR47uzi9B5eTvMRX7y97xGJ83VdZbqX1rqu+6rUXuZGtYbpdFzXX/dVfvZj+qr9GxP/ADub+cfl9LA+drbX+/p/Vuqj7J5Zr+qLN9o3bRcwaVenSrx4tY05ezFewzjPSWpl9E5FO8as9rBxOhNrdlXwjUk7af3a2GXHqVRbvPA7OlWUkpRalF9EotNNdjRdExPhycmHJinV40vABKoAAAAAAAAAAAAAGaXWHWqhZwxrSxm1zaUN85dy4Gn1219jaJ0qOE7lrwpLrl29h5LXrzrTc6snOcumUuP/AJ2GtmzxTtHl6H0z0W3J1ky/tp+ZbvWLX65um4qXIUf3dN72v4pcfA5rkGzOp2pkRsuw0Jm1vL2mGmHjV6MURENNKkyOUDdVLEw6tsR0rPdiWsmiNmVWpmNNAmdomWS9eRfJ+txZL15GcNa6yT+PuNroDXK6spY29VqGO+jPnU5d8eHesDUyIZMurMw5+elLxq0bfQOpu1K3vcKdTC3uf3c3zaj/AOOXHue87Y+Q3Pfinv4PHenw3nqmzja84uNtpGeMXhGndS+zwUavZwzeZt0vvy8pzODGOerH4+j2gFIyxKlrlAAAAAAAAGJyGv2uas6eSk07monlX7uP338F1m+09piFrQnWqvmxXRxlLgl3s+fdJ6UncVp1arxnN4vqiuEV1JI18+XojUeXd9G9O/VZOvJ8FfzKudzk5SblJvGUm97b6WzPtbfFmHaRN/o+h0HPrG529xmyRSvbtEJbSxx4Gxho4zbK16Da07Q260eezcuduaq6ONTeWR29a1NHpG26SLU0nDytuJu6BrKsTotIUTRXCNeYdnHk3DCbIpEs/wC5FJ/H3Ewm0o5P14EUn68CWT+PuIJstq0MqORjVEZMzGql0OZmet7HtpeEoWN5PFPm29aT6OqlJvh91+B7UmfGalg8U8GmmmtzTXQ0fSmyfXj/AOhaZassbqhhGrj01IvHJU8Ut/ambFZee5OLU9UO5ABk0wAACkipiaVv1QoVKs/q04Sm/wAKxHhNazaYiPm8o2uay8pXjbQfMpc6eHGq1uXgvecHTLbu7lVqTqTeM5ylKT623iylORysluq2307g4I42CuOP7+7aWfSjpNGcDlrSob/R9wTRXytzEuysTa0lu3HO2V3uNrTuzbrLzGfHbbKrmi0l0Mz692sDRaQu1vItLLj0nbQaS4nO3RudI1+k0VeW81rPQ4e0MWp68iGRJNkUn68CIW3lZIhkSzIZssho5JRyMeoTTIJl0OZllj1DoNQNano++pVsfom8lZfeoyeEvJ4PwOfmyFsuhycvzh9p05ppNPFNJprin0MuOF2Naw/OtF01J41KDdCWPS1HfTfjBx8md0WOXManQAAgOH2v6S5PR+RPB1akYd8VjOXsidweS7crt5rWnwwrTffzIr9RXknVZb/p2OMnJpE/V5imXRqeuwhzlcxzdPocXZtGph64m1tLvA0MJmRSr4Ex2Y3jcOvttI9psYaU7Ti6V72mRHSHaZxZz78eJdRW0n2mpu7/AB4mqlpAxK11jxJmxTBEJbq4xNbVmVq1THbMG3EaUbLJMub9buwjkyYV2lbN+vAhmy+T9eBFNlsNLLKKZDNks2QTZdDmZJQ1GQNktRkLLYcrLPd678nfS2W7uLdvm1KSqJfx0pZXh4T9h72fLOx2+5PTVr1TdSm+6dKaX9WU+pjNoX8gADAPFNuNT/G0Fw+b4+dWf9ke1niu3WlhdW8uuhKP5ajf6yrL8Lpel21yaz9/8ecZvW4uzEGb49RXMafS9lGRkZvXkXRqEGb15Fc3rcY6WxkZKrF6rmKpfHqGJiz2yHXLJViLH1uKORKNrmy1v1uKNlGyYhXNhsjkysmRyZnpReyjZFN+txfJkM2WRDRyWWTZjzZJUkQTZbDm5bI5kMmSSZEy2IcvJPd0Ozyphpaxw/3VBec0n7z65ifJWzSjn0xYrquKcvyc/wDSfWsTJq28qgAMVGeVberHGjbVUvq1KlNvqVSKkvbTPVjlNqGiPnGi68YrGcIqrHvp854fhUjG0bjTY41/by1s+b8xXMQZiqmaunq4yMjN63F6mY6kX5jHpX1yJ83rcVzEGb4lc5jpdGRM368ijfrwIsfXkMw0e4kci1ssci3MTpXORe363dhZJ+txRyI3IyiFFrqykQzn63FZSIJzLIhpZci2bIZSKzkRNlsQ5mW62TLGVbLcSyGheXoewnR3KaYpywxVGlWqdzceSXtqH00jxf5OOhMtO5upL68o0YPsis88PGUfI9oCqQABAW1IJpprFPc11riXAD5S100G7K+rUGubGWNN9dKXOhh4PDwNPGZ7rtx1P5e2V3SWNW3TzpdM7d72++Lbfc2eBqRTavd2+PyOqsMpSL1Ix4zLlIr06FcifMVzEGcrnGmfupswzkLkUzDpPdS5ymcici11BphOVM5EUpkcqhFKZlEKL5kkpkM5FspkcpGcQ0cmUkyxsORa2WRDTvYbK0qTlJRis0pNJRXTKT3JLxaLT1DYTqZ85vPnVWP0Fs8Y4rdO4a5q/Cud+UyUTL2/UfV1WNhQt/tQhz2uNWTzVH+ZteBvgCGAAAAAAsqU1JNNJp7mnvTXFNdR8z7UNRJaOuc1OLdpVbdKXTkfS6TfWuHWj6bNbp/QFK8t50LiOanNeMXwlF8JJ78SJja3HkmkvkJSL1UN5rtqRW0bXdOqs1KTbpV0ubVjj7JLijm3IrmrpVzdtslVCvKGLnKqoOln77I5Qo6hByhTONInMn5QtdQhcijkTpXOZI5kbmWuRa5ExCm2Vc5FjZRsozLTXtdVsoDM0ToerdVoUbeDqVZvCMI+1t8EuL6DJXMsjVnVyrfXMKFvHGc3vlwpw+1OXUl0+w+s9WNXKdja07egsIQW+T6Zze+U5dbb3+S4Gk2bbPKei7fDFVLqok61ZLjwhDqgvb09h2IYgAIQAAAAAAAA12ndAUbuhKjcwVSnLg+mL4Si+El1nzrtA2T3Gj26lJO4s9+FWKxlSXVViuj+Zbu4+mykoprBrFPc0+K7QzreavillrkfRuuWw21unKpaP5nXe9qKxpTfbD7P4fI8Z1l2aX9k3y9vKVNft6H0kGuttb4+KRGlnubcvmGYtxKYjR1yuzBstBOmPVKuJTEAljsBt9A6p3V7LLaW9St1yjHCEe+b5q8z1zVH5PcY4VNJ1M76fm1BtR7p1Ol90cO8IeWaoaj3OkauS2hzE+fXniqdJdsuL7FvZ9J6ibPLfRlLCkuUryX0txJLNN9UV9mHZ5nQaO0bToU406FONKlHdGFOKjFeC95lBAACEAAAAAAAAAAAAAAUwKgDnNN7PLC7xdxaUpTfTUhHk5vvlDBvxxOO0h8nexm26NW4oPqzQml+aOPtPVAB4lV+TWseZpBpfx26l7qiLYfJq379ILDstsPfWPbwB5HZfJxtV/nXVer2QVOmvc2dVojZFoy3acbWNWS+3ct1Xj/LLm+w7IAWUaKilGMVGK6IxSSS7Ei8AAAAAAAAAAAAAAAAAAAAAAAAAAAAAAAAAAAAAAAAAAAAAAAAAAAAAAAAAAAAAAAAAAAAAAAAAAAAP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AutoShape 4" descr="data:image/jpeg;base64,/9j/4AAQSkZJRgABAQAAAQABAAD/2wCEAAkGBhQSEBQUDxIUEBAVFBIVFA8PFBIUFg8QFRQWFBQUFBQXGyYeFxkjGRQUHy8gJCcpLC0sFR4xNTAqNSYrLCkBCQoKDgwOFw8PGikcHBwpKSkpKTUpLTUpKSkqKSkpKSwqKSkpKSwpKSkpKSw1NSwsKSopLS0pKSk1LCkpLDYsLP/AABEIAMgAsgMBIgACEQEDEQH/xAAcAAEAAQUBAQAAAAAAAAAAAAAAAwECBAUGBwj/xABCEAACAQICBQkDCQYHAQAAAAAAAQIDBBESBQYHIUETIjFRYXGBkfChscEIFCMyQlKCksJDU2JyotEkM0RUY4PhFf/EABsBAQACAwEBAAAAAAAAAAAAAAABAwIEBQYH/8QAKREBAAICAQMCBQUBAAAAAAAAAAECAxEEEiExBRMyQVFxoRQiUoGxBv/aAAwDAQACEQMRAD8A9vABCAAAABiABTE5/TWvlpbYqdTPNfs6XPl7Ny8yJmI8rceK+WemkTMuhB5PpTbJUe62oRgvvVW5P8scF7Wc3e7Q7+p/qJQXVTUY/AotyaR47uzi9B5eTvMRX7y97xGJ83VdZbqX1rqu+6rUXuZGtYbpdFzXX/dVfvZj+qr9GxP/ADub+cfl9LA+drbX+/p/Vuqj7J5Zr+qLN9o3bRcwaVenSrx4tY05ezFewzjPSWpl9E5FO8as9rBxOhNrdlXwjUk7af3a2GXHqVRbvPA7OlWUkpRalF9EotNNdjRdExPhycmHJinV40vABKoAAAAAAAAAAAAAGaXWHWqhZwxrSxm1zaUN85dy4Gn1219jaJ0qOE7lrwpLrl29h5LXrzrTc6snOcumUuP/AJ2GtmzxTtHl6H0z0W3J1ky/tp+ZbvWLX65um4qXIUf3dN72v4pcfA5rkGzOp2pkRsuw0Jm1vL2mGmHjV6MURENNKkyOUDdVLEw6tsR0rPdiWsmiNmVWpmNNAmdomWS9eRfJ+txZL15GcNa6yT+PuNroDXK6spY29VqGO+jPnU5d8eHesDUyIZMurMw5+elLxq0bfQOpu1K3vcKdTC3uf3c3zaj/AOOXHue87Y+Q3Pfinv4PHenw3nqmzja84uNtpGeMXhGndS+zwUavZwzeZt0vvy8pzODGOerH4+j2gFIyxKlrlAAAAAAAAGJyGv2uas6eSk07monlX7uP338F1m+09piFrQnWqvmxXRxlLgl3s+fdJ6UncVp1arxnN4vqiuEV1JI18+XojUeXd9G9O/VZOvJ8FfzKudzk5SblJvGUm97b6WzPtbfFmHaRN/o+h0HPrG529xmyRSvbtEJbSxx4Gxho4zbK16Da07Q260eezcuduaq6ONTeWR29a1NHpG26SLU0nDytuJu6BrKsTotIUTRXCNeYdnHk3DCbIpEs/wC5FJ/H3Ewm0o5P14EUn68CWT+PuIJstq0MqORjVEZMzGql0OZmet7HtpeEoWN5PFPm29aT6OqlJvh91+B7UmfGalg8U8GmmmtzTXQ0fSmyfXj/AOhaZassbqhhGrj01IvHJU8Ut/ambFZee5OLU9UO5ABk0wAACkipiaVv1QoVKs/q04Sm/wAKxHhNazaYiPm8o2uay8pXjbQfMpc6eHGq1uXgvecHTLbu7lVqTqTeM5ylKT623iylORysluq2307g4I42CuOP7+7aWfSjpNGcDlrSob/R9wTRXytzEuysTa0lu3HO2V3uNrTuzbrLzGfHbbKrmi0l0Mz692sDRaQu1vItLLj0nbQaS4nO3RudI1+k0VeW81rPQ4e0MWp68iGRJNkUn68CIW3lZIhkSzIZssho5JRyMeoTTIJl0OZllj1DoNQNano++pVsfom8lZfeoyeEvJ4PwOfmyFsuhycvzh9p05ppNPFNJprin0MuOF2Naw/OtF01J41KDdCWPS1HfTfjBx8md0WOXManQAAgOH2v6S5PR+RPB1akYd8VjOXsidweS7crt5rWnwwrTffzIr9RXknVZb/p2OMnJpE/V5imXRqeuwhzlcxzdPocXZtGph64m1tLvA0MJmRSr4Ex2Y3jcOvttI9psYaU7Ti6V72mRHSHaZxZz78eJdRW0n2mpu7/AB4mqlpAxK11jxJmxTBEJbq4xNbVmVq1THbMG3EaUbLJMub9buwjkyYV2lbN+vAhmy+T9eBFNlsNLLKKZDNks2QTZdDmZJQ1GQNktRkLLYcrLPd678nfS2W7uLdvm1KSqJfx0pZXh4T9h72fLOx2+5PTVr1TdSm+6dKaX9WU+pjNoX8gADAPFNuNT/G0Fw+b4+dWf9ke1niu3WlhdW8uuhKP5ajf6yrL8Lpel21yaz9/8ecZvW4uzEGb49RXMafS9lGRkZvXkXRqEGb15Fc3rcY6WxkZKrF6rmKpfHqGJiz2yHXLJViLH1uKORKNrmy1v1uKNlGyYhXNhsjkysmRyZnpReyjZFN+txfJkM2WRDRyWWTZjzZJUkQTZbDm5bI5kMmSSZEy2IcvJPd0Ozyphpaxw/3VBec0n7z65ifJWzSjn0xYrquKcvyc/wDSfWsTJq28qgAMVGeVberHGjbVUvq1KlNvqVSKkvbTPVjlNqGiPnGi68YrGcIqrHvp854fhUjG0bjTY41/by1s+b8xXMQZiqmaunq4yMjN63F6mY6kX5jHpX1yJ83rcVzEGb4lc5jpdGRM368ijfrwIsfXkMw0e4kci1ssci3MTpXORe363dhZJ+txRyI3IyiFFrqykQzn63FZSIJzLIhpZci2bIZSKzkRNlsQ5mW62TLGVbLcSyGheXoewnR3KaYpywxVGlWqdzceSXtqH00jxf5OOhMtO5upL68o0YPsis88PGUfI9oCqQABAW1IJpprFPc11riXAD5S100G7K+rUGubGWNN9dKXOhh4PDwNPGZ7rtx1P5e2V3SWNW3TzpdM7d72++Lbfc2eBqRTavd2+PyOqsMpSL1Ix4zLlIr06FcifMVzEGcrnGmfupswzkLkUzDpPdS5ymcici11BphOVM5EUpkcqhFKZlEKL5kkpkM5FspkcpGcQ0cmUkyxsORa2WRDTvYbK0qTlJRis0pNJRXTKT3JLxaLT1DYTqZ85vPnVWP0Fs8Y4rdO4a5q/Cud+UyUTL2/UfV1WNhQt/tQhz2uNWTzVH+ZteBvgCGAAAAAAsqU1JNNJp7mnvTXFNdR8z7UNRJaOuc1OLdpVbdKXTkfS6TfWuHWj6bNbp/QFK8t50LiOanNeMXwlF8JJ78SJja3HkmkvkJSL1UN5rtqRW0bXdOqs1KTbpV0ubVjj7JLijm3IrmrpVzdtslVCvKGLnKqoOln77I5Qo6hByhTONInMn5QtdQhcijkTpXOZI5kbmWuRa5ExCm2Vc5FjZRsozLTXtdVsoDM0ToerdVoUbeDqVZvCMI+1t8EuL6DJXMsjVnVyrfXMKFvHGc3vlwpw+1OXUl0+w+s9WNXKdja07egsIQW+T6Zze+U5dbb3+S4Gk2bbPKei7fDFVLqok61ZLjwhDqgvb09h2IYgAIQAAAAAAAA12ndAUbuhKjcwVSnLg+mL4Si+El1nzrtA2T3Gj26lJO4s9+FWKxlSXVViuj+Zbu4+mykoprBrFPc0+K7QzreavillrkfRuuWw21unKpaP5nXe9qKxpTfbD7P4fI8Z1l2aX9k3y9vKVNft6H0kGuttb4+KRGlnubcvmGYtxKYjR1yuzBstBOmPVKuJTEAljsBt9A6p3V7LLaW9St1yjHCEe+b5q8z1zVH5PcY4VNJ1M76fm1BtR7p1Ol90cO8IeWaoaj3OkauS2hzE+fXniqdJdsuL7FvZ9J6ibPLfRlLCkuUryX0txJLNN9UV9mHZ5nQaO0bToU406FONKlHdGFOKjFeC95lBAACEAAAAAAAAAAAAAAUwKgDnNN7PLC7xdxaUpTfTUhHk5vvlDBvxxOO0h8nexm26NW4oPqzQml+aOPtPVAB4lV+TWseZpBpfx26l7qiLYfJq379ILDstsPfWPbwB5HZfJxtV/nXVer2QVOmvc2dVojZFoy3acbWNWS+3ct1Xj/LLm+w7IAWUaKilGMVGK6IxSSS7Ei8AAAAAAAAAAAAAAAAAAAAAAAAAAAAAAAAAAAAAAAAAAAAAAAAAAAAAAAAAAAAAAAAAAAAAAAAAAAAP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286116" y="2071678"/>
            <a:ext cx="2786082" cy="2786082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332656"/>
            <a:ext cx="8496944" cy="74469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CDA08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VÁLEC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BCDA08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Plechovka 2"/>
          <p:cNvSpPr/>
          <p:nvPr/>
        </p:nvSpPr>
        <p:spPr>
          <a:xfrm>
            <a:off x="5940152" y="1484784"/>
            <a:ext cx="2016224" cy="4032448"/>
          </a:xfrm>
          <a:prstGeom prst="can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paměť s přímým přístupem 3"/>
          <p:cNvSpPr/>
          <p:nvPr/>
        </p:nvSpPr>
        <p:spPr>
          <a:xfrm>
            <a:off x="1187624" y="2420888"/>
            <a:ext cx="4176464" cy="1872208"/>
          </a:xfrm>
          <a:prstGeom prst="flowChartMagneticDrum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Krychle 2"/>
          <p:cNvSpPr/>
          <p:nvPr/>
        </p:nvSpPr>
        <p:spPr>
          <a:xfrm>
            <a:off x="6215074" y="2714620"/>
            <a:ext cx="2000264" cy="1071570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2857488" y="2643182"/>
            <a:ext cx="1210902" cy="1214446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aměť s přímým přístupem 4"/>
          <p:cNvSpPr/>
          <p:nvPr/>
        </p:nvSpPr>
        <p:spPr>
          <a:xfrm>
            <a:off x="1071538" y="4286256"/>
            <a:ext cx="2231065" cy="1000132"/>
          </a:xfrm>
          <a:prstGeom prst="flowChartMagneticDrum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0" y="332086"/>
            <a:ext cx="9144000" cy="136815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200" b="1" dirty="0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Times New Roman" pitchFamily="18" charset="0"/>
              </a:rPr>
              <a:t>Spoj čarou geometrické těleso se správným názvem:</a:t>
            </a:r>
            <a:endParaRPr kumimoji="0" lang="cs-CZ" sz="2200" b="1" i="0" u="none" strike="noStrike" kern="1200" cap="none" spc="0" normalizeH="0" baseline="0" noProof="0" dirty="0" smtClean="0">
              <a:ln>
                <a:noFill/>
              </a:ln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ea typeface="+mj-ea"/>
              <a:cs typeface="Times New Roman" pitchFamily="18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3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lumMod val="75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300" b="1" dirty="0" smtClean="0">
                <a:solidFill>
                  <a:srgbClr val="BCDA08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rPr>
              <a:t>KRYCHLE</a:t>
            </a:r>
            <a:r>
              <a:rPr kumimoji="0" lang="cs-CZ" sz="2300" b="1" i="0" u="none" strike="noStrike" kern="1200" cap="none" spc="0" normalizeH="0" baseline="0" noProof="0" dirty="0" smtClean="0">
                <a:ln>
                  <a:noFill/>
                </a:ln>
                <a:solidFill>
                  <a:srgbClr val="BCDA08"/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       VÁLEC         KVÁDR        KOULE</a:t>
            </a:r>
            <a:endParaRPr kumimoji="0" lang="cs-CZ" sz="2300" b="1" i="0" u="none" strike="noStrike" kern="1200" cap="none" spc="0" normalizeH="0" baseline="0" noProof="0" dirty="0">
              <a:ln>
                <a:noFill/>
              </a:ln>
              <a:solidFill>
                <a:srgbClr val="BCDA08"/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786314" y="4143380"/>
            <a:ext cx="1285884" cy="1285884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323528" y="332656"/>
            <a:ext cx="8496944" cy="576064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2300" b="1" dirty="0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Times New Roman" pitchFamily="18" charset="0"/>
              </a:rPr>
              <a:t>Rozlušti přesmyčky názvů geometrických </a:t>
            </a:r>
            <a:r>
              <a:rPr lang="en-US" sz="2300" b="1" dirty="0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Times New Roman" pitchFamily="18" charset="0"/>
              </a:rPr>
              <a:t>t</a:t>
            </a:r>
            <a:r>
              <a:rPr lang="cs-CZ" sz="2300" b="1" dirty="0" err="1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cs typeface="Times New Roman" pitchFamily="18" charset="0"/>
              </a:rPr>
              <a:t>ěles</a:t>
            </a:r>
            <a:r>
              <a:rPr lang="cs-CZ" sz="2300" b="1" dirty="0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Times New Roman" pitchFamily="18" charset="0"/>
              </a:rPr>
              <a:t>:</a:t>
            </a:r>
            <a:endParaRPr kumimoji="0" lang="cs-CZ" sz="23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lumMod val="75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71802" y="1785926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DRKVÁ        </a:t>
            </a:r>
            <a:r>
              <a:rPr lang="cs-CZ" sz="3200" dirty="0" smtClean="0"/>
              <a:t>   ……………….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2924944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RYCHKLE</a:t>
            </a:r>
            <a:r>
              <a:rPr lang="cs-CZ" sz="3200" dirty="0" smtClean="0"/>
              <a:t>        ……………….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4077072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LOUKE</a:t>
            </a:r>
            <a:r>
              <a:rPr lang="cs-CZ" sz="3200" dirty="0" smtClean="0"/>
              <a:t>           ……………….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5229200"/>
            <a:ext cx="5544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LECVÁ</a:t>
            </a:r>
            <a:r>
              <a:rPr lang="cs-CZ" sz="3200" dirty="0" smtClean="0"/>
              <a:t>    </a:t>
            </a:r>
            <a:r>
              <a:rPr lang="en-US" sz="3200" dirty="0" smtClean="0"/>
              <a:t>       </a:t>
            </a:r>
            <a:r>
              <a:rPr lang="cs-CZ" sz="3200" dirty="0" smtClean="0"/>
              <a:t> ……………….</a:t>
            </a:r>
            <a:endParaRPr lang="cs-CZ" sz="3200" dirty="0"/>
          </a:p>
        </p:txBody>
      </p:sp>
      <p:sp>
        <p:nvSpPr>
          <p:cNvPr id="11" name="Krychle 10"/>
          <p:cNvSpPr/>
          <p:nvPr/>
        </p:nvSpPr>
        <p:spPr>
          <a:xfrm>
            <a:off x="1000100" y="1643050"/>
            <a:ext cx="1295738" cy="694145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1285852" y="2714620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285852" y="3786190"/>
            <a:ext cx="832974" cy="832974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Plechovka 14"/>
          <p:cNvSpPr/>
          <p:nvPr/>
        </p:nvSpPr>
        <p:spPr>
          <a:xfrm>
            <a:off x="1357290" y="4857760"/>
            <a:ext cx="785818" cy="1214446"/>
          </a:xfrm>
          <a:prstGeom prst="can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Krychle 12"/>
          <p:cNvSpPr/>
          <p:nvPr/>
        </p:nvSpPr>
        <p:spPr>
          <a:xfrm>
            <a:off x="357158" y="5715016"/>
            <a:ext cx="1466861" cy="785818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Krychle 11"/>
          <p:cNvSpPr/>
          <p:nvPr/>
        </p:nvSpPr>
        <p:spPr>
          <a:xfrm>
            <a:off x="1500166" y="5715016"/>
            <a:ext cx="1466861" cy="785818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Krychle 10"/>
          <p:cNvSpPr/>
          <p:nvPr/>
        </p:nvSpPr>
        <p:spPr>
          <a:xfrm>
            <a:off x="2571736" y="5715016"/>
            <a:ext cx="1466861" cy="785818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Krychle 9"/>
          <p:cNvSpPr/>
          <p:nvPr/>
        </p:nvSpPr>
        <p:spPr>
          <a:xfrm>
            <a:off x="3714744" y="5715016"/>
            <a:ext cx="1466861" cy="785818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Krychle 2"/>
          <p:cNvSpPr/>
          <p:nvPr/>
        </p:nvSpPr>
        <p:spPr>
          <a:xfrm>
            <a:off x="671157" y="5143512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Krychle 15"/>
          <p:cNvSpPr/>
          <p:nvPr/>
        </p:nvSpPr>
        <p:spPr>
          <a:xfrm>
            <a:off x="671157" y="4572008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4100181" y="5143512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4100181" y="4572008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671157" y="4000504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4100181" y="4000504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671157" y="3429000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671157" y="2857496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4100181" y="3429000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100181" y="2857496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lechovka 24"/>
          <p:cNvSpPr/>
          <p:nvPr/>
        </p:nvSpPr>
        <p:spPr>
          <a:xfrm>
            <a:off x="1671289" y="4857760"/>
            <a:ext cx="526856" cy="1071570"/>
          </a:xfrm>
          <a:prstGeom prst="can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lechovka 25"/>
          <p:cNvSpPr/>
          <p:nvPr/>
        </p:nvSpPr>
        <p:spPr>
          <a:xfrm>
            <a:off x="2242793" y="4857760"/>
            <a:ext cx="526856" cy="1071570"/>
          </a:xfrm>
          <a:prstGeom prst="can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lechovka 26"/>
          <p:cNvSpPr/>
          <p:nvPr/>
        </p:nvSpPr>
        <p:spPr>
          <a:xfrm>
            <a:off x="2814297" y="4857760"/>
            <a:ext cx="526856" cy="1071570"/>
          </a:xfrm>
          <a:prstGeom prst="can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lechovka 27"/>
          <p:cNvSpPr/>
          <p:nvPr/>
        </p:nvSpPr>
        <p:spPr>
          <a:xfrm>
            <a:off x="3385801" y="4857760"/>
            <a:ext cx="526856" cy="1071570"/>
          </a:xfrm>
          <a:prstGeom prst="can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456843" y="2357430"/>
            <a:ext cx="1295738" cy="694145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Krychle 1"/>
          <p:cNvSpPr/>
          <p:nvPr/>
        </p:nvSpPr>
        <p:spPr>
          <a:xfrm>
            <a:off x="3885867" y="2357430"/>
            <a:ext cx="1295738" cy="694145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Krychle 28"/>
          <p:cNvSpPr/>
          <p:nvPr/>
        </p:nvSpPr>
        <p:spPr>
          <a:xfrm>
            <a:off x="814033" y="1214422"/>
            <a:ext cx="642942" cy="1295738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4243057" y="1214422"/>
            <a:ext cx="642942" cy="1295738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>
            <a:off x="6868846" y="2217974"/>
            <a:ext cx="864096" cy="3406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Šipka doprava 35"/>
          <p:cNvSpPr/>
          <p:nvPr/>
        </p:nvSpPr>
        <p:spPr>
          <a:xfrm>
            <a:off x="6868846" y="5458334"/>
            <a:ext cx="864096" cy="3406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Šipka doprava 36"/>
          <p:cNvSpPr/>
          <p:nvPr/>
        </p:nvSpPr>
        <p:spPr>
          <a:xfrm>
            <a:off x="6868846" y="3226086"/>
            <a:ext cx="864096" cy="3406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prava 37"/>
          <p:cNvSpPr/>
          <p:nvPr/>
        </p:nvSpPr>
        <p:spPr>
          <a:xfrm>
            <a:off x="6868846" y="4378214"/>
            <a:ext cx="864096" cy="3406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rak 38"/>
          <p:cNvSpPr/>
          <p:nvPr/>
        </p:nvSpPr>
        <p:spPr>
          <a:xfrm>
            <a:off x="7904506" y="2130576"/>
            <a:ext cx="792088" cy="720080"/>
          </a:xfrm>
          <a:prstGeom prst="cloud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rak 39"/>
          <p:cNvSpPr/>
          <p:nvPr/>
        </p:nvSpPr>
        <p:spPr>
          <a:xfrm>
            <a:off x="7858148" y="4206268"/>
            <a:ext cx="792088" cy="720080"/>
          </a:xfrm>
          <a:prstGeom prst="cloud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1" name="Mrak 40"/>
          <p:cNvSpPr/>
          <p:nvPr/>
        </p:nvSpPr>
        <p:spPr>
          <a:xfrm>
            <a:off x="7858148" y="5286388"/>
            <a:ext cx="792088" cy="720080"/>
          </a:xfrm>
          <a:prstGeom prst="cloud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rak 41"/>
          <p:cNvSpPr/>
          <p:nvPr/>
        </p:nvSpPr>
        <p:spPr>
          <a:xfrm>
            <a:off x="7930156" y="3198156"/>
            <a:ext cx="792088" cy="720080"/>
          </a:xfrm>
          <a:prstGeom prst="cloud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5715008" y="3143248"/>
            <a:ext cx="784402" cy="786698"/>
          </a:xfrm>
          <a:prstGeom prst="cube">
            <a:avLst/>
          </a:prstGeom>
          <a:solidFill>
            <a:srgbClr val="FFC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/>
          <p:cNvSpPr/>
          <p:nvPr/>
        </p:nvSpPr>
        <p:spPr>
          <a:xfrm>
            <a:off x="5429256" y="4286256"/>
            <a:ext cx="1295738" cy="694145"/>
          </a:xfrm>
          <a:prstGeom prst="cube">
            <a:avLst/>
          </a:prstGeom>
          <a:solidFill>
            <a:srgbClr val="00B05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Plechovka 44"/>
          <p:cNvSpPr/>
          <p:nvPr/>
        </p:nvSpPr>
        <p:spPr>
          <a:xfrm>
            <a:off x="5929322" y="5143512"/>
            <a:ext cx="526856" cy="1071570"/>
          </a:xfrm>
          <a:prstGeom prst="can">
            <a:avLst/>
          </a:prstGeom>
          <a:solidFill>
            <a:srgbClr val="00B0F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Nadpis 1"/>
          <p:cNvSpPr txBox="1">
            <a:spLocks/>
          </p:cNvSpPr>
          <p:nvPr/>
        </p:nvSpPr>
        <p:spPr>
          <a:xfrm>
            <a:off x="323528" y="332656"/>
            <a:ext cx="8496944" cy="576064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2300" b="1" dirty="0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Times New Roman" pitchFamily="18" charset="0"/>
              </a:rPr>
              <a:t>Urči počet geometrických </a:t>
            </a:r>
            <a:r>
              <a:rPr lang="en-US" sz="2300" b="1" dirty="0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cs typeface="Times New Roman" pitchFamily="18" charset="0"/>
              </a:rPr>
              <a:t>t</a:t>
            </a:r>
            <a:r>
              <a:rPr lang="cs-CZ" sz="2300" b="1" dirty="0" err="1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cs typeface="Times New Roman" pitchFamily="18" charset="0"/>
              </a:rPr>
              <a:t>ěles</a:t>
            </a:r>
            <a:r>
              <a:rPr lang="cs-CZ" sz="2300" b="1" dirty="0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Times New Roman" pitchFamily="18" charset="0"/>
              </a:rPr>
              <a:t> na obrázku:</a:t>
            </a:r>
            <a:endParaRPr kumimoji="0" lang="cs-CZ" sz="23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lumMod val="75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ea typeface="+mj-ea"/>
              <a:cs typeface="+mj-cs"/>
            </a:endParaRPr>
          </a:p>
        </p:txBody>
      </p:sp>
      <p:sp>
        <p:nvSpPr>
          <p:cNvPr id="47" name="Elipsa 46"/>
          <p:cNvSpPr/>
          <p:nvPr/>
        </p:nvSpPr>
        <p:spPr>
          <a:xfrm>
            <a:off x="5715008" y="2000240"/>
            <a:ext cx="785818" cy="785818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Elipsa 48"/>
          <p:cNvSpPr/>
          <p:nvPr/>
        </p:nvSpPr>
        <p:spPr>
          <a:xfrm>
            <a:off x="928662" y="785794"/>
            <a:ext cx="500066" cy="500066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4286248" y="785794"/>
            <a:ext cx="500066" cy="500066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1714480" y="4429132"/>
            <a:ext cx="500066" cy="500066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3428992" y="4429132"/>
            <a:ext cx="500066" cy="500066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2857488" y="4429132"/>
            <a:ext cx="500066" cy="500066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2285984" y="4429132"/>
            <a:ext cx="500066" cy="500066"/>
          </a:xfrm>
          <a:prstGeom prst="ellipse">
            <a:avLst/>
          </a:prstGeom>
          <a:solidFill>
            <a:srgbClr val="FF0000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Krychle 9"/>
          <p:cNvSpPr/>
          <p:nvPr/>
        </p:nvSpPr>
        <p:spPr>
          <a:xfrm>
            <a:off x="500034" y="5357826"/>
            <a:ext cx="928694" cy="931412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rychle 41"/>
          <p:cNvSpPr/>
          <p:nvPr/>
        </p:nvSpPr>
        <p:spPr>
          <a:xfrm>
            <a:off x="1214414" y="5357826"/>
            <a:ext cx="928694" cy="931412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>
            <a:off x="6868846" y="2217974"/>
            <a:ext cx="864096" cy="3406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Šipka doprava 24"/>
          <p:cNvSpPr/>
          <p:nvPr/>
        </p:nvSpPr>
        <p:spPr>
          <a:xfrm>
            <a:off x="6868846" y="5458334"/>
            <a:ext cx="864096" cy="3406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doprava 25"/>
          <p:cNvSpPr/>
          <p:nvPr/>
        </p:nvSpPr>
        <p:spPr>
          <a:xfrm>
            <a:off x="6868846" y="3226086"/>
            <a:ext cx="864096" cy="3406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6868846" y="4378214"/>
            <a:ext cx="864096" cy="3406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7904506" y="2130576"/>
            <a:ext cx="792088" cy="720080"/>
          </a:xfrm>
          <a:prstGeom prst="cloud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7858148" y="4206268"/>
            <a:ext cx="792088" cy="720080"/>
          </a:xfrm>
          <a:prstGeom prst="cloud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0" name="Mrak 29"/>
          <p:cNvSpPr/>
          <p:nvPr/>
        </p:nvSpPr>
        <p:spPr>
          <a:xfrm>
            <a:off x="7858148" y="5286388"/>
            <a:ext cx="792088" cy="720080"/>
          </a:xfrm>
          <a:prstGeom prst="cloud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7930156" y="3198156"/>
            <a:ext cx="792088" cy="720080"/>
          </a:xfrm>
          <a:prstGeom prst="cloud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5715008" y="3143248"/>
            <a:ext cx="784402" cy="786698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5429256" y="4286256"/>
            <a:ext cx="1295738" cy="694145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Plechovka 33"/>
          <p:cNvSpPr/>
          <p:nvPr/>
        </p:nvSpPr>
        <p:spPr>
          <a:xfrm>
            <a:off x="5929322" y="5143512"/>
            <a:ext cx="526856" cy="1071570"/>
          </a:xfrm>
          <a:prstGeom prst="can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Nadpis 1"/>
          <p:cNvSpPr txBox="1">
            <a:spLocks/>
          </p:cNvSpPr>
          <p:nvPr/>
        </p:nvSpPr>
        <p:spPr>
          <a:xfrm>
            <a:off x="323528" y="332656"/>
            <a:ext cx="8496944" cy="576064"/>
          </a:xfrm>
          <a:prstGeom prst="rect">
            <a:avLst/>
          </a:prstGeom>
        </p:spPr>
        <p:txBody>
          <a:bodyPr/>
          <a:lstStyle/>
          <a:p>
            <a:pPr lvl="0" algn="ctr">
              <a:spcBef>
                <a:spcPct val="0"/>
              </a:spcBef>
              <a:defRPr/>
            </a:pPr>
            <a:r>
              <a:rPr lang="cs-CZ" sz="2300" b="1" dirty="0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Times New Roman" pitchFamily="18" charset="0"/>
              </a:rPr>
              <a:t>Urči počet geometrických </a:t>
            </a:r>
            <a:r>
              <a:rPr lang="en-US" sz="2300" b="1" dirty="0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cs typeface="Times New Roman" pitchFamily="18" charset="0"/>
              </a:rPr>
              <a:t>t</a:t>
            </a:r>
            <a:r>
              <a:rPr lang="cs-CZ" sz="2300" b="1" dirty="0" err="1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cs typeface="Times New Roman" pitchFamily="18" charset="0"/>
              </a:rPr>
              <a:t>ěles</a:t>
            </a:r>
            <a:r>
              <a:rPr lang="cs-CZ" sz="2300" b="1" dirty="0" smtClean="0"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ea typeface="+mj-ea"/>
                <a:cs typeface="Times New Roman" pitchFamily="18" charset="0"/>
              </a:rPr>
              <a:t> na obrázku:</a:t>
            </a:r>
            <a:endParaRPr kumimoji="0" lang="cs-CZ" sz="2300" b="1" i="0" u="none" strike="noStrike" kern="1200" cap="none" spc="0" normalizeH="0" baseline="0" noProof="0" dirty="0" smtClean="0">
              <a:ln>
                <a:noFill/>
              </a:ln>
              <a:solidFill>
                <a:schemeClr val="accent1">
                  <a:lumMod val="75000"/>
                </a:schemeClr>
              </a:solidFill>
              <a:effectLst>
                <a:outerShdw blurRad="53975" dist="22860" dir="5400000" algn="tl" rotWithShape="0">
                  <a:srgbClr val="000000">
                    <a:alpha val="55000"/>
                  </a:srgbClr>
                </a:outerShdw>
              </a:effectLst>
              <a:uLnTx/>
              <a:uFillTx/>
              <a:ea typeface="+mj-ea"/>
              <a:cs typeface="+mj-cs"/>
            </a:endParaRPr>
          </a:p>
        </p:txBody>
      </p:sp>
      <p:sp>
        <p:nvSpPr>
          <p:cNvPr id="6" name="Krychle 5"/>
          <p:cNvSpPr/>
          <p:nvPr/>
        </p:nvSpPr>
        <p:spPr>
          <a:xfrm>
            <a:off x="2071670" y="5359664"/>
            <a:ext cx="1000132" cy="931412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Krychle 7"/>
          <p:cNvSpPr/>
          <p:nvPr/>
        </p:nvSpPr>
        <p:spPr>
          <a:xfrm>
            <a:off x="2857488" y="5359664"/>
            <a:ext cx="928694" cy="931412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2500298" y="4645284"/>
            <a:ext cx="928694" cy="931412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928662" y="4645284"/>
            <a:ext cx="928694" cy="931412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2214546" y="4073780"/>
            <a:ext cx="1466861" cy="785818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Krychle 4"/>
          <p:cNvSpPr/>
          <p:nvPr/>
        </p:nvSpPr>
        <p:spPr>
          <a:xfrm>
            <a:off x="642910" y="4073780"/>
            <a:ext cx="1466861" cy="785818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Plechovka 17"/>
          <p:cNvSpPr/>
          <p:nvPr/>
        </p:nvSpPr>
        <p:spPr>
          <a:xfrm>
            <a:off x="714348" y="3216524"/>
            <a:ext cx="526856" cy="1071570"/>
          </a:xfrm>
          <a:prstGeom prst="can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echovka 18"/>
          <p:cNvSpPr/>
          <p:nvPr/>
        </p:nvSpPr>
        <p:spPr>
          <a:xfrm>
            <a:off x="1428728" y="3216524"/>
            <a:ext cx="526856" cy="1071570"/>
          </a:xfrm>
          <a:prstGeom prst="can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lechovka 16"/>
          <p:cNvSpPr/>
          <p:nvPr/>
        </p:nvSpPr>
        <p:spPr>
          <a:xfrm>
            <a:off x="2357422" y="3216524"/>
            <a:ext cx="526856" cy="1071570"/>
          </a:xfrm>
          <a:prstGeom prst="can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lechovka 15"/>
          <p:cNvSpPr/>
          <p:nvPr/>
        </p:nvSpPr>
        <p:spPr>
          <a:xfrm>
            <a:off x="3000364" y="3216524"/>
            <a:ext cx="526856" cy="1071570"/>
          </a:xfrm>
          <a:prstGeom prst="can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3571868" y="5502540"/>
            <a:ext cx="1466861" cy="785818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Krychle 20"/>
          <p:cNvSpPr/>
          <p:nvPr/>
        </p:nvSpPr>
        <p:spPr>
          <a:xfrm>
            <a:off x="1571604" y="2645020"/>
            <a:ext cx="1295738" cy="694145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Krychle 2"/>
          <p:cNvSpPr/>
          <p:nvPr/>
        </p:nvSpPr>
        <p:spPr>
          <a:xfrm>
            <a:off x="3571868" y="4931036"/>
            <a:ext cx="1466861" cy="785818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Krychle 13"/>
          <p:cNvSpPr/>
          <p:nvPr/>
        </p:nvSpPr>
        <p:spPr>
          <a:xfrm>
            <a:off x="3929058" y="4359532"/>
            <a:ext cx="784402" cy="786698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3929058" y="3788028"/>
            <a:ext cx="784402" cy="786698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1643042" y="1500174"/>
            <a:ext cx="642942" cy="1295738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2214546" y="1500174"/>
            <a:ext cx="642942" cy="1295738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3929058" y="3214686"/>
            <a:ext cx="784402" cy="786698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3714744" y="2714620"/>
            <a:ext cx="1295738" cy="694145"/>
          </a:xfrm>
          <a:prstGeom prst="cub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Elipsa 35"/>
          <p:cNvSpPr/>
          <p:nvPr/>
        </p:nvSpPr>
        <p:spPr>
          <a:xfrm>
            <a:off x="5715008" y="2000240"/>
            <a:ext cx="785818" cy="785818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928794" y="928670"/>
            <a:ext cx="642942" cy="642942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3000364" y="2643182"/>
            <a:ext cx="642942" cy="642942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642910" y="2643182"/>
            <a:ext cx="642942" cy="642942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4000496" y="2214554"/>
            <a:ext cx="642942" cy="642942"/>
          </a:xfrm>
          <a:prstGeom prst="ellipse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BCDA08"/>
                </a:solidFill>
              </a:rPr>
              <a:t>JSI OPRAVDOVÁ JEDNIČKA!!!</a:t>
            </a:r>
            <a:endParaRPr lang="cs-CZ" sz="2400" dirty="0">
              <a:solidFill>
                <a:srgbClr val="BCDA08"/>
              </a:solidFill>
            </a:endParaRPr>
          </a:p>
        </p:txBody>
      </p:sp>
      <p:pic>
        <p:nvPicPr>
          <p:cNvPr id="3" name="Picture 2" descr="C:\Documents and Settings\Administrator\Local Settings\Temporary Internet Files\Content.IE5\9AEM9PU0\MC9003115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1643050"/>
            <a:ext cx="4000528" cy="3449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1428736"/>
            <a:ext cx="390029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cs typeface="Times New Roman" pitchFamily="18" charset="0"/>
              </a:rPr>
              <a:t>Obrázky byly použity z Klipartu.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8596" y="500042"/>
            <a:ext cx="7399783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Použité citace a obrázky:</a:t>
            </a:r>
            <a:endParaRPr lang="cs-CZ" sz="4000" dirty="0"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281</TotalTime>
  <Words>141</Words>
  <Application>Microsoft Office PowerPoint</Application>
  <PresentationFormat>Předvádění na obrazovce (4:3)</PresentationFormat>
  <Paragraphs>35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Aspekt</vt:lpstr>
      <vt:lpstr>Motiv sady Office</vt:lpstr>
      <vt:lpstr>VY_32_INOVACE_52_Geometrická tělesa</vt:lpstr>
      <vt:lpstr>Anotace</vt:lpstr>
      <vt:lpstr>GEOMETRICKÁ TĚLESA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41</cp:revision>
  <dcterms:created xsi:type="dcterms:W3CDTF">2013-02-22T18:39:13Z</dcterms:created>
  <dcterms:modified xsi:type="dcterms:W3CDTF">2013-06-17T19:17:30Z</dcterms:modified>
</cp:coreProperties>
</file>