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3756" r:id="rId2"/>
  </p:sldMasterIdLst>
  <p:notesMasterIdLst>
    <p:notesMasterId r:id="rId14"/>
  </p:notesMasterIdLst>
  <p:sldIdLst>
    <p:sldId id="278" r:id="rId3"/>
    <p:sldId id="279" r:id="rId4"/>
    <p:sldId id="282" r:id="rId5"/>
    <p:sldId id="293" r:id="rId6"/>
    <p:sldId id="295" r:id="rId7"/>
    <p:sldId id="296" r:id="rId8"/>
    <p:sldId id="297" r:id="rId9"/>
    <p:sldId id="298" r:id="rId10"/>
    <p:sldId id="299" r:id="rId11"/>
    <p:sldId id="290" r:id="rId12"/>
    <p:sldId id="29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C0BC"/>
    <a:srgbClr val="00928F"/>
    <a:srgbClr val="00FFFF"/>
    <a:srgbClr val="33CC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59" autoAdjust="0"/>
    <p:restoredTop sz="86380" autoAdjust="0"/>
  </p:normalViewPr>
  <p:slideViewPr>
    <p:cSldViewPr>
      <p:cViewPr varScale="1">
        <p:scale>
          <a:sx n="109" d="100"/>
          <a:sy n="109" d="100"/>
        </p:scale>
        <p:origin x="-4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28" y="51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DC285C-04BA-48CC-AA6E-4A226770EFDB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13130-6C36-479B-960D-F0E1C0FB583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97400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15D70A-682B-4339-A7B3-865A7DA7931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7C3C727-C38F-48AD-80EE-0C288F33CB5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C3C727-C38F-48AD-80EE-0C288F33CB5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1828800"/>
            <a:ext cx="8382000" cy="1470025"/>
          </a:xfrm>
        </p:spPr>
        <p:txBody>
          <a:bodyPr/>
          <a:lstStyle/>
          <a:p>
            <a:r>
              <a:rPr lang="cs-CZ" sz="3600" dirty="0" smtClean="0">
                <a:latin typeface="Verdana" pitchFamily="34" charset="0"/>
              </a:rPr>
              <a:t>VY_32_INOVACE_54_Bod, </a:t>
            </a:r>
            <a:br>
              <a:rPr lang="cs-CZ" sz="3600" dirty="0" smtClean="0">
                <a:latin typeface="Verdana" pitchFamily="34" charset="0"/>
              </a:rPr>
            </a:br>
            <a:r>
              <a:rPr lang="cs-CZ" sz="3600" dirty="0" smtClean="0">
                <a:latin typeface="Verdana" pitchFamily="34" charset="0"/>
              </a:rPr>
              <a:t>přímka a úsečka</a:t>
            </a:r>
            <a:endParaRPr lang="cs-CZ" sz="3600" dirty="0">
              <a:latin typeface="Verdana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3800"/>
            <a:ext cx="6400800" cy="1371600"/>
          </a:xfrm>
        </p:spPr>
        <p:txBody>
          <a:bodyPr/>
          <a:lstStyle/>
          <a:p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Základní škola Jindřicha </a:t>
            </a:r>
            <a:r>
              <a:rPr lang="cs-CZ" sz="2400" dirty="0" err="1">
                <a:solidFill>
                  <a:schemeClr val="tx1"/>
                </a:solidFill>
                <a:latin typeface="Verdana" pitchFamily="34" charset="0"/>
              </a:rPr>
              <a:t>Pravečka</a:t>
            </a:r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 </a:t>
            </a:r>
            <a:r>
              <a:rPr lang="cs-CZ" sz="2400" dirty="0" err="1">
                <a:solidFill>
                  <a:schemeClr val="tx1"/>
                </a:solidFill>
                <a:latin typeface="Verdana" pitchFamily="34" charset="0"/>
              </a:rPr>
              <a:t>Výprachtice</a:t>
            </a:r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 390</a:t>
            </a:r>
          </a:p>
          <a:p>
            <a:r>
              <a:rPr lang="cs-CZ" sz="2400" dirty="0" err="1">
                <a:solidFill>
                  <a:schemeClr val="tx1"/>
                </a:solidFill>
                <a:latin typeface="Verdana" pitchFamily="34" charset="0"/>
              </a:rPr>
              <a:t>Reg.č</a:t>
            </a:r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. CZ.1.07/1.4.00/21.1674</a:t>
            </a:r>
          </a:p>
        </p:txBody>
      </p:sp>
      <p:pic>
        <p:nvPicPr>
          <p:cNvPr id="4100" name="Picture 4" descr="eu_lo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685800" y="5486400"/>
            <a:ext cx="4114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>
                <a:latin typeface="Verdana" pitchFamily="34" charset="0"/>
              </a:rPr>
              <a:t>Autor</a:t>
            </a:r>
            <a:r>
              <a:rPr lang="cs-CZ" dirty="0" smtClean="0">
                <a:latin typeface="Verdana" pitchFamily="34" charset="0"/>
              </a:rPr>
              <a:t>:   Mgr. Žaneta Fiebigerová</a:t>
            </a:r>
            <a:endParaRPr lang="cs-CZ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503040" y="1225689"/>
            <a:ext cx="864096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endParaRPr lang="cs-CZ" sz="2400" dirty="0">
              <a:latin typeface="Verdana" pitchFamily="34" charset="0"/>
            </a:endParaRPr>
          </a:p>
          <a:p>
            <a:pPr algn="ctr"/>
            <a:r>
              <a:rPr lang="cs-CZ" sz="2400" dirty="0">
                <a:latin typeface="Verdana" pitchFamily="34" charset="0"/>
              </a:rPr>
              <a:t>Pracovní materiál je věnován </a:t>
            </a:r>
            <a:r>
              <a:rPr lang="cs-CZ" sz="2400" dirty="0" smtClean="0">
                <a:latin typeface="Verdana" pitchFamily="34" charset="0"/>
              </a:rPr>
              <a:t>výuce o bodech, přímkách a úsečkách</a:t>
            </a:r>
          </a:p>
          <a:p>
            <a:pPr algn="ctr"/>
            <a:r>
              <a:rPr lang="cs-CZ" sz="2400" dirty="0" smtClean="0">
                <a:latin typeface="Verdana" pitchFamily="34" charset="0"/>
              </a:rPr>
              <a:t>(určen pro 2. - 3. ročník ZŠ)</a:t>
            </a:r>
          </a:p>
          <a:p>
            <a:pPr algn="ctr"/>
            <a:endParaRPr lang="cs-CZ" sz="2400" dirty="0" smtClean="0">
              <a:latin typeface="Verdana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seznámení se základním prvkem v geometrii – bodem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zakreslování a označování bodů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seznámení s úsečkou 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rýsování úsečky a její označení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seznámení s přímkou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rýsování přímky a její označení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úkoly na procvičení učiva o bodech, přímkách a úsečkách</a:t>
            </a:r>
          </a:p>
          <a:p>
            <a:pPr>
              <a:buFontTx/>
              <a:buChar char="-"/>
            </a:pPr>
            <a:endParaRPr lang="cs-CZ" sz="2400" dirty="0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Anotace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57158" y="1820206"/>
            <a:ext cx="8358246" cy="18288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0000FF"/>
                </a:solidFill>
              </a:rPr>
              <a:t>BOD, PŘÍMKA A ÚSEČKA</a:t>
            </a:r>
            <a:endParaRPr lang="cs-CZ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357158" y="357166"/>
            <a:ext cx="8358246" cy="6801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BOD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cs-CZ" sz="2400" b="1" dirty="0" smtClean="0"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 bod je základní prvek v geometrii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cs-CZ" sz="2400" b="1" dirty="0" smtClean="0"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 bod značíme křížkem nebo krátkou čárkou, jestliže bod leží na čáře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body označujeme</a:t>
            </a:r>
            <a:r>
              <a:rPr kumimoji="0" lang="cs-CZ" sz="2400" b="1" i="0" u="none" strike="noStrike" kern="120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velkými tiskacími písmeny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cs-CZ" sz="24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b="1" dirty="0" smtClean="0">
              <a:solidFill>
                <a:srgbClr val="0000FF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00100" y="2928934"/>
            <a:ext cx="57259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A</a:t>
            </a:r>
          </a:p>
          <a:p>
            <a:r>
              <a:rPr lang="cs-CZ" sz="3200" dirty="0" smtClean="0"/>
              <a:t> x</a:t>
            </a:r>
            <a:endParaRPr lang="cs-CZ" sz="3200" dirty="0"/>
          </a:p>
        </p:txBody>
      </p:sp>
      <p:cxnSp>
        <p:nvCxnSpPr>
          <p:cNvPr id="6" name="Přímá spojovací šipka 5"/>
          <p:cNvCxnSpPr/>
          <p:nvPr/>
        </p:nvCxnSpPr>
        <p:spPr>
          <a:xfrm rot="16200000" flipV="1">
            <a:off x="1535885" y="3679033"/>
            <a:ext cx="1214446" cy="1143008"/>
          </a:xfrm>
          <a:prstGeom prst="straightConnector1">
            <a:avLst/>
          </a:prstGeom>
          <a:ln w="28575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2285984" y="4929198"/>
            <a:ext cx="865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FF"/>
                </a:solidFill>
              </a:rPr>
              <a:t>bod A</a:t>
            </a:r>
            <a:endParaRPr lang="cs-CZ" dirty="0">
              <a:solidFill>
                <a:srgbClr val="0000FF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000100" y="5000636"/>
            <a:ext cx="6174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M</a:t>
            </a:r>
          </a:p>
          <a:p>
            <a:r>
              <a:rPr lang="cs-CZ" sz="3200" dirty="0" smtClean="0"/>
              <a:t> x</a:t>
            </a:r>
            <a:endParaRPr lang="cs-CZ" sz="3200" dirty="0"/>
          </a:p>
        </p:txBody>
      </p:sp>
      <p:cxnSp>
        <p:nvCxnSpPr>
          <p:cNvPr id="14" name="Přímá spojovací čára 13"/>
          <p:cNvCxnSpPr/>
          <p:nvPr/>
        </p:nvCxnSpPr>
        <p:spPr>
          <a:xfrm>
            <a:off x="4204193" y="3579638"/>
            <a:ext cx="37147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Volný tvar 16"/>
          <p:cNvSpPr/>
          <p:nvPr/>
        </p:nvSpPr>
        <p:spPr>
          <a:xfrm>
            <a:off x="4214810" y="4572008"/>
            <a:ext cx="3553097" cy="566056"/>
          </a:xfrm>
          <a:custGeom>
            <a:avLst/>
            <a:gdLst>
              <a:gd name="connsiteX0" fmla="*/ 0 w 3553097"/>
              <a:gd name="connsiteY0" fmla="*/ 326571 h 566056"/>
              <a:gd name="connsiteX1" fmla="*/ 849085 w 3553097"/>
              <a:gd name="connsiteY1" fmla="*/ 39188 h 566056"/>
              <a:gd name="connsiteX2" fmla="*/ 2155371 w 3553097"/>
              <a:gd name="connsiteY2" fmla="*/ 561702 h 566056"/>
              <a:gd name="connsiteX3" fmla="*/ 3553097 w 3553097"/>
              <a:gd name="connsiteY3" fmla="*/ 65314 h 566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53097" h="566056">
                <a:moveTo>
                  <a:pt x="0" y="326571"/>
                </a:moveTo>
                <a:cubicBezTo>
                  <a:pt x="244928" y="163285"/>
                  <a:pt x="489857" y="0"/>
                  <a:pt x="849085" y="39188"/>
                </a:cubicBezTo>
                <a:cubicBezTo>
                  <a:pt x="1208313" y="78376"/>
                  <a:pt x="1704702" y="557348"/>
                  <a:pt x="2155371" y="561702"/>
                </a:cubicBezTo>
                <a:cubicBezTo>
                  <a:pt x="2606040" y="566056"/>
                  <a:pt x="3079568" y="315685"/>
                  <a:pt x="3553097" y="65314"/>
                </a:cubicBez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9" name="Přímá spojovací čára 18"/>
          <p:cNvCxnSpPr/>
          <p:nvPr/>
        </p:nvCxnSpPr>
        <p:spPr>
          <a:xfrm rot="5400000">
            <a:off x="4419301" y="357884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 rot="5400000">
            <a:off x="7205383" y="357884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rot="5400000">
            <a:off x="7133945" y="4864728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 rot="5400000">
            <a:off x="4847929" y="465041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4275631" y="2722382"/>
            <a:ext cx="5421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C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7061713" y="2722382"/>
            <a:ext cx="5357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B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4775697" y="3722514"/>
            <a:ext cx="4940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P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6990275" y="3936828"/>
            <a:ext cx="5421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R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5275763" y="5937092"/>
            <a:ext cx="865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FF"/>
                </a:solidFill>
              </a:rPr>
              <a:t>bod R</a:t>
            </a:r>
            <a:endParaRPr lang="cs-CZ" dirty="0">
              <a:solidFill>
                <a:srgbClr val="0000FF"/>
              </a:solidFill>
            </a:endParaRPr>
          </a:p>
        </p:txBody>
      </p:sp>
      <p:cxnSp>
        <p:nvCxnSpPr>
          <p:cNvPr id="30" name="Přímá spojovací šipka 29"/>
          <p:cNvCxnSpPr/>
          <p:nvPr/>
        </p:nvCxnSpPr>
        <p:spPr>
          <a:xfrm flipV="1">
            <a:off x="5990143" y="5079836"/>
            <a:ext cx="1285884" cy="785818"/>
          </a:xfrm>
          <a:prstGeom prst="straightConnector1">
            <a:avLst/>
          </a:prstGeom>
          <a:ln w="28575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2" grpId="0"/>
      <p:bldP spid="17" grpId="0" animBg="1"/>
      <p:bldP spid="25" grpId="0"/>
      <p:bldP spid="26" grpId="0"/>
      <p:bldP spid="27" grpId="0"/>
      <p:bldP spid="2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57158" y="357166"/>
            <a:ext cx="8358246" cy="6801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PŘÍMKA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cs-CZ" sz="2400" b="1" dirty="0" smtClean="0"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 přímka je přímá čára, která je nekonečná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cs-CZ" sz="2400" b="1" dirty="0" smtClean="0"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 přímka jednotlivými body pouze prochází, nemá krajní body</a:t>
            </a:r>
          </a:p>
          <a:p>
            <a:pPr algn="ctr">
              <a:spcBef>
                <a:spcPct val="0"/>
              </a:spcBef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 jedním bodem může procházet mnoho přímek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cs-CZ" sz="2400" b="1" dirty="0" smtClean="0"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 přímku nemůžeme změřit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cs-CZ" sz="2400" b="1" dirty="0" smtClean="0"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 přímku označujeme malými písmeny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cs-CZ" sz="3600" b="1" dirty="0" smtClean="0">
              <a:solidFill>
                <a:srgbClr val="0000FF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3" name="Přímá spojovací čára 2"/>
          <p:cNvCxnSpPr/>
          <p:nvPr/>
        </p:nvCxnSpPr>
        <p:spPr>
          <a:xfrm>
            <a:off x="642910" y="4357694"/>
            <a:ext cx="37147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4000496" y="3714752"/>
            <a:ext cx="4411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</a:t>
            </a:r>
          </a:p>
        </p:txBody>
      </p:sp>
      <p:cxnSp>
        <p:nvCxnSpPr>
          <p:cNvPr id="5" name="Přímá spojovací čára 4"/>
          <p:cNvCxnSpPr/>
          <p:nvPr/>
        </p:nvCxnSpPr>
        <p:spPr>
          <a:xfrm flipV="1">
            <a:off x="714348" y="5214950"/>
            <a:ext cx="3714776" cy="57150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3857620" y="4643446"/>
            <a:ext cx="5838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714348" y="6286520"/>
            <a:ext cx="37147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3929058" y="5643578"/>
            <a:ext cx="431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a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572264" y="4071942"/>
            <a:ext cx="6174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M</a:t>
            </a:r>
          </a:p>
          <a:p>
            <a:r>
              <a:rPr lang="cs-CZ" sz="3200" dirty="0" smtClean="0"/>
              <a:t> x</a:t>
            </a:r>
            <a:endParaRPr lang="cs-CZ" sz="3200" dirty="0"/>
          </a:p>
        </p:txBody>
      </p:sp>
      <p:cxnSp>
        <p:nvCxnSpPr>
          <p:cNvPr id="13" name="Přímá spojovací čára 12"/>
          <p:cNvCxnSpPr/>
          <p:nvPr/>
        </p:nvCxnSpPr>
        <p:spPr>
          <a:xfrm>
            <a:off x="5000628" y="5000636"/>
            <a:ext cx="37147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5429224" y="4286256"/>
            <a:ext cx="3143304" cy="15716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 flipV="1">
            <a:off x="5715008" y="4000504"/>
            <a:ext cx="2357454" cy="207170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7929586" y="3429000"/>
            <a:ext cx="2968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8358214" y="4429132"/>
            <a:ext cx="3978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8215338" y="5786454"/>
            <a:ext cx="379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786314" y="6143644"/>
            <a:ext cx="13773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FF"/>
                </a:solidFill>
              </a:rPr>
              <a:t>přímka  m</a:t>
            </a:r>
            <a:endParaRPr lang="cs-CZ" dirty="0">
              <a:solidFill>
                <a:srgbClr val="0000FF"/>
              </a:solidFill>
            </a:endParaRPr>
          </a:p>
        </p:txBody>
      </p:sp>
      <p:cxnSp>
        <p:nvCxnSpPr>
          <p:cNvPr id="21" name="Přímá spojovací šipka 20"/>
          <p:cNvCxnSpPr/>
          <p:nvPr/>
        </p:nvCxnSpPr>
        <p:spPr>
          <a:xfrm rot="16200000" flipV="1">
            <a:off x="4250529" y="5536421"/>
            <a:ext cx="857256" cy="500066"/>
          </a:xfrm>
          <a:prstGeom prst="straightConnector1">
            <a:avLst/>
          </a:prstGeom>
          <a:ln w="28575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1" grpId="0"/>
      <p:bldP spid="12" grpId="0"/>
      <p:bldP spid="18" grpId="0"/>
      <p:bldP spid="19" grpId="0"/>
      <p:bldP spid="20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57158" y="357166"/>
            <a:ext cx="8358246" cy="6801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ÚSEČKA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cs-CZ" sz="2400" b="1" dirty="0" smtClean="0"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 úsečka je přímá čára, která spojuje dva body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cs-CZ" sz="2400" b="1" i="0" u="none" strike="noStrike" kern="120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úsečka je tedy dána dvěma krajními body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cs-CZ" sz="2400" b="1" dirty="0" smtClean="0"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 úsečka je nejkratší spojnicí mezi dvěma body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cs-CZ" sz="2400" b="1" i="0" u="none" strike="noStrike" kern="120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každá úsečka má určitou délku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cs-CZ" sz="2400" b="1" dirty="0" smtClean="0"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 délku úsečky můžeme změřit</a:t>
            </a:r>
            <a:endParaRPr kumimoji="0" lang="cs-CZ" sz="2400" b="1" i="0" u="none" strike="noStrike" kern="1200" cap="none" spc="0" normalizeH="0" noProof="0" dirty="0" smtClean="0">
              <a:ln>
                <a:noFill/>
              </a:ln>
              <a:solidFill>
                <a:srgbClr val="0000FF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cs-CZ" sz="24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b="1" dirty="0" smtClean="0">
              <a:solidFill>
                <a:srgbClr val="0000FF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3" name="Přímá spojovací čára 2"/>
          <p:cNvCxnSpPr/>
          <p:nvPr/>
        </p:nvCxnSpPr>
        <p:spPr>
          <a:xfrm>
            <a:off x="2928926" y="4357694"/>
            <a:ext cx="37147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Přímá spojovací čára 3"/>
          <p:cNvCxnSpPr/>
          <p:nvPr/>
        </p:nvCxnSpPr>
        <p:spPr>
          <a:xfrm rot="5400000">
            <a:off x="2786844" y="435690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ovací čára 4"/>
          <p:cNvCxnSpPr/>
          <p:nvPr/>
        </p:nvCxnSpPr>
        <p:spPr>
          <a:xfrm rot="5400000">
            <a:off x="6501620" y="435690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2714612" y="3429000"/>
            <a:ext cx="5421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K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429388" y="3429000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L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000364" y="5500702"/>
            <a:ext cx="3275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00FF"/>
                </a:solidFill>
              </a:rPr>
              <a:t>úsečka KL nebo úsečka LK</a:t>
            </a:r>
            <a:endParaRPr lang="cs-CZ" dirty="0">
              <a:solidFill>
                <a:srgbClr val="0000FF"/>
              </a:solidFill>
            </a:endParaRPr>
          </a:p>
        </p:txBody>
      </p:sp>
      <p:cxnSp>
        <p:nvCxnSpPr>
          <p:cNvPr id="9" name="Přímá spojovací šipka 8"/>
          <p:cNvCxnSpPr/>
          <p:nvPr/>
        </p:nvCxnSpPr>
        <p:spPr>
          <a:xfrm flipV="1">
            <a:off x="3857620" y="4643446"/>
            <a:ext cx="1285884" cy="785818"/>
          </a:xfrm>
          <a:prstGeom prst="straightConnector1">
            <a:avLst/>
          </a:prstGeom>
          <a:ln w="28575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57158" y="357166"/>
            <a:ext cx="8358246" cy="6801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Pracuj podle zadání: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cs-CZ" sz="2000" b="1" dirty="0" smtClean="0"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 zapiš všechny body, které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lang="cs-CZ" sz="2000" b="1" dirty="0" smtClean="0">
              <a:solidFill>
                <a:srgbClr val="0000FF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lvl="0" algn="ctr"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lang="cs-CZ" sz="2000" b="1" dirty="0" smtClean="0"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 na přímce </a:t>
            </a:r>
            <a:r>
              <a:rPr lang="cs-CZ" sz="2000" b="1" dirty="0" smtClean="0"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rPr>
              <a:t>p</a:t>
            </a:r>
            <a:r>
              <a:rPr lang="cs-CZ" sz="2000" b="1" dirty="0" smtClean="0"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 leží ………………………………………..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cs-CZ" sz="2000" b="1" dirty="0" smtClean="0">
              <a:solidFill>
                <a:srgbClr val="0000FF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cs-CZ" sz="2000" b="1" dirty="0" smtClean="0"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 na přímce p neleží …………………………………….</a:t>
            </a:r>
          </a:p>
        </p:txBody>
      </p:sp>
      <p:cxnSp>
        <p:nvCxnSpPr>
          <p:cNvPr id="3" name="Přímá spojovací čára 2"/>
          <p:cNvCxnSpPr/>
          <p:nvPr/>
        </p:nvCxnSpPr>
        <p:spPr>
          <a:xfrm>
            <a:off x="857224" y="4643446"/>
            <a:ext cx="73581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Přímá spojovací čára 3"/>
          <p:cNvCxnSpPr/>
          <p:nvPr/>
        </p:nvCxnSpPr>
        <p:spPr>
          <a:xfrm rot="5400000">
            <a:off x="1072332" y="4642652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ovací čára 4"/>
          <p:cNvCxnSpPr/>
          <p:nvPr/>
        </p:nvCxnSpPr>
        <p:spPr>
          <a:xfrm rot="5400000">
            <a:off x="3858414" y="4642652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rot="5400000">
            <a:off x="4287042" y="4642652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rot="5400000">
            <a:off x="2286778" y="4642652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rot="5400000">
            <a:off x="6215868" y="4642652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rot="5400000">
            <a:off x="7573190" y="4642652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928662" y="3714752"/>
            <a:ext cx="5421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K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4214810" y="3714752"/>
            <a:ext cx="5677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N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3786182" y="3714752"/>
            <a:ext cx="4010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I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2143108" y="3714752"/>
            <a:ext cx="5421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S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6072198" y="3714752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L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7500958" y="3714752"/>
            <a:ext cx="5597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U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571472" y="5214950"/>
            <a:ext cx="58862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O</a:t>
            </a:r>
          </a:p>
          <a:p>
            <a:r>
              <a:rPr lang="cs-CZ" sz="3200" dirty="0" smtClean="0"/>
              <a:t> x</a:t>
            </a:r>
            <a:endParaRPr lang="cs-CZ" sz="32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786050" y="5000636"/>
            <a:ext cx="6174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M</a:t>
            </a:r>
          </a:p>
          <a:p>
            <a:r>
              <a:rPr lang="cs-CZ" sz="3200" dirty="0" smtClean="0"/>
              <a:t> x</a:t>
            </a:r>
            <a:endParaRPr lang="cs-CZ" sz="32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000628" y="2643182"/>
            <a:ext cx="58221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G</a:t>
            </a:r>
          </a:p>
          <a:p>
            <a:r>
              <a:rPr lang="cs-CZ" sz="3200" dirty="0" smtClean="0"/>
              <a:t> x</a:t>
            </a:r>
            <a:endParaRPr lang="cs-CZ" sz="32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072066" y="5286388"/>
            <a:ext cx="57259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T</a:t>
            </a:r>
          </a:p>
          <a:p>
            <a:r>
              <a:rPr lang="cs-CZ" sz="3200" dirty="0" smtClean="0"/>
              <a:t> x</a:t>
            </a:r>
            <a:endParaRPr lang="cs-CZ" sz="32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500166" y="2643182"/>
            <a:ext cx="57259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V</a:t>
            </a:r>
          </a:p>
          <a:p>
            <a:r>
              <a:rPr lang="cs-CZ" sz="3200" dirty="0" smtClean="0"/>
              <a:t> x</a:t>
            </a:r>
            <a:endParaRPr lang="cs-CZ" sz="32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7072330" y="5286388"/>
            <a:ext cx="57259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R</a:t>
            </a:r>
          </a:p>
          <a:p>
            <a:r>
              <a:rPr lang="cs-CZ" sz="3200" dirty="0" smtClean="0"/>
              <a:t> x</a:t>
            </a:r>
            <a:endParaRPr lang="cs-CZ" sz="32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7858148" y="4500570"/>
            <a:ext cx="5036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00FF"/>
                </a:solidFill>
              </a:rPr>
              <a:t>p</a:t>
            </a:r>
            <a:endParaRPr lang="cs-CZ" sz="40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57158" y="357166"/>
            <a:ext cx="8358246" cy="6801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Pracuj podle zadání:</a:t>
            </a:r>
          </a:p>
          <a:p>
            <a:pPr marL="457200" marR="0" lvl="0" indent="-45720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cs-CZ" sz="2200" b="1" dirty="0" smtClean="0"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narýsuj přímku p</a:t>
            </a:r>
          </a:p>
          <a:p>
            <a:pPr marL="457200" marR="0" lvl="0" indent="-45720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cs-CZ" sz="2200" b="1" dirty="0" smtClean="0"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na přímce p vyznač bod A</a:t>
            </a:r>
          </a:p>
          <a:p>
            <a:pPr marL="457200" marR="0" lvl="0" indent="-45720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cs-CZ" sz="2200" b="1" dirty="0" smtClean="0"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vyznač bod B, který neleží na přímce p</a:t>
            </a:r>
          </a:p>
          <a:p>
            <a:pPr marL="457200" marR="0" lvl="0" indent="-45720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cs-CZ" sz="2200" b="1" dirty="0" smtClean="0"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narýsuj přímku m, která prochází bodem B</a:t>
            </a:r>
          </a:p>
          <a:p>
            <a:pPr marL="457200" marR="0" lvl="0" indent="-45720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lang="cs-CZ" sz="2200" b="1" dirty="0" smtClean="0">
              <a:solidFill>
                <a:srgbClr val="0000FF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457200" marR="0" lvl="0" indent="-45720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lang="cs-CZ" sz="2200" b="1" dirty="0" smtClean="0">
              <a:solidFill>
                <a:srgbClr val="0000FF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57158" y="357166"/>
            <a:ext cx="8358246" cy="6801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Pracuj podle zadání:</a:t>
            </a:r>
          </a:p>
          <a:p>
            <a:pPr marL="457200" marR="0" lvl="0" indent="-45720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cs-CZ" sz="2200" b="1" dirty="0" smtClean="0">
                <a:solidFill>
                  <a:srgbClr val="0000FF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vyznač  úsečky AE, ES, SH, HA, HB, BS</a:t>
            </a:r>
          </a:p>
          <a:p>
            <a:pPr marL="457200" marR="0" lvl="0" indent="-45720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lang="cs-CZ" sz="2200" b="1" dirty="0" smtClean="0">
              <a:solidFill>
                <a:srgbClr val="0000FF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928926" y="4714884"/>
            <a:ext cx="107914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A   </a:t>
            </a:r>
          </a:p>
          <a:p>
            <a:r>
              <a:rPr lang="cs-CZ" sz="3200" dirty="0" smtClean="0"/>
              <a:t>   x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143504" y="4714884"/>
            <a:ext cx="12330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    E</a:t>
            </a:r>
          </a:p>
          <a:p>
            <a:r>
              <a:rPr lang="cs-CZ" sz="3200" dirty="0" smtClean="0"/>
              <a:t>   x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28926" y="2714620"/>
            <a:ext cx="86113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H</a:t>
            </a:r>
          </a:p>
          <a:p>
            <a:r>
              <a:rPr lang="cs-CZ" sz="3200" dirty="0" smtClean="0"/>
              <a:t>   x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143504" y="2714620"/>
            <a:ext cx="126028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    S</a:t>
            </a:r>
          </a:p>
          <a:p>
            <a:r>
              <a:rPr lang="cs-CZ" sz="3200" dirty="0" smtClean="0"/>
              <a:t>   x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071934" y="1428736"/>
            <a:ext cx="107914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B   </a:t>
            </a:r>
          </a:p>
          <a:p>
            <a:r>
              <a:rPr lang="cs-CZ" sz="3200" dirty="0" smtClean="0"/>
              <a:t>   x</a:t>
            </a:r>
            <a:endParaRPr lang="cs-CZ" sz="3200" dirty="0"/>
          </a:p>
        </p:txBody>
      </p:sp>
      <p:sp>
        <p:nvSpPr>
          <p:cNvPr id="23" name="Obdélník 22"/>
          <p:cNvSpPr/>
          <p:nvPr/>
        </p:nvSpPr>
        <p:spPr>
          <a:xfrm>
            <a:off x="4714876" y="4143380"/>
            <a:ext cx="642974" cy="15001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25" name="Tabulka 24"/>
          <p:cNvGraphicFramePr>
            <a:graphicFrameLocks noGrp="1"/>
          </p:cNvGraphicFramePr>
          <p:nvPr/>
        </p:nvGraphicFramePr>
        <p:xfrm>
          <a:off x="3857620" y="3929066"/>
          <a:ext cx="714380" cy="731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9136"/>
                <a:gridCol w="365244"/>
              </a:tblGrid>
              <a:tr h="33004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004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85720" y="357166"/>
            <a:ext cx="8572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00FF"/>
                </a:solidFill>
              </a:rPr>
              <a:t>OPĚT VÝBORNÁ PRÁCE, ZASLOUŽÍŠ SI POCHVALU!</a:t>
            </a:r>
            <a:endParaRPr lang="cs-CZ" sz="2400" dirty="0">
              <a:solidFill>
                <a:srgbClr val="0000FF"/>
              </a:solidFill>
            </a:endParaRPr>
          </a:p>
        </p:txBody>
      </p:sp>
      <p:grpSp>
        <p:nvGrpSpPr>
          <p:cNvPr id="8" name="Skupina 7"/>
          <p:cNvGrpSpPr/>
          <p:nvPr/>
        </p:nvGrpSpPr>
        <p:grpSpPr>
          <a:xfrm>
            <a:off x="1857356" y="1785926"/>
            <a:ext cx="5368680" cy="3402028"/>
            <a:chOff x="2000232" y="1785926"/>
            <a:chExt cx="5368680" cy="3402028"/>
          </a:xfrm>
        </p:grpSpPr>
        <p:pic>
          <p:nvPicPr>
            <p:cNvPr id="1027" name="Picture 3" descr="C:\Users\PC\AppData\Local\Microsoft\Windows\Temporary Internet Files\Content.IE5\39RL7VCG\MC900440442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00232" y="1785926"/>
              <a:ext cx="5368680" cy="3402028"/>
            </a:xfrm>
            <a:prstGeom prst="rect">
              <a:avLst/>
            </a:prstGeom>
            <a:noFill/>
          </p:spPr>
        </p:pic>
        <p:sp>
          <p:nvSpPr>
            <p:cNvPr id="7" name="TextovéPole 6"/>
            <p:cNvSpPr txBox="1"/>
            <p:nvPr/>
          </p:nvSpPr>
          <p:spPr>
            <a:xfrm rot="20629313">
              <a:off x="2205628" y="2492962"/>
              <a:ext cx="235032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>
                  <a:solidFill>
                    <a:srgbClr val="0000FF"/>
                  </a:solidFill>
                </a:rPr>
                <a:t>VÝBORNĚ!!!</a:t>
              </a:r>
              <a:endParaRPr lang="cs-CZ" sz="2800" dirty="0">
                <a:solidFill>
                  <a:srgbClr val="0000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28596" y="1428736"/>
            <a:ext cx="5908990" cy="64633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cs typeface="Times New Roman" pitchFamily="18" charset="0"/>
              </a:rPr>
              <a:t>Obrázky byly použity z </a:t>
            </a:r>
            <a:r>
              <a:rPr lang="cs-CZ" dirty="0" smtClean="0">
                <a:cs typeface="Times New Roman" pitchFamily="18" charset="0"/>
                <a:hlinkClick r:id="rId2"/>
              </a:rPr>
              <a:t>www.office.</a:t>
            </a:r>
            <a:r>
              <a:rPr lang="cs-CZ" dirty="0" err="1" smtClean="0">
                <a:cs typeface="Times New Roman" pitchFamily="18" charset="0"/>
                <a:hlinkClick r:id="rId2"/>
              </a:rPr>
              <a:t>microsoft.com</a:t>
            </a:r>
            <a:endParaRPr lang="cs-CZ" dirty="0" smtClean="0">
              <a:cs typeface="Times New Roman" pitchFamily="18" charset="0"/>
            </a:endParaRPr>
          </a:p>
          <a:p>
            <a:r>
              <a:rPr lang="cs-CZ" dirty="0" smtClean="0">
                <a:cs typeface="Times New Roman" pitchFamily="18" charset="0"/>
              </a:rPr>
              <a:t>.</a:t>
            </a:r>
            <a:endParaRPr lang="cs-CZ" dirty="0" smtClean="0"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28596" y="500042"/>
            <a:ext cx="7399783" cy="70788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Použité citace a obrázky:</a:t>
            </a:r>
            <a:endParaRPr lang="cs-CZ" sz="4000" dirty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402</TotalTime>
  <Words>356</Words>
  <Application>Microsoft Office PowerPoint</Application>
  <PresentationFormat>Předvádění na obrazovce (4:3)</PresentationFormat>
  <Paragraphs>105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Aspekt</vt:lpstr>
      <vt:lpstr>Motiv sady Office</vt:lpstr>
      <vt:lpstr>VY_32_INOVACE_54_Bod,  přímka a úsečka</vt:lpstr>
      <vt:lpstr>Anotace</vt:lpstr>
      <vt:lpstr>BOD, PŘÍMKA A ÚSEČKA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A DĚLENÍ DVĚMA</dc:title>
  <dc:creator>PC</dc:creator>
  <cp:lastModifiedBy>Dum</cp:lastModifiedBy>
  <cp:revision>57</cp:revision>
  <dcterms:created xsi:type="dcterms:W3CDTF">2013-02-22T18:39:13Z</dcterms:created>
  <dcterms:modified xsi:type="dcterms:W3CDTF">2013-06-20T18:16:56Z</dcterms:modified>
</cp:coreProperties>
</file>