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</p:sldMasterIdLst>
  <p:sldIdLst>
    <p:sldId id="278" r:id="rId3"/>
    <p:sldId id="279" r:id="rId4"/>
    <p:sldId id="256" r:id="rId5"/>
    <p:sldId id="280" r:id="rId6"/>
    <p:sldId id="284" r:id="rId7"/>
    <p:sldId id="282" r:id="rId8"/>
    <p:sldId id="281" r:id="rId9"/>
    <p:sldId id="283" r:id="rId10"/>
    <p:sldId id="285" r:id="rId11"/>
    <p:sldId id="288" r:id="rId12"/>
    <p:sldId id="286" r:id="rId13"/>
    <p:sldId id="289" r:id="rId14"/>
    <p:sldId id="28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0BC"/>
    <a:srgbClr val="00928F"/>
    <a:srgbClr val="00FFFF"/>
    <a:srgbClr val="33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559" autoAdjust="0"/>
    <p:restoredTop sz="86380" autoAdjust="0"/>
  </p:normalViewPr>
  <p:slideViewPr>
    <p:cSldViewPr>
      <p:cViewPr varScale="1">
        <p:scale>
          <a:sx n="109" d="100"/>
          <a:sy n="109" d="100"/>
        </p:scale>
        <p:origin x="-4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28" y="516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C3C727-C38F-48AD-80EE-0C288F33CB5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dirty="0" smtClean="0">
                <a:latin typeface="Verdana" pitchFamily="34" charset="0"/>
              </a:rPr>
              <a:t>VY_32_INOVACE_56_Jednotky délky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51520" y="1650867"/>
            <a:ext cx="8640960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</a:rPr>
              <a:t>Pracovní materiál je věnován </a:t>
            </a:r>
            <a:r>
              <a:rPr lang="cs-CZ" sz="2400" dirty="0" smtClean="0">
                <a:latin typeface="Verdana" pitchFamily="34" charset="0"/>
              </a:rPr>
              <a:t>výuce </a:t>
            </a:r>
          </a:p>
          <a:p>
            <a:pPr algn="ctr"/>
            <a:r>
              <a:rPr lang="cs-CZ" sz="2400" dirty="0" smtClean="0">
                <a:latin typeface="Verdana" pitchFamily="34" charset="0"/>
              </a:rPr>
              <a:t>o jednotkách délky</a:t>
            </a:r>
          </a:p>
          <a:p>
            <a:pPr algn="ctr"/>
            <a:r>
              <a:rPr lang="cs-CZ" sz="2400" dirty="0" smtClean="0">
                <a:latin typeface="Verdana" pitchFamily="34" charset="0"/>
              </a:rPr>
              <a:t>(určen pro 4. - 5.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seznámení se základní jednotkou délky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seznámení s dalšími jednotkami délky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vztahy mezi jednotkami</a:t>
            </a:r>
            <a:r>
              <a:rPr lang="en-US" sz="2400" dirty="0" smtClean="0">
                <a:latin typeface="Verdana" pitchFamily="34" charset="0"/>
              </a:rPr>
              <a:t> </a:t>
            </a:r>
            <a:r>
              <a:rPr lang="cs-CZ" sz="2400" dirty="0" smtClean="0">
                <a:latin typeface="Verdana" pitchFamily="34" charset="0"/>
              </a:rPr>
              <a:t>délky, převody jednotek</a:t>
            </a:r>
            <a:r>
              <a:rPr lang="en-US" sz="2400" dirty="0" smtClean="0">
                <a:latin typeface="Verdana" pitchFamily="34" charset="0"/>
              </a:rPr>
              <a:t> </a:t>
            </a:r>
            <a:r>
              <a:rPr lang="cs-CZ" sz="2400" dirty="0" smtClean="0">
                <a:latin typeface="Verdana" pitchFamily="34" charset="0"/>
              </a:rPr>
              <a:t>délky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příklady na procvičení převodů jednotek</a:t>
            </a:r>
            <a:r>
              <a:rPr lang="en-US" sz="2400" dirty="0" smtClean="0">
                <a:latin typeface="Verdana" pitchFamily="34" charset="0"/>
              </a:rPr>
              <a:t> </a:t>
            </a:r>
            <a:r>
              <a:rPr lang="cs-CZ" sz="2400" dirty="0" smtClean="0">
                <a:latin typeface="Verdana" pitchFamily="34" charset="0"/>
              </a:rPr>
              <a:t>délky </a:t>
            </a:r>
            <a:r>
              <a:rPr lang="cs-CZ" sz="2400" dirty="0" smtClean="0">
                <a:latin typeface="Verdana" pitchFamily="34" charset="0"/>
              </a:rPr>
              <a:t>                   s </a:t>
            </a:r>
            <a:r>
              <a:rPr lang="cs-CZ" sz="2400" dirty="0" smtClean="0">
                <a:latin typeface="Verdana" pitchFamily="34" charset="0"/>
              </a:rPr>
              <a:t>možností kontroly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obrázky měřidel délky</a:t>
            </a:r>
          </a:p>
          <a:p>
            <a:endParaRPr lang="cs-CZ" sz="2400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JEDNOTKY DÉLKY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571480"/>
            <a:ext cx="8572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i="1" u="sng" dirty="0" smtClean="0"/>
              <a:t>Základní jednotkou délky je:</a:t>
            </a:r>
            <a:endParaRPr lang="cs-CZ" sz="4000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285860"/>
            <a:ext cx="8572560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>
                <a:solidFill>
                  <a:srgbClr val="FF0000"/>
                </a:solidFill>
              </a:rPr>
              <a:t>1 metr</a:t>
            </a:r>
          </a:p>
          <a:p>
            <a:pPr algn="ctr"/>
            <a:endParaRPr lang="cs-CZ" sz="5000" dirty="0" smtClean="0">
              <a:solidFill>
                <a:srgbClr val="FF0000"/>
              </a:solidFill>
            </a:endParaRPr>
          </a:p>
          <a:p>
            <a:pPr algn="ctr"/>
            <a:r>
              <a:rPr lang="cs-CZ" sz="10000" dirty="0" smtClean="0">
                <a:solidFill>
                  <a:srgbClr val="FF0000"/>
                </a:solidFill>
              </a:rPr>
              <a:t>1 m</a:t>
            </a:r>
            <a:endParaRPr lang="cs-CZ" sz="10000" dirty="0">
              <a:solidFill>
                <a:srgbClr val="FF0000"/>
              </a:solidFill>
            </a:endParaRPr>
          </a:p>
        </p:txBody>
      </p:sp>
      <p:sp>
        <p:nvSpPr>
          <p:cNvPr id="10" name="Popisek se šipkou nahoru 9"/>
          <p:cNvSpPr/>
          <p:nvPr/>
        </p:nvSpPr>
        <p:spPr>
          <a:xfrm rot="18370106">
            <a:off x="6771429" y="2354735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název jednotky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Popisek se šipkou nahoru 13"/>
          <p:cNvSpPr/>
          <p:nvPr/>
        </p:nvSpPr>
        <p:spPr>
          <a:xfrm rot="18370106">
            <a:off x="6914305" y="4212121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značka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jednotky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571480"/>
            <a:ext cx="8572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i="1" u="sng" dirty="0" smtClean="0"/>
              <a:t>Další jednotkou délky je:</a:t>
            </a:r>
            <a:endParaRPr lang="cs-CZ" sz="4000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285860"/>
            <a:ext cx="8572560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>
                <a:solidFill>
                  <a:srgbClr val="FF0000"/>
                </a:solidFill>
              </a:rPr>
              <a:t>1 decimetr</a:t>
            </a:r>
          </a:p>
          <a:p>
            <a:pPr algn="ctr"/>
            <a:endParaRPr lang="cs-CZ" sz="3000" dirty="0" smtClean="0">
              <a:solidFill>
                <a:srgbClr val="FF0000"/>
              </a:solidFill>
            </a:endParaRPr>
          </a:p>
          <a:p>
            <a:pPr algn="ctr"/>
            <a:r>
              <a:rPr lang="cs-CZ" sz="10000" dirty="0" smtClean="0">
                <a:solidFill>
                  <a:srgbClr val="FF0000"/>
                </a:solidFill>
              </a:rPr>
              <a:t>1 dm</a:t>
            </a:r>
            <a:endParaRPr lang="cs-CZ" sz="10000" dirty="0">
              <a:solidFill>
                <a:srgbClr val="FF0000"/>
              </a:solidFill>
            </a:endParaRPr>
          </a:p>
        </p:txBody>
      </p:sp>
      <p:sp>
        <p:nvSpPr>
          <p:cNvPr id="4" name="Popisek se šipkou nahoru 3"/>
          <p:cNvSpPr/>
          <p:nvPr/>
        </p:nvSpPr>
        <p:spPr>
          <a:xfrm rot="18370106">
            <a:off x="6842867" y="2569047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název jednotky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Popisek se šipkou nahoru 4"/>
          <p:cNvSpPr/>
          <p:nvPr/>
        </p:nvSpPr>
        <p:spPr>
          <a:xfrm rot="18370106">
            <a:off x="6914305" y="4354999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značka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jednotky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6000768"/>
            <a:ext cx="85725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1 m = 10 dm</a:t>
            </a:r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571480"/>
            <a:ext cx="8572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i="1" u="sng" dirty="0" smtClean="0"/>
              <a:t>Další jednotkou délky je:</a:t>
            </a:r>
            <a:endParaRPr lang="cs-CZ" sz="4000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428736"/>
            <a:ext cx="8572560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>
                <a:solidFill>
                  <a:srgbClr val="FF0000"/>
                </a:solidFill>
              </a:rPr>
              <a:t>1 centimetr</a:t>
            </a:r>
          </a:p>
          <a:p>
            <a:pPr algn="ctr"/>
            <a:endParaRPr lang="cs-CZ" sz="3000" dirty="0" smtClean="0">
              <a:solidFill>
                <a:srgbClr val="FF0000"/>
              </a:solidFill>
            </a:endParaRPr>
          </a:p>
          <a:p>
            <a:pPr algn="ctr"/>
            <a:r>
              <a:rPr lang="cs-CZ" sz="10000" dirty="0" smtClean="0">
                <a:solidFill>
                  <a:srgbClr val="FF0000"/>
                </a:solidFill>
              </a:rPr>
              <a:t>1 cm</a:t>
            </a:r>
            <a:endParaRPr lang="cs-CZ" sz="10000" dirty="0">
              <a:solidFill>
                <a:srgbClr val="FF0000"/>
              </a:solidFill>
            </a:endParaRPr>
          </a:p>
        </p:txBody>
      </p:sp>
      <p:sp>
        <p:nvSpPr>
          <p:cNvPr id="4" name="Popisek se šipkou nahoru 3"/>
          <p:cNvSpPr/>
          <p:nvPr/>
        </p:nvSpPr>
        <p:spPr>
          <a:xfrm rot="18370106">
            <a:off x="6842867" y="2711923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název jednotky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Popisek se šipkou nahoru 4"/>
          <p:cNvSpPr/>
          <p:nvPr/>
        </p:nvSpPr>
        <p:spPr>
          <a:xfrm rot="18370106">
            <a:off x="6914305" y="4497875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značka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jednotky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5500702"/>
            <a:ext cx="85725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1 m = 100 cm</a:t>
            </a:r>
          </a:p>
          <a:p>
            <a:pPr algn="ctr"/>
            <a:r>
              <a:rPr lang="cs-CZ" sz="3000" dirty="0" smtClean="0"/>
              <a:t>1 dm = 10 cm</a:t>
            </a:r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571480"/>
            <a:ext cx="8572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i="1" u="sng" dirty="0" smtClean="0"/>
              <a:t>Další jednotkou délky je:</a:t>
            </a:r>
            <a:endParaRPr lang="cs-CZ" sz="4000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357298"/>
            <a:ext cx="8572560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>
                <a:solidFill>
                  <a:srgbClr val="FF0000"/>
                </a:solidFill>
              </a:rPr>
              <a:t>1 milimetr</a:t>
            </a:r>
          </a:p>
          <a:p>
            <a:pPr algn="ctr"/>
            <a:endParaRPr lang="cs-CZ" sz="3000" dirty="0" smtClean="0">
              <a:solidFill>
                <a:srgbClr val="FF0000"/>
              </a:solidFill>
            </a:endParaRPr>
          </a:p>
          <a:p>
            <a:pPr algn="ctr"/>
            <a:r>
              <a:rPr lang="cs-CZ" sz="10000" dirty="0" smtClean="0">
                <a:solidFill>
                  <a:srgbClr val="FF0000"/>
                </a:solidFill>
              </a:rPr>
              <a:t>1 mm</a:t>
            </a:r>
            <a:endParaRPr lang="cs-CZ" sz="10000" dirty="0">
              <a:solidFill>
                <a:srgbClr val="FF0000"/>
              </a:solidFill>
            </a:endParaRPr>
          </a:p>
        </p:txBody>
      </p:sp>
      <p:sp>
        <p:nvSpPr>
          <p:cNvPr id="4" name="Popisek se šipkou nahoru 3"/>
          <p:cNvSpPr/>
          <p:nvPr/>
        </p:nvSpPr>
        <p:spPr>
          <a:xfrm rot="18370106">
            <a:off x="6842867" y="2640485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název jednotky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Popisek se šipkou nahoru 4"/>
          <p:cNvSpPr/>
          <p:nvPr/>
        </p:nvSpPr>
        <p:spPr>
          <a:xfrm rot="18370106">
            <a:off x="6914305" y="4426437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značka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jednotky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5072074"/>
            <a:ext cx="85725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1 m = 1000 mm</a:t>
            </a:r>
          </a:p>
          <a:p>
            <a:pPr algn="ctr"/>
            <a:r>
              <a:rPr lang="cs-CZ" sz="3000" dirty="0" smtClean="0"/>
              <a:t>1 dm = 100 mm</a:t>
            </a:r>
          </a:p>
          <a:p>
            <a:pPr algn="ctr"/>
            <a:r>
              <a:rPr lang="cs-CZ" sz="3000" dirty="0" smtClean="0"/>
              <a:t>1 cm = 10 mm</a:t>
            </a:r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571480"/>
            <a:ext cx="8572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i="1" u="sng" dirty="0" smtClean="0"/>
              <a:t>Další jednotkou délky je:</a:t>
            </a:r>
            <a:endParaRPr lang="cs-CZ" sz="4000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357298"/>
            <a:ext cx="8572560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0" dirty="0" smtClean="0">
                <a:solidFill>
                  <a:srgbClr val="FF0000"/>
                </a:solidFill>
              </a:rPr>
              <a:t>1 kilometr</a:t>
            </a:r>
          </a:p>
          <a:p>
            <a:pPr algn="ctr"/>
            <a:endParaRPr lang="cs-CZ" sz="3000" dirty="0" smtClean="0">
              <a:solidFill>
                <a:srgbClr val="FF0000"/>
              </a:solidFill>
            </a:endParaRPr>
          </a:p>
          <a:p>
            <a:pPr algn="ctr"/>
            <a:r>
              <a:rPr lang="cs-CZ" sz="10000" dirty="0" smtClean="0">
                <a:solidFill>
                  <a:srgbClr val="FF0000"/>
                </a:solidFill>
              </a:rPr>
              <a:t>1 km</a:t>
            </a:r>
            <a:endParaRPr lang="cs-CZ" sz="10000" dirty="0">
              <a:solidFill>
                <a:srgbClr val="FF0000"/>
              </a:solidFill>
            </a:endParaRPr>
          </a:p>
        </p:txBody>
      </p:sp>
      <p:sp>
        <p:nvSpPr>
          <p:cNvPr id="4" name="Popisek se šipkou nahoru 3"/>
          <p:cNvSpPr/>
          <p:nvPr/>
        </p:nvSpPr>
        <p:spPr>
          <a:xfrm rot="18370106">
            <a:off x="6842867" y="2640485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název jednotky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Popisek se šipkou nahoru 4"/>
          <p:cNvSpPr/>
          <p:nvPr/>
        </p:nvSpPr>
        <p:spPr>
          <a:xfrm rot="18370106">
            <a:off x="6914305" y="4426437"/>
            <a:ext cx="1285884" cy="1500198"/>
          </a:xfrm>
          <a:prstGeom prst="upArrowCallou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značka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jednotky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20" y="5929330"/>
            <a:ext cx="85725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1 km = 1000 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571480"/>
            <a:ext cx="85725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i="1" u="sng" dirty="0" smtClean="0"/>
              <a:t>V</a:t>
            </a:r>
            <a:r>
              <a:rPr lang="cs-CZ" sz="4000" i="1" u="sng" dirty="0" err="1" smtClean="0"/>
              <a:t>ztahy</a:t>
            </a:r>
            <a:r>
              <a:rPr lang="cs-CZ" sz="4000" i="1" u="sng" dirty="0" smtClean="0"/>
              <a:t> mezi jednotkami</a:t>
            </a:r>
            <a:r>
              <a:rPr lang="en-US" sz="4000" i="1" u="sng" dirty="0" smtClean="0"/>
              <a:t> </a:t>
            </a:r>
            <a:r>
              <a:rPr lang="cs-CZ" sz="4000" i="1" u="sng" dirty="0" smtClean="0"/>
              <a:t>délky</a:t>
            </a:r>
            <a:r>
              <a:rPr lang="en-US" sz="4000" i="1" u="sng" dirty="0" smtClean="0"/>
              <a:t>, p</a:t>
            </a:r>
            <a:r>
              <a:rPr lang="cs-CZ" sz="4000" i="1" u="sng" dirty="0" smtClean="0">
                <a:latin typeface="Verdana" pitchFamily="34" charset="0"/>
              </a:rPr>
              <a:t>ř</a:t>
            </a:r>
            <a:r>
              <a:rPr lang="en-US" sz="4000" i="1" u="sng" dirty="0" err="1" smtClean="0"/>
              <a:t>evody</a:t>
            </a:r>
            <a:r>
              <a:rPr lang="en-US" sz="4000" i="1" u="sng" dirty="0" smtClean="0"/>
              <a:t> </a:t>
            </a:r>
            <a:r>
              <a:rPr lang="en-US" sz="4000" i="1" u="sng" dirty="0" err="1" smtClean="0"/>
              <a:t>jednotek</a:t>
            </a:r>
            <a:r>
              <a:rPr lang="en-US" sz="4000" i="1" u="sng" dirty="0" smtClean="0"/>
              <a:t> </a:t>
            </a:r>
            <a:r>
              <a:rPr lang="cs-CZ" sz="4000" i="1" u="sng" dirty="0" smtClean="0"/>
              <a:t>délky :</a:t>
            </a:r>
            <a:endParaRPr lang="cs-CZ" sz="4000" i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5720" y="2071678"/>
            <a:ext cx="857256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1 m = 10 dm</a:t>
            </a:r>
            <a:endParaRPr lang="en-US" sz="3000" dirty="0" smtClean="0"/>
          </a:p>
          <a:p>
            <a:pPr algn="ctr"/>
            <a:r>
              <a:rPr lang="cs-CZ" sz="3000" dirty="0" smtClean="0"/>
              <a:t>1 m = 100 cm</a:t>
            </a:r>
          </a:p>
          <a:p>
            <a:pPr algn="ctr"/>
            <a:r>
              <a:rPr lang="cs-CZ" sz="3000" dirty="0" smtClean="0"/>
              <a:t>1 dm = 10 cm</a:t>
            </a:r>
            <a:endParaRPr lang="en-US" sz="3000" dirty="0" smtClean="0"/>
          </a:p>
          <a:p>
            <a:pPr algn="ctr"/>
            <a:r>
              <a:rPr lang="cs-CZ" sz="3000" dirty="0" smtClean="0"/>
              <a:t>1 m = 1000 mm</a:t>
            </a:r>
          </a:p>
          <a:p>
            <a:pPr algn="ctr"/>
            <a:r>
              <a:rPr lang="cs-CZ" sz="3000" dirty="0" smtClean="0"/>
              <a:t>1 dm = 100 mm</a:t>
            </a:r>
          </a:p>
          <a:p>
            <a:pPr algn="ctr"/>
            <a:r>
              <a:rPr lang="cs-CZ" sz="3000" dirty="0" smtClean="0"/>
              <a:t>1 cm = 10 mm</a:t>
            </a:r>
            <a:endParaRPr lang="en-US" sz="3000" dirty="0" smtClean="0"/>
          </a:p>
          <a:p>
            <a:pPr algn="ctr"/>
            <a:r>
              <a:rPr lang="cs-CZ" sz="3000" dirty="0" smtClean="0"/>
              <a:t>1 km = 1000 m</a:t>
            </a:r>
            <a:endParaRPr lang="en-US" sz="3000" dirty="0" smtClean="0"/>
          </a:p>
          <a:p>
            <a:pPr algn="ctr"/>
            <a:r>
              <a:rPr lang="cs-CZ" sz="3000" dirty="0" smtClean="0"/>
              <a:t>1 dm = 10 cm = 100 mm</a:t>
            </a:r>
          </a:p>
          <a:p>
            <a:pPr algn="ctr"/>
            <a:r>
              <a:rPr lang="cs-CZ" sz="3000" dirty="0" smtClean="0"/>
              <a:t>1 m = 10 dm = 100 cm = 1000 mm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428604"/>
            <a:ext cx="8572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i="1" u="sng" dirty="0" smtClean="0"/>
              <a:t>Příklady pro tvoji hlavičku:</a:t>
            </a:r>
            <a:endParaRPr lang="cs-CZ" sz="4000" i="1" u="sng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85786" y="1500174"/>
          <a:ext cx="3643338" cy="48262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4578"/>
                <a:gridCol w="1428760"/>
              </a:tblGrid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m =         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 cm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dm =       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cm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km =        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1000 m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cm =       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mm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dm = </a:t>
                      </a:r>
                      <a:r>
                        <a:rPr lang="cs-CZ" baseline="0" dirty="0" smtClean="0"/>
                        <a:t>  </a:t>
                      </a:r>
                      <a:r>
                        <a:rPr lang="cs-CZ" dirty="0" smtClean="0"/>
                        <a:t>    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 mm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m =        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1000 mm</a:t>
                      </a:r>
                      <a:endParaRPr lang="cs-CZ" dirty="0"/>
                    </a:p>
                  </a:txBody>
                  <a:tcPr/>
                </a:tc>
              </a:tr>
              <a:tr h="44027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mm =      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cm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 cm =       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m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1000 mm =    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m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dm =        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m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 cm</a:t>
                      </a:r>
                      <a:r>
                        <a:rPr lang="cs-CZ" baseline="0" dirty="0" smtClean="0"/>
                        <a:t> =      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dm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6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1932222"/>
            <a:ext cx="786388" cy="511331"/>
          </a:xfrm>
          <a:prstGeom prst="rect">
            <a:avLst/>
          </a:prstGeom>
          <a:noFill/>
        </p:spPr>
      </p:pic>
      <p:pic>
        <p:nvPicPr>
          <p:cNvPr id="17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2670" y="3228366"/>
            <a:ext cx="786388" cy="511331"/>
          </a:xfrm>
          <a:prstGeom prst="rect">
            <a:avLst/>
          </a:prstGeom>
          <a:noFill/>
        </p:spPr>
      </p:pic>
      <p:pic>
        <p:nvPicPr>
          <p:cNvPr id="18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2670" y="3660414"/>
            <a:ext cx="786388" cy="511331"/>
          </a:xfrm>
          <a:prstGeom prst="rect">
            <a:avLst/>
          </a:prstGeom>
          <a:noFill/>
        </p:spPr>
      </p:pic>
      <p:pic>
        <p:nvPicPr>
          <p:cNvPr id="19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2670" y="4092462"/>
            <a:ext cx="786388" cy="511331"/>
          </a:xfrm>
          <a:prstGeom prst="rect">
            <a:avLst/>
          </a:prstGeom>
          <a:noFill/>
        </p:spPr>
      </p:pic>
      <p:pic>
        <p:nvPicPr>
          <p:cNvPr id="20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2670" y="4524510"/>
            <a:ext cx="786388" cy="511331"/>
          </a:xfrm>
          <a:prstGeom prst="rect">
            <a:avLst/>
          </a:prstGeom>
          <a:noFill/>
        </p:spPr>
      </p:pic>
      <p:pic>
        <p:nvPicPr>
          <p:cNvPr id="21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2670" y="4956558"/>
            <a:ext cx="786388" cy="511331"/>
          </a:xfrm>
          <a:prstGeom prst="rect">
            <a:avLst/>
          </a:prstGeom>
          <a:noFill/>
        </p:spPr>
      </p:pic>
      <p:pic>
        <p:nvPicPr>
          <p:cNvPr id="22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2670" y="5460614"/>
            <a:ext cx="786388" cy="511331"/>
          </a:xfrm>
          <a:prstGeom prst="rect">
            <a:avLst/>
          </a:prstGeom>
          <a:noFill/>
        </p:spPr>
      </p:pic>
      <p:pic>
        <p:nvPicPr>
          <p:cNvPr id="23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2670" y="5892662"/>
            <a:ext cx="786388" cy="511331"/>
          </a:xfrm>
          <a:prstGeom prst="rect">
            <a:avLst/>
          </a:prstGeom>
          <a:noFill/>
        </p:spPr>
      </p:pic>
      <p:pic>
        <p:nvPicPr>
          <p:cNvPr id="2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364270"/>
            <a:ext cx="786388" cy="511331"/>
          </a:xfrm>
          <a:prstGeom prst="rect">
            <a:avLst/>
          </a:prstGeom>
          <a:noFill/>
        </p:spPr>
      </p:pic>
      <p:pic>
        <p:nvPicPr>
          <p:cNvPr id="2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796318"/>
            <a:ext cx="786388" cy="511331"/>
          </a:xfrm>
          <a:prstGeom prst="rect">
            <a:avLst/>
          </a:prstGeom>
          <a:noFill/>
        </p:spPr>
      </p:pic>
      <p:pic>
        <p:nvPicPr>
          <p:cNvPr id="26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1500174"/>
            <a:ext cx="786388" cy="511331"/>
          </a:xfrm>
          <a:prstGeom prst="rect">
            <a:avLst/>
          </a:prstGeom>
          <a:noFill/>
        </p:spPr>
      </p:pic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4643438" y="1500174"/>
          <a:ext cx="3643338" cy="482621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4578"/>
                <a:gridCol w="1428760"/>
              </a:tblGrid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300</a:t>
                      </a:r>
                      <a:r>
                        <a:rPr lang="cs-CZ" baseline="0" dirty="0" smtClean="0"/>
                        <a:t> cm =     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m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 m =         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700 cm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r>
                        <a:rPr lang="cs-CZ" baseline="0" dirty="0" smtClean="0"/>
                        <a:t> cm =      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 dm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200</a:t>
                      </a:r>
                      <a:r>
                        <a:rPr lang="cs-CZ" baseline="0" dirty="0" smtClean="0"/>
                        <a:t> mm =     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dm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m =         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4000 mm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 dm =       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 cm</a:t>
                      </a:r>
                      <a:endParaRPr lang="cs-CZ" dirty="0"/>
                    </a:p>
                  </a:txBody>
                  <a:tcPr/>
                </a:tc>
              </a:tr>
              <a:tr h="44027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5000</a:t>
                      </a:r>
                      <a:r>
                        <a:rPr lang="cs-CZ" baseline="0" dirty="0" smtClean="0"/>
                        <a:t> m =     km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km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 mm =     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cm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dm =      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600 mm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m =         dm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 dm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cm =        mm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 mm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900" y="1932222"/>
            <a:ext cx="785248" cy="511331"/>
          </a:xfrm>
          <a:prstGeom prst="rect">
            <a:avLst/>
          </a:prstGeom>
          <a:noFill/>
        </p:spPr>
      </p:pic>
      <p:pic>
        <p:nvPicPr>
          <p:cNvPr id="6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3228366"/>
            <a:ext cx="785248" cy="511331"/>
          </a:xfrm>
          <a:prstGeom prst="rect">
            <a:avLst/>
          </a:prstGeom>
          <a:noFill/>
        </p:spPr>
      </p:pic>
      <p:pic>
        <p:nvPicPr>
          <p:cNvPr id="7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3660414"/>
            <a:ext cx="785248" cy="511331"/>
          </a:xfrm>
          <a:prstGeom prst="rect">
            <a:avLst/>
          </a:prstGeom>
          <a:noFill/>
        </p:spPr>
      </p:pic>
      <p:pic>
        <p:nvPicPr>
          <p:cNvPr id="8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4092462"/>
            <a:ext cx="785248" cy="511331"/>
          </a:xfrm>
          <a:prstGeom prst="rect">
            <a:avLst/>
          </a:prstGeom>
          <a:noFill/>
        </p:spPr>
      </p:pic>
      <p:pic>
        <p:nvPicPr>
          <p:cNvPr id="9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4524510"/>
            <a:ext cx="785248" cy="511331"/>
          </a:xfrm>
          <a:prstGeom prst="rect">
            <a:avLst/>
          </a:prstGeom>
          <a:noFill/>
        </p:spPr>
      </p:pic>
      <p:pic>
        <p:nvPicPr>
          <p:cNvPr id="10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4956558"/>
            <a:ext cx="785248" cy="511331"/>
          </a:xfrm>
          <a:prstGeom prst="rect">
            <a:avLst/>
          </a:prstGeom>
          <a:noFill/>
        </p:spPr>
      </p:pic>
      <p:pic>
        <p:nvPicPr>
          <p:cNvPr id="11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5460614"/>
            <a:ext cx="785248" cy="511331"/>
          </a:xfrm>
          <a:prstGeom prst="rect">
            <a:avLst/>
          </a:prstGeom>
          <a:noFill/>
        </p:spPr>
      </p:pic>
      <p:pic>
        <p:nvPicPr>
          <p:cNvPr id="12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5892662"/>
            <a:ext cx="785248" cy="511331"/>
          </a:xfrm>
          <a:prstGeom prst="rect">
            <a:avLst/>
          </a:prstGeom>
          <a:noFill/>
        </p:spPr>
      </p:pic>
      <p:pic>
        <p:nvPicPr>
          <p:cNvPr id="13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900" y="2364270"/>
            <a:ext cx="785248" cy="511331"/>
          </a:xfrm>
          <a:prstGeom prst="rect">
            <a:avLst/>
          </a:prstGeom>
          <a:noFill/>
        </p:spPr>
      </p:pic>
      <p:pic>
        <p:nvPicPr>
          <p:cNvPr id="1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900" y="2796318"/>
            <a:ext cx="785248" cy="511331"/>
          </a:xfrm>
          <a:prstGeom prst="rect">
            <a:avLst/>
          </a:prstGeom>
          <a:noFill/>
        </p:spPr>
      </p:pic>
      <p:pic>
        <p:nvPicPr>
          <p:cNvPr id="1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900" y="1500174"/>
            <a:ext cx="785248" cy="5113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4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571480"/>
            <a:ext cx="8572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i="1" u="sng" dirty="0" smtClean="0"/>
              <a:t>Měřidla délky jsou např.:</a:t>
            </a:r>
            <a:endParaRPr lang="cs-CZ" sz="4000" i="1" u="sng" dirty="0"/>
          </a:p>
        </p:txBody>
      </p:sp>
      <p:pic>
        <p:nvPicPr>
          <p:cNvPr id="1039" name="Picture 15" descr="http://www.stoklasa.cz/fotkymaxi/050897_01.jpg?2012071309232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1500174"/>
            <a:ext cx="1809763" cy="1357322"/>
          </a:xfrm>
          <a:prstGeom prst="rect">
            <a:avLst/>
          </a:prstGeom>
          <a:noFill/>
        </p:spPr>
      </p:pic>
      <p:pic>
        <p:nvPicPr>
          <p:cNvPr id="1041" name="Picture 17" descr="http://tapetykamis.cz/images/43-100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57290" y="4000504"/>
            <a:ext cx="2025854" cy="1357322"/>
          </a:xfrm>
          <a:prstGeom prst="rect">
            <a:avLst/>
          </a:prstGeom>
          <a:noFill/>
        </p:spPr>
      </p:pic>
      <p:pic>
        <p:nvPicPr>
          <p:cNvPr id="1043" name="Picture 19" descr="http://www.brufus.cz/pic_zbozi/v1110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290" y="1643050"/>
            <a:ext cx="1966818" cy="1428760"/>
          </a:xfrm>
          <a:prstGeom prst="rect">
            <a:avLst/>
          </a:prstGeom>
          <a:noFill/>
        </p:spPr>
      </p:pic>
      <p:pic>
        <p:nvPicPr>
          <p:cNvPr id="1047" name="Picture 23" descr="http://www.iprodeti.cz/fotky14113/fotos/_vyrn_1089pravitko-15cm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20013690">
            <a:off x="5769631" y="4355655"/>
            <a:ext cx="2168928" cy="1075754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1428728" y="3000372"/>
            <a:ext cx="1909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svinovací metr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857884" y="2857496"/>
            <a:ext cx="20809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krejčovský metr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87421" y="5429264"/>
            <a:ext cx="11239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pravítko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428728" y="5357826"/>
            <a:ext cx="1742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skládací metr</a:t>
            </a:r>
            <a:endParaRPr lang="cs-CZ" dirty="0"/>
          </a:p>
        </p:txBody>
      </p:sp>
      <p:pic>
        <p:nvPicPr>
          <p:cNvPr id="3074" name="Picture 2" descr="http://www.vltava2009.cz/shops/10066/images-goods/308WP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71934" y="2643182"/>
            <a:ext cx="1285863" cy="137975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4357686" y="4000504"/>
            <a:ext cx="950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pásmo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2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2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1" dur="20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2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DNES JSI OPRAVDU VÍTĚZ!!!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3" name="Picture 2" descr="C:\Documents and Settings\Administrator\Local Settings\Temporary Internet Files\Content.IE5\MC0OSYVX\MC9004419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298" y="1428736"/>
            <a:ext cx="4572032" cy="39846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500042"/>
            <a:ext cx="8286808" cy="59708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cs typeface="Times New Roman" pitchFamily="18" charset="0"/>
              </a:rPr>
              <a:t>Použité citace a obrázky:</a:t>
            </a:r>
            <a:endParaRPr lang="cs-CZ" sz="4000" dirty="0" smtClean="0">
              <a:cs typeface="Times New Roman" pitchFamily="18" charset="0"/>
            </a:endParaRPr>
          </a:p>
          <a:p>
            <a:endParaRPr lang="cs-CZ" dirty="0" smtClean="0"/>
          </a:p>
          <a:p>
            <a:r>
              <a:rPr lang="cs-CZ" dirty="0" smtClean="0"/>
              <a:t>Obr. Pravítko: http://www.</a:t>
            </a:r>
            <a:r>
              <a:rPr lang="cs-CZ" dirty="0" err="1" smtClean="0"/>
              <a:t>iprodeti.cz</a:t>
            </a:r>
            <a:r>
              <a:rPr lang="cs-CZ" dirty="0" smtClean="0"/>
              <a:t>/</a:t>
            </a:r>
            <a:r>
              <a:rPr lang="cs-CZ" dirty="0" err="1" smtClean="0"/>
              <a:t>coorexshop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eshop</a:t>
            </a:r>
            <a:r>
              <a:rPr lang="cs-CZ" dirty="0" smtClean="0"/>
              <a:t>/13-1-</a:t>
            </a:r>
            <a:r>
              <a:rPr lang="cs-CZ" dirty="0" err="1" smtClean="0"/>
              <a:t>Skolni</a:t>
            </a:r>
            <a:r>
              <a:rPr lang="cs-CZ" dirty="0" smtClean="0"/>
              <a:t>-</a:t>
            </a:r>
            <a:r>
              <a:rPr lang="cs-CZ" dirty="0" err="1" smtClean="0"/>
              <a:t>potreby</a:t>
            </a:r>
            <a:r>
              <a:rPr lang="cs-CZ" dirty="0" smtClean="0"/>
              <a:t>/189-2-</a:t>
            </a:r>
            <a:r>
              <a:rPr lang="cs-CZ" dirty="0" err="1" smtClean="0"/>
              <a:t>Pravitka</a:t>
            </a:r>
            <a:r>
              <a:rPr lang="cs-CZ" dirty="0" smtClean="0"/>
              <a:t>-</a:t>
            </a:r>
            <a:r>
              <a:rPr lang="cs-CZ" dirty="0" err="1" smtClean="0"/>
              <a:t>sablony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Obr. Svinovací metr: http://www.</a:t>
            </a:r>
            <a:r>
              <a:rPr lang="cs-CZ" dirty="0" err="1" smtClean="0"/>
              <a:t>brufus.cz</a:t>
            </a:r>
            <a:r>
              <a:rPr lang="cs-CZ" dirty="0" smtClean="0"/>
              <a:t>/metry-</a:t>
            </a:r>
            <a:r>
              <a:rPr lang="cs-CZ" dirty="0" err="1" smtClean="0"/>
              <a:t>meridla</a:t>
            </a:r>
            <a:r>
              <a:rPr lang="cs-CZ" dirty="0" smtClean="0"/>
              <a:t>-a-</a:t>
            </a:r>
            <a:r>
              <a:rPr lang="cs-CZ" dirty="0" err="1" smtClean="0"/>
              <a:t>teplomery</a:t>
            </a:r>
            <a:r>
              <a:rPr lang="cs-CZ" dirty="0" smtClean="0"/>
              <a:t>-metry-</a:t>
            </a:r>
            <a:r>
              <a:rPr lang="cs-CZ" dirty="0" err="1" smtClean="0"/>
              <a:t>svinovaci</a:t>
            </a:r>
            <a:r>
              <a:rPr lang="cs-CZ" dirty="0" smtClean="0"/>
              <a:t>-katskup238838.php</a:t>
            </a:r>
          </a:p>
          <a:p>
            <a:endParaRPr lang="cs-CZ" dirty="0" smtClean="0"/>
          </a:p>
          <a:p>
            <a:r>
              <a:rPr lang="cs-CZ" dirty="0" smtClean="0"/>
              <a:t>Obr. Pásmo: http://www.vltava2009.cz/</a:t>
            </a:r>
            <a:r>
              <a:rPr lang="cs-CZ" dirty="0" err="1" smtClean="0"/>
              <a:t>klz</a:t>
            </a:r>
            <a:r>
              <a:rPr lang="cs-CZ" dirty="0" smtClean="0"/>
              <a:t>/department-19-%E2%80%A2-</a:t>
            </a:r>
            <a:r>
              <a:rPr lang="cs-CZ" dirty="0" err="1" smtClean="0"/>
              <a:t>merici</a:t>
            </a:r>
            <a:r>
              <a:rPr lang="cs-CZ" dirty="0" smtClean="0"/>
              <a:t>-</a:t>
            </a:r>
            <a:r>
              <a:rPr lang="cs-CZ" dirty="0" err="1" smtClean="0"/>
              <a:t>pasma.html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Obr. Skládací metr: http://tapetykamis.cz/tapety-tapetovaci-pomucky-c-32_285.html</a:t>
            </a:r>
          </a:p>
          <a:p>
            <a:endParaRPr lang="cs-CZ" dirty="0" smtClean="0"/>
          </a:p>
          <a:p>
            <a:r>
              <a:rPr lang="cs-CZ" dirty="0" smtClean="0"/>
              <a:t>Obr. Krejčovský metr: http://www.stoklasa.</a:t>
            </a:r>
            <a:r>
              <a:rPr lang="cs-CZ" dirty="0" err="1" smtClean="0"/>
              <a:t>cz</a:t>
            </a:r>
            <a:r>
              <a:rPr lang="cs-CZ" dirty="0" smtClean="0"/>
              <a:t>/metr-</a:t>
            </a:r>
            <a:r>
              <a:rPr lang="cs-CZ" dirty="0" err="1" smtClean="0"/>
              <a:t>krejcovsky</a:t>
            </a:r>
            <a:r>
              <a:rPr lang="cs-CZ" dirty="0" smtClean="0"/>
              <a:t>-150cm-v-</a:t>
            </a:r>
            <a:r>
              <a:rPr lang="cs-CZ" dirty="0" err="1" smtClean="0"/>
              <a:t>plastovem</a:t>
            </a:r>
            <a:r>
              <a:rPr lang="cs-CZ" dirty="0" smtClean="0"/>
              <a:t>-</a:t>
            </a:r>
            <a:r>
              <a:rPr lang="cs-CZ" dirty="0" err="1" smtClean="0"/>
              <a:t>pouzdre</a:t>
            </a:r>
            <a:r>
              <a:rPr lang="cs-CZ" dirty="0" smtClean="0"/>
              <a:t>-x116119</a:t>
            </a:r>
          </a:p>
          <a:p>
            <a:endParaRPr lang="cs-CZ" dirty="0" smtClean="0"/>
          </a:p>
          <a:p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Ostatní obrázky byly použity z </a:t>
            </a:r>
            <a:r>
              <a:rPr lang="cs-CZ" dirty="0" smtClean="0">
                <a:cs typeface="Times New Roman" pitchFamily="18" charset="0"/>
                <a:hlinkClick r:id="rId2"/>
              </a:rPr>
              <a:t>www.office.</a:t>
            </a:r>
            <a:r>
              <a:rPr lang="cs-CZ" smtClean="0">
                <a:cs typeface="Times New Roman" pitchFamily="18" charset="0"/>
                <a:hlinkClick r:id="rId2"/>
              </a:rPr>
              <a:t>microsoft.com</a:t>
            </a:r>
            <a:r>
              <a:rPr lang="cs-CZ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425</TotalTime>
  <Words>447</Words>
  <Application>Microsoft Office PowerPoint</Application>
  <PresentationFormat>Předvádění na obrazovce (4:3)</PresentationFormat>
  <Paragraphs>133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Aspekt</vt:lpstr>
      <vt:lpstr>Motiv sady Office</vt:lpstr>
      <vt:lpstr>VY_32_INOVACE_56_Jednotky délky</vt:lpstr>
      <vt:lpstr>Anotace</vt:lpstr>
      <vt:lpstr>JEDNOTKY DÉLKY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DVĚMA</dc:title>
  <dc:creator>PC</dc:creator>
  <cp:lastModifiedBy>Dum</cp:lastModifiedBy>
  <cp:revision>55</cp:revision>
  <dcterms:created xsi:type="dcterms:W3CDTF">2013-02-22T18:39:13Z</dcterms:created>
  <dcterms:modified xsi:type="dcterms:W3CDTF">2013-06-20T18:18:12Z</dcterms:modified>
</cp:coreProperties>
</file>