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78" r:id="rId3"/>
    <p:sldId id="279" r:id="rId4"/>
    <p:sldId id="256" r:id="rId5"/>
    <p:sldId id="281" r:id="rId6"/>
    <p:sldId id="282" r:id="rId7"/>
    <p:sldId id="283" r:id="rId8"/>
    <p:sldId id="284" r:id="rId9"/>
    <p:sldId id="290" r:id="rId10"/>
    <p:sldId id="285" r:id="rId11"/>
    <p:sldId id="286" r:id="rId12"/>
    <p:sldId id="287" r:id="rId13"/>
    <p:sldId id="288" r:id="rId14"/>
    <p:sldId id="28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00C0BC"/>
    <a:srgbClr val="00928F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59" autoAdjust="0"/>
    <p:restoredTop sz="86380" autoAdjust="0"/>
  </p:normalViewPr>
  <p:slideViewPr>
    <p:cSldViewPr>
      <p:cViewPr varScale="1">
        <p:scale>
          <a:sx n="106" d="100"/>
          <a:sy n="106" d="100"/>
        </p:scale>
        <p:origin x="-7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51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VY_32_INOVACE_57_Jednotky </a:t>
            </a:r>
            <a:r>
              <a:rPr lang="cs-CZ" sz="3600" dirty="0" smtClean="0">
                <a:latin typeface="Verdana" pitchFamily="34" charset="0"/>
              </a:rPr>
              <a:t>hmotnosti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650867"/>
            <a:ext cx="864096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o jednotkách hmotnosti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(určen pro 4. - 5.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se základní jednotkou hmotnosti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 dalšími jednotkami hmotnosti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vztahy mezi jednotkami</a:t>
            </a:r>
            <a:r>
              <a:rPr lang="en-US" sz="2400" dirty="0" smtClean="0">
                <a:latin typeface="Verdana" pitchFamily="34" charset="0"/>
              </a:rPr>
              <a:t> </a:t>
            </a:r>
            <a:r>
              <a:rPr lang="cs-CZ" sz="2400" dirty="0" smtClean="0">
                <a:latin typeface="Verdana" pitchFamily="34" charset="0"/>
              </a:rPr>
              <a:t>hmotnosti, převody jednotek hmotnosti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příklady na procvičení převodů jednotek</a:t>
            </a:r>
            <a:r>
              <a:rPr lang="en-US" sz="2400" dirty="0" smtClean="0">
                <a:latin typeface="Verdana" pitchFamily="34" charset="0"/>
              </a:rPr>
              <a:t> </a:t>
            </a:r>
            <a:r>
              <a:rPr lang="cs-CZ" sz="2400" dirty="0" smtClean="0">
                <a:latin typeface="Verdana" pitchFamily="34" charset="0"/>
              </a:rPr>
              <a:t>hmotnosti s možností kontroly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obrázky měřidel hmotnosti</a:t>
            </a:r>
          </a:p>
          <a:p>
            <a:pPr>
              <a:buFontTx/>
              <a:buChar char="-"/>
            </a:pP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JEDNOTKY HMOTNOSTI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71480"/>
            <a:ext cx="914400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800" i="1" u="sng" dirty="0" smtClean="0"/>
              <a:t>Základní jednotkou hmotnosti je:</a:t>
            </a:r>
            <a:endParaRPr lang="cs-CZ" sz="38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285860"/>
            <a:ext cx="8572560" cy="393954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rgbClr val="00B050"/>
                </a:solidFill>
              </a:rPr>
              <a:t>1 kilogram</a:t>
            </a:r>
          </a:p>
          <a:p>
            <a:pPr algn="ctr"/>
            <a:endParaRPr lang="cs-CZ" sz="5000" dirty="0" smtClean="0">
              <a:solidFill>
                <a:srgbClr val="00B050"/>
              </a:solidFill>
            </a:endParaRPr>
          </a:p>
          <a:p>
            <a:pPr algn="ctr"/>
            <a:r>
              <a:rPr lang="cs-CZ" sz="10000" dirty="0" smtClean="0">
                <a:solidFill>
                  <a:srgbClr val="00B050"/>
                </a:solidFill>
              </a:rPr>
              <a:t>1 kg</a:t>
            </a:r>
            <a:endParaRPr lang="cs-CZ" sz="10000" dirty="0">
              <a:solidFill>
                <a:srgbClr val="00B050"/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 rot="18370106">
            <a:off x="6771430" y="2640486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název jednotky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 rot="18370106">
            <a:off x="6842868" y="4426436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jednotky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Další jednotkou hmotnosti je:</a:t>
            </a:r>
            <a:endParaRPr lang="cs-CZ" sz="4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285860"/>
            <a:ext cx="857256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rgbClr val="00B050"/>
                </a:solidFill>
              </a:rPr>
              <a:t>1 dekagram</a:t>
            </a:r>
          </a:p>
          <a:p>
            <a:pPr algn="ctr"/>
            <a:endParaRPr lang="cs-CZ" sz="3000" dirty="0" smtClean="0">
              <a:solidFill>
                <a:srgbClr val="00B050"/>
              </a:solidFill>
            </a:endParaRPr>
          </a:p>
          <a:p>
            <a:pPr algn="ctr"/>
            <a:r>
              <a:rPr lang="cs-CZ" sz="10000" dirty="0" smtClean="0">
                <a:solidFill>
                  <a:srgbClr val="00B050"/>
                </a:solidFill>
              </a:rPr>
              <a:t>1 dkg</a:t>
            </a:r>
            <a:endParaRPr lang="cs-CZ" sz="10000" dirty="0">
              <a:solidFill>
                <a:srgbClr val="00B050"/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 rot="18370106">
            <a:off x="6842867" y="2569047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název jednotky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 rot="18370106">
            <a:off x="6914305" y="4354999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jednotky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6000768"/>
            <a:ext cx="85725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kg = 100 dkg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Další jednotkou hmotnosti je:</a:t>
            </a:r>
            <a:endParaRPr lang="cs-CZ" sz="4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428736"/>
            <a:ext cx="857256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rgbClr val="00B050"/>
                </a:solidFill>
              </a:rPr>
              <a:t>1 gram</a:t>
            </a:r>
          </a:p>
          <a:p>
            <a:pPr algn="ctr"/>
            <a:endParaRPr lang="cs-CZ" sz="3000" dirty="0" smtClean="0">
              <a:solidFill>
                <a:srgbClr val="00B050"/>
              </a:solidFill>
            </a:endParaRPr>
          </a:p>
          <a:p>
            <a:pPr algn="ctr"/>
            <a:r>
              <a:rPr lang="cs-CZ" sz="10000" dirty="0" smtClean="0">
                <a:solidFill>
                  <a:srgbClr val="00B050"/>
                </a:solidFill>
              </a:rPr>
              <a:t>1 g</a:t>
            </a:r>
            <a:endParaRPr lang="cs-CZ" sz="10000" dirty="0">
              <a:solidFill>
                <a:srgbClr val="00B050"/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 rot="18370106">
            <a:off x="6842867" y="2711923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název jednotky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 rot="18370106">
            <a:off x="6914305" y="4497875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jednotky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5500702"/>
            <a:ext cx="85725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kg = 1000 g</a:t>
            </a:r>
          </a:p>
          <a:p>
            <a:pPr algn="ctr"/>
            <a:r>
              <a:rPr lang="cs-CZ" sz="3000" dirty="0" smtClean="0"/>
              <a:t>1 dkg = 10 g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Další jednotkou hmotnosti je:</a:t>
            </a:r>
            <a:endParaRPr lang="cs-CZ" sz="4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357298"/>
            <a:ext cx="857256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rgbClr val="00B050"/>
                </a:solidFill>
              </a:rPr>
              <a:t>1 tuna</a:t>
            </a:r>
          </a:p>
          <a:p>
            <a:pPr algn="ctr"/>
            <a:endParaRPr lang="cs-CZ" sz="3000" dirty="0" smtClean="0">
              <a:solidFill>
                <a:srgbClr val="00B050"/>
              </a:solidFill>
            </a:endParaRPr>
          </a:p>
          <a:p>
            <a:pPr algn="ctr"/>
            <a:r>
              <a:rPr lang="cs-CZ" sz="10000" dirty="0" smtClean="0">
                <a:solidFill>
                  <a:srgbClr val="00B050"/>
                </a:solidFill>
              </a:rPr>
              <a:t>1 t</a:t>
            </a:r>
            <a:endParaRPr lang="cs-CZ" sz="10000" dirty="0">
              <a:solidFill>
                <a:srgbClr val="00B050"/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 rot="18370106">
            <a:off x="6842867" y="2640485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název jednotky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 rot="18370106">
            <a:off x="6914305" y="4426437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jednotky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5929330"/>
            <a:ext cx="85725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t = 1000 kg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Další jednotkou hmotnosti je:</a:t>
            </a:r>
            <a:endParaRPr lang="cs-CZ" sz="4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357298"/>
            <a:ext cx="85725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B050"/>
                </a:solidFill>
              </a:rPr>
              <a:t>1 metrický cent</a:t>
            </a:r>
          </a:p>
          <a:p>
            <a:pPr algn="ctr"/>
            <a:endParaRPr lang="cs-CZ" sz="6000" dirty="0" smtClean="0">
              <a:solidFill>
                <a:srgbClr val="00B050"/>
              </a:solidFill>
            </a:endParaRPr>
          </a:p>
          <a:p>
            <a:pPr algn="ctr"/>
            <a:r>
              <a:rPr lang="cs-CZ" sz="10000" dirty="0" smtClean="0">
                <a:solidFill>
                  <a:srgbClr val="00B050"/>
                </a:solidFill>
              </a:rPr>
              <a:t>1 q</a:t>
            </a:r>
            <a:endParaRPr lang="cs-CZ" sz="10000" dirty="0">
              <a:solidFill>
                <a:srgbClr val="00B050"/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 rot="18370106">
            <a:off x="6842867" y="2640485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název jednotky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 rot="18370106">
            <a:off x="6914305" y="4426437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jednotky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5929330"/>
            <a:ext cx="85725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q = 100 kg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71480"/>
            <a:ext cx="91440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700" i="1" u="sng" dirty="0" smtClean="0"/>
              <a:t>V</a:t>
            </a:r>
            <a:r>
              <a:rPr lang="cs-CZ" sz="3700" i="1" u="sng" dirty="0" err="1" smtClean="0"/>
              <a:t>ztahy</a:t>
            </a:r>
            <a:r>
              <a:rPr lang="cs-CZ" sz="3700" i="1" u="sng" dirty="0" smtClean="0"/>
              <a:t> mezi jednotkami</a:t>
            </a:r>
            <a:r>
              <a:rPr lang="en-US" sz="3700" i="1" u="sng" dirty="0" smtClean="0"/>
              <a:t> </a:t>
            </a:r>
            <a:r>
              <a:rPr lang="en-US" sz="3700" i="1" u="sng" dirty="0" err="1" smtClean="0"/>
              <a:t>hmotnosti</a:t>
            </a:r>
            <a:r>
              <a:rPr lang="en-US" sz="3700" i="1" u="sng" dirty="0" smtClean="0"/>
              <a:t>, p</a:t>
            </a:r>
            <a:r>
              <a:rPr lang="cs-CZ" sz="3700" i="1" u="sng" dirty="0" smtClean="0">
                <a:latin typeface="Verdana" pitchFamily="34" charset="0"/>
              </a:rPr>
              <a:t>ř</a:t>
            </a:r>
            <a:r>
              <a:rPr lang="en-US" sz="3700" i="1" u="sng" dirty="0" err="1" smtClean="0"/>
              <a:t>evody</a:t>
            </a:r>
            <a:r>
              <a:rPr lang="en-US" sz="3700" i="1" u="sng" dirty="0" smtClean="0"/>
              <a:t> </a:t>
            </a:r>
            <a:r>
              <a:rPr lang="en-US" sz="3700" i="1" u="sng" dirty="0" err="1" smtClean="0"/>
              <a:t>jednotek</a:t>
            </a:r>
            <a:r>
              <a:rPr lang="en-US" sz="3700" i="1" u="sng" dirty="0" smtClean="0"/>
              <a:t> </a:t>
            </a:r>
            <a:r>
              <a:rPr lang="en-US" sz="3700" i="1" u="sng" dirty="0" err="1" smtClean="0"/>
              <a:t>hmotnosti</a:t>
            </a:r>
            <a:r>
              <a:rPr lang="cs-CZ" sz="3700" i="1" u="sng" dirty="0" smtClean="0"/>
              <a:t>:</a:t>
            </a:r>
            <a:endParaRPr lang="cs-CZ" sz="37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2071678"/>
            <a:ext cx="85725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kg = 100 dkg</a:t>
            </a:r>
          </a:p>
          <a:p>
            <a:pPr algn="ctr"/>
            <a:r>
              <a:rPr lang="cs-CZ" sz="3000" dirty="0" smtClean="0"/>
              <a:t>1 kg = 1000 g</a:t>
            </a:r>
          </a:p>
          <a:p>
            <a:pPr algn="ctr"/>
            <a:r>
              <a:rPr lang="cs-CZ" sz="3000" dirty="0" smtClean="0"/>
              <a:t>1 dkg = 10 g</a:t>
            </a:r>
            <a:endParaRPr lang="en-US" sz="3000" dirty="0" smtClean="0"/>
          </a:p>
          <a:p>
            <a:pPr algn="ctr"/>
            <a:r>
              <a:rPr lang="cs-CZ" sz="3000" dirty="0" smtClean="0"/>
              <a:t>1 t = 1000 kg</a:t>
            </a:r>
            <a:endParaRPr lang="en-US" sz="3000" dirty="0" smtClean="0"/>
          </a:p>
          <a:p>
            <a:pPr algn="ctr"/>
            <a:r>
              <a:rPr lang="en-US" sz="3000" dirty="0" smtClean="0"/>
              <a:t>10 </a:t>
            </a:r>
            <a:r>
              <a:rPr lang="en-US" sz="3000" dirty="0" err="1" smtClean="0"/>
              <a:t>dkg</a:t>
            </a:r>
            <a:r>
              <a:rPr lang="en-US" sz="3000" dirty="0" smtClean="0"/>
              <a:t> = 100 g</a:t>
            </a:r>
            <a:endParaRPr lang="cs-CZ" sz="3000" dirty="0" smtClean="0"/>
          </a:p>
          <a:p>
            <a:pPr algn="ctr"/>
            <a:r>
              <a:rPr lang="cs-CZ" sz="3000" dirty="0" smtClean="0"/>
              <a:t>1 q = 100 kg</a:t>
            </a:r>
          </a:p>
          <a:p>
            <a:pPr algn="ctr"/>
            <a:endParaRPr lang="cs-CZ" sz="3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428604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Příklady pro tvoji hlavičku:</a:t>
            </a:r>
            <a:endParaRPr lang="cs-CZ" sz="4000" i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14612" y="1142984"/>
          <a:ext cx="4071966" cy="52648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0330"/>
                <a:gridCol w="1571636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</a:t>
                      </a:r>
                      <a:r>
                        <a:rPr lang="en-US" dirty="0" smtClean="0"/>
                        <a:t>kg</a:t>
                      </a:r>
                      <a:r>
                        <a:rPr lang="cs-CZ" dirty="0" smtClean="0"/>
                        <a:t> =          </a:t>
                      </a:r>
                      <a:r>
                        <a:rPr lang="en-US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r>
                        <a:rPr lang="en-US" dirty="0" smtClean="0"/>
                        <a:t>0 g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</a:t>
                      </a:r>
                      <a:r>
                        <a:rPr lang="en-US" dirty="0" smtClean="0"/>
                        <a:t>t</a:t>
                      </a:r>
                      <a:r>
                        <a:rPr lang="cs-CZ" dirty="0" smtClean="0"/>
                        <a:t> =      </a:t>
                      </a:r>
                      <a:r>
                        <a:rPr lang="en-US" dirty="0" smtClean="0"/>
                        <a:t>   </a:t>
                      </a:r>
                      <a:r>
                        <a:rPr lang="cs-CZ" dirty="0" smtClean="0"/>
                        <a:t>  </a:t>
                      </a:r>
                      <a:r>
                        <a:rPr lang="en-US" dirty="0" smtClean="0"/>
                        <a:t>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r>
                        <a:rPr lang="en-US" dirty="0" smtClean="0"/>
                        <a:t>00</a:t>
                      </a:r>
                      <a:r>
                        <a:rPr lang="cs-CZ" dirty="0" smtClean="0"/>
                        <a:t>0 </a:t>
                      </a:r>
                      <a:r>
                        <a:rPr lang="en-US" dirty="0" smtClean="0"/>
                        <a:t>kg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k</a:t>
                      </a:r>
                      <a:r>
                        <a:rPr lang="en-US" dirty="0" smtClean="0"/>
                        <a:t>g</a:t>
                      </a:r>
                      <a:r>
                        <a:rPr lang="cs-CZ" dirty="0" smtClean="0"/>
                        <a:t> =         </a:t>
                      </a:r>
                      <a:r>
                        <a:rPr lang="en-US" dirty="0" err="1" smtClean="0"/>
                        <a:t>dkg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100 </a:t>
                      </a:r>
                      <a:r>
                        <a:rPr lang="en-US" dirty="0" err="1" smtClean="0"/>
                        <a:t>dkg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</a:t>
                      </a:r>
                      <a:r>
                        <a:rPr lang="en-US" dirty="0" err="1" smtClean="0"/>
                        <a:t>dkg</a:t>
                      </a:r>
                      <a:r>
                        <a:rPr lang="cs-CZ" dirty="0" smtClean="0"/>
                        <a:t> =     </a:t>
                      </a:r>
                      <a:r>
                        <a:rPr lang="en-US" dirty="0" smtClean="0"/>
                        <a:t> </a:t>
                      </a:r>
                      <a:r>
                        <a:rPr lang="cs-CZ" dirty="0" smtClean="0"/>
                        <a:t>   </a:t>
                      </a:r>
                      <a:r>
                        <a:rPr lang="en-US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</a:t>
                      </a:r>
                      <a:r>
                        <a:rPr lang="en-US" dirty="0" smtClean="0"/>
                        <a:t>g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r>
                        <a:rPr lang="en-US" dirty="0" smtClean="0"/>
                        <a:t>0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dkg</a:t>
                      </a:r>
                      <a:r>
                        <a:rPr lang="en-US" baseline="0" dirty="0" smtClean="0"/>
                        <a:t> </a:t>
                      </a:r>
                      <a:r>
                        <a:rPr lang="cs-CZ" dirty="0" smtClean="0"/>
                        <a:t>= 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     </a:t>
                      </a:r>
                      <a:r>
                        <a:rPr lang="en-US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</a:t>
                      </a:r>
                      <a:r>
                        <a:rPr lang="en-US" dirty="0" smtClean="0"/>
                        <a:t>g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r>
                        <a:rPr lang="en-US" dirty="0" smtClean="0"/>
                        <a:t>00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dkg</a:t>
                      </a:r>
                      <a:r>
                        <a:rPr lang="cs-CZ" dirty="0" smtClean="0"/>
                        <a:t> =         </a:t>
                      </a:r>
                      <a:r>
                        <a:rPr lang="en-US" dirty="0" smtClean="0"/>
                        <a:t>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 kg</a:t>
                      </a:r>
                      <a:endParaRPr lang="cs-CZ" dirty="0"/>
                    </a:p>
                  </a:txBody>
                  <a:tcPr/>
                </a:tc>
              </a:tr>
              <a:tr h="440270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5 t </a:t>
                      </a:r>
                      <a:r>
                        <a:rPr lang="cs-CZ" dirty="0" smtClean="0"/>
                        <a:t>=      </a:t>
                      </a:r>
                      <a:r>
                        <a:rPr lang="en-US" dirty="0" smtClean="0"/>
                        <a:t>       </a:t>
                      </a:r>
                      <a:r>
                        <a:rPr lang="cs-CZ" dirty="0" smtClean="0"/>
                        <a:t> </a:t>
                      </a:r>
                      <a:r>
                        <a:rPr lang="en-US" dirty="0" smtClean="0"/>
                        <a:t>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5000 kg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60 g </a:t>
                      </a:r>
                      <a:r>
                        <a:rPr lang="cs-CZ" dirty="0" smtClean="0"/>
                        <a:t>=          </a:t>
                      </a:r>
                      <a:r>
                        <a:rPr lang="en-US" dirty="0" err="1" smtClean="0"/>
                        <a:t>dkg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6 </a:t>
                      </a:r>
                      <a:r>
                        <a:rPr lang="en-US" dirty="0" err="1" smtClean="0"/>
                        <a:t>dkg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</a:t>
                      </a:r>
                      <a:r>
                        <a:rPr lang="cs-CZ" dirty="0" smtClean="0"/>
                        <a:t>000 </a:t>
                      </a:r>
                      <a:r>
                        <a:rPr lang="en-US" dirty="0" smtClean="0"/>
                        <a:t>g</a:t>
                      </a:r>
                      <a:r>
                        <a:rPr lang="cs-CZ" dirty="0" smtClean="0"/>
                        <a:t> =     </a:t>
                      </a:r>
                      <a:r>
                        <a:rPr lang="en-US" dirty="0" smtClean="0"/>
                        <a:t> 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 kg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</a:t>
                      </a:r>
                      <a:r>
                        <a:rPr lang="cs-CZ" dirty="0" smtClean="0"/>
                        <a:t>0 d</a:t>
                      </a:r>
                      <a:r>
                        <a:rPr lang="en-US" dirty="0" smtClean="0"/>
                        <a:t>kg</a:t>
                      </a:r>
                      <a:r>
                        <a:rPr lang="cs-CZ" dirty="0" smtClean="0"/>
                        <a:t> =         </a:t>
                      </a:r>
                      <a:r>
                        <a:rPr lang="en-US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300 g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70</a:t>
                      </a:r>
                      <a:r>
                        <a:rPr lang="cs-CZ" dirty="0" smtClean="0"/>
                        <a:t>00 </a:t>
                      </a:r>
                      <a:r>
                        <a:rPr lang="en-US" dirty="0" smtClean="0"/>
                        <a:t>kg</a:t>
                      </a:r>
                      <a:r>
                        <a:rPr lang="cs-CZ" baseline="0" dirty="0" smtClean="0"/>
                        <a:t> =     </a:t>
                      </a:r>
                      <a:r>
                        <a:rPr lang="en-US" baseline="0" dirty="0" smtClean="0"/>
                        <a:t> </a:t>
                      </a:r>
                      <a:r>
                        <a:rPr lang="cs-CZ" baseline="0" dirty="0" smtClean="0"/>
                        <a:t> </a:t>
                      </a:r>
                      <a:r>
                        <a:rPr lang="en-US" baseline="0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7 t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300 kg =         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q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1575032"/>
            <a:ext cx="713810" cy="511331"/>
          </a:xfrm>
          <a:prstGeom prst="rect">
            <a:avLst/>
          </a:prstGeom>
          <a:noFill/>
        </p:spPr>
      </p:pic>
      <p:pic>
        <p:nvPicPr>
          <p:cNvPr id="1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124" y="2871176"/>
            <a:ext cx="713810" cy="511331"/>
          </a:xfrm>
          <a:prstGeom prst="rect">
            <a:avLst/>
          </a:prstGeom>
          <a:noFill/>
        </p:spPr>
      </p:pic>
      <p:pic>
        <p:nvPicPr>
          <p:cNvPr id="1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124" y="3303224"/>
            <a:ext cx="713810" cy="511331"/>
          </a:xfrm>
          <a:prstGeom prst="rect">
            <a:avLst/>
          </a:prstGeom>
          <a:noFill/>
        </p:spPr>
      </p:pic>
      <p:pic>
        <p:nvPicPr>
          <p:cNvPr id="1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124" y="3735272"/>
            <a:ext cx="713810" cy="511331"/>
          </a:xfrm>
          <a:prstGeom prst="rect">
            <a:avLst/>
          </a:prstGeom>
          <a:noFill/>
        </p:spPr>
      </p:pic>
      <p:pic>
        <p:nvPicPr>
          <p:cNvPr id="1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124" y="4167320"/>
            <a:ext cx="713810" cy="511331"/>
          </a:xfrm>
          <a:prstGeom prst="rect">
            <a:avLst/>
          </a:prstGeom>
          <a:noFill/>
        </p:spPr>
      </p:pic>
      <p:pic>
        <p:nvPicPr>
          <p:cNvPr id="2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124" y="4599368"/>
            <a:ext cx="713810" cy="511331"/>
          </a:xfrm>
          <a:prstGeom prst="rect">
            <a:avLst/>
          </a:prstGeom>
          <a:noFill/>
        </p:spPr>
      </p:pic>
      <p:pic>
        <p:nvPicPr>
          <p:cNvPr id="2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124" y="5103424"/>
            <a:ext cx="713810" cy="511331"/>
          </a:xfrm>
          <a:prstGeom prst="rect">
            <a:avLst/>
          </a:prstGeom>
          <a:noFill/>
        </p:spPr>
      </p:pic>
      <p:pic>
        <p:nvPicPr>
          <p:cNvPr id="2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124" y="5535472"/>
            <a:ext cx="713810" cy="511331"/>
          </a:xfrm>
          <a:prstGeom prst="rect">
            <a:avLst/>
          </a:prstGeom>
          <a:noFill/>
        </p:spPr>
      </p:pic>
      <p:pic>
        <p:nvPicPr>
          <p:cNvPr id="2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2007080"/>
            <a:ext cx="713810" cy="511331"/>
          </a:xfrm>
          <a:prstGeom prst="rect">
            <a:avLst/>
          </a:prstGeom>
          <a:noFill/>
        </p:spPr>
      </p:pic>
      <p:pic>
        <p:nvPicPr>
          <p:cNvPr id="2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2439128"/>
            <a:ext cx="713810" cy="511331"/>
          </a:xfrm>
          <a:prstGeom prst="rect">
            <a:avLst/>
          </a:prstGeom>
          <a:noFill/>
        </p:spPr>
      </p:pic>
      <p:pic>
        <p:nvPicPr>
          <p:cNvPr id="2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1142984"/>
            <a:ext cx="713810" cy="511331"/>
          </a:xfrm>
          <a:prstGeom prst="rect">
            <a:avLst/>
          </a:prstGeom>
          <a:noFill/>
        </p:spPr>
      </p:pic>
      <p:pic>
        <p:nvPicPr>
          <p:cNvPr id="2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5929330"/>
            <a:ext cx="713810" cy="5113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8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Měřidla </a:t>
            </a:r>
            <a:r>
              <a:rPr lang="en-US" sz="4000" i="1" u="sng" dirty="0" err="1" smtClean="0"/>
              <a:t>hmotnosti</a:t>
            </a:r>
            <a:r>
              <a:rPr lang="cs-CZ" sz="4000" i="1" u="sng" dirty="0" smtClean="0"/>
              <a:t> jsou např.:</a:t>
            </a:r>
            <a:endParaRPr lang="cs-CZ" sz="4000" i="1" u="sng" dirty="0"/>
          </a:p>
        </p:txBody>
      </p:sp>
      <p:pic>
        <p:nvPicPr>
          <p:cNvPr id="3074" name="Picture 2" descr="http://teorie-grafu.cz/procvicovani/img/vahy-a-zavazi/vah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1857364"/>
            <a:ext cx="1613420" cy="1500198"/>
          </a:xfrm>
          <a:prstGeom prst="rect">
            <a:avLst/>
          </a:prstGeom>
          <a:noFill/>
        </p:spPr>
      </p:pic>
      <p:pic>
        <p:nvPicPr>
          <p:cNvPr id="3076" name="Picture 4" descr="http://www.biela-technika.sk/userdata/product/01080/img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1714488"/>
            <a:ext cx="1571616" cy="1571616"/>
          </a:xfrm>
          <a:prstGeom prst="rect">
            <a:avLst/>
          </a:prstGeom>
          <a:noFill/>
        </p:spPr>
      </p:pic>
      <p:pic>
        <p:nvPicPr>
          <p:cNvPr id="3078" name="Picture 6" descr="http://www.kozak-svitavy.cz/pic_zbozi/215000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0100" y="4429132"/>
            <a:ext cx="1873930" cy="1140022"/>
          </a:xfrm>
          <a:prstGeom prst="rect">
            <a:avLst/>
          </a:prstGeom>
          <a:noFill/>
        </p:spPr>
      </p:pic>
      <p:pic>
        <p:nvPicPr>
          <p:cNvPr id="3080" name="Picture 8" descr="http://data.fast.eu/pics/40/40031386/40031386-lim.jpg?135247610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868" y="2643182"/>
            <a:ext cx="1785950" cy="178595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42910" y="3357562"/>
            <a:ext cx="2598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rovnoramenné váhy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472" y="5572140"/>
            <a:ext cx="3071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osobní váha mechanická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14678" y="4357694"/>
            <a:ext cx="2579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osobní váha digitální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5008" y="3286124"/>
            <a:ext cx="3048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kuchyňská váha digitální</a:t>
            </a:r>
            <a:endParaRPr lang="cs-CZ" dirty="0"/>
          </a:p>
        </p:txBody>
      </p:sp>
      <p:pic>
        <p:nvPicPr>
          <p:cNvPr id="3" name="Picture 2" descr="http://www.katpro.cz/fotky11790/fotos/_vyr_68Vaha-mechanicka2.jpe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15074" y="4071942"/>
            <a:ext cx="1326238" cy="171451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286380" y="5786454"/>
            <a:ext cx="3499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kuchyňská váha mechanická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OPĚT SKVĚLÁ PRÁCE! JSI JEDNIČKA!!!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3" name="Picture 2" descr="C:\Documents and Settings\Administrator\Local Settings\Temporary Internet Files\Content.IE5\6OIBTVWV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1714488"/>
            <a:ext cx="3660103" cy="3000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500042"/>
            <a:ext cx="8572560" cy="59708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cs typeface="Times New Roman" pitchFamily="18" charset="0"/>
              </a:rPr>
              <a:t>Použité citace a obrázky:</a:t>
            </a:r>
            <a:endParaRPr lang="cs-CZ" sz="4000" dirty="0" smtClean="0">
              <a:cs typeface="Times New Roman" pitchFamily="18" charset="0"/>
            </a:endParaRPr>
          </a:p>
          <a:p>
            <a:endParaRPr lang="cs-CZ" dirty="0" smtClean="0"/>
          </a:p>
          <a:p>
            <a:r>
              <a:rPr lang="en-US" dirty="0" err="1" smtClean="0"/>
              <a:t>Obr</a:t>
            </a:r>
            <a:r>
              <a:rPr lang="en-US" dirty="0" smtClean="0"/>
              <a:t>. </a:t>
            </a:r>
            <a:r>
              <a:rPr lang="en-US" dirty="0" err="1" smtClean="0"/>
              <a:t>Kuchy</a:t>
            </a:r>
            <a:r>
              <a:rPr lang="cs-CZ" dirty="0" err="1" smtClean="0"/>
              <a:t>ňská</a:t>
            </a:r>
            <a:r>
              <a:rPr lang="cs-CZ" dirty="0" smtClean="0"/>
              <a:t> váha digitální</a:t>
            </a:r>
            <a:r>
              <a:rPr lang="en-US" dirty="0" smtClean="0"/>
              <a:t>: http://www.biela-technika.sk/catalog/male-elektro_172_172_172_172/kuchynske-vahy</a:t>
            </a:r>
          </a:p>
          <a:p>
            <a:endParaRPr lang="cs-CZ" dirty="0" smtClean="0"/>
          </a:p>
          <a:p>
            <a:r>
              <a:rPr lang="cs-CZ" dirty="0" smtClean="0"/>
              <a:t>Obr. Kuchyňská váha mechanická: http://www.</a:t>
            </a:r>
            <a:r>
              <a:rPr lang="cs-CZ" dirty="0" err="1" smtClean="0"/>
              <a:t>katpro.cz</a:t>
            </a:r>
            <a:r>
              <a:rPr lang="cs-CZ" dirty="0" smtClean="0"/>
              <a:t>/</a:t>
            </a:r>
            <a:r>
              <a:rPr lang="cs-CZ" dirty="0" err="1" smtClean="0"/>
              <a:t>katpro</a:t>
            </a:r>
            <a:r>
              <a:rPr lang="cs-CZ" dirty="0" smtClean="0"/>
              <a:t>/</a:t>
            </a:r>
            <a:r>
              <a:rPr lang="cs-CZ" dirty="0" err="1" smtClean="0"/>
              <a:t>eshop</a:t>
            </a:r>
            <a:r>
              <a:rPr lang="cs-CZ" dirty="0" smtClean="0"/>
              <a:t>/18-1-</a:t>
            </a:r>
            <a:r>
              <a:rPr lang="cs-CZ" dirty="0" err="1" smtClean="0"/>
              <a:t>Ostatni</a:t>
            </a:r>
            <a:r>
              <a:rPr lang="cs-CZ" dirty="0" smtClean="0"/>
              <a:t>-do-</a:t>
            </a:r>
            <a:r>
              <a:rPr lang="cs-CZ" dirty="0" err="1" smtClean="0"/>
              <a:t>kuchyne</a:t>
            </a:r>
            <a:r>
              <a:rPr lang="cs-CZ" dirty="0" smtClean="0"/>
              <a:t>/0/5/68-</a:t>
            </a:r>
            <a:r>
              <a:rPr lang="cs-CZ" dirty="0" err="1" smtClean="0"/>
              <a:t>Kuchynska</a:t>
            </a:r>
            <a:r>
              <a:rPr lang="cs-CZ" dirty="0" smtClean="0"/>
              <a:t>-</a:t>
            </a:r>
            <a:r>
              <a:rPr lang="cs-CZ" dirty="0" err="1" smtClean="0"/>
              <a:t>vaha</a:t>
            </a:r>
            <a:r>
              <a:rPr lang="cs-CZ" dirty="0" smtClean="0"/>
              <a:t>-</a:t>
            </a:r>
            <a:r>
              <a:rPr lang="cs-CZ" dirty="0" err="1" smtClean="0"/>
              <a:t>mechanicka</a:t>
            </a:r>
            <a:endParaRPr lang="en-US" dirty="0" smtClean="0"/>
          </a:p>
          <a:p>
            <a:endParaRPr lang="cs-CZ" dirty="0" smtClean="0"/>
          </a:p>
          <a:p>
            <a:r>
              <a:rPr lang="en-US" dirty="0" err="1" smtClean="0"/>
              <a:t>Obr</a:t>
            </a:r>
            <a:r>
              <a:rPr lang="en-US" dirty="0" smtClean="0"/>
              <a:t>. </a:t>
            </a:r>
            <a:r>
              <a:rPr lang="en-US" dirty="0" err="1" smtClean="0"/>
              <a:t>Osobn</a:t>
            </a:r>
            <a:r>
              <a:rPr lang="cs-CZ" dirty="0" smtClean="0"/>
              <a:t>í</a:t>
            </a:r>
            <a:r>
              <a:rPr lang="en-US" dirty="0" smtClean="0"/>
              <a:t> </a:t>
            </a:r>
            <a:r>
              <a:rPr lang="cs-CZ" dirty="0" smtClean="0"/>
              <a:t>váha mechanická</a:t>
            </a:r>
            <a:r>
              <a:rPr lang="en-US" dirty="0" smtClean="0"/>
              <a:t>: http://www.kozak-svitavy.cz/domaci-potreby-osobni-vahy-katskup215.php</a:t>
            </a:r>
          </a:p>
          <a:p>
            <a:endParaRPr lang="en-US" dirty="0" smtClean="0"/>
          </a:p>
          <a:p>
            <a:r>
              <a:rPr lang="en-US" dirty="0" err="1" smtClean="0"/>
              <a:t>Obr</a:t>
            </a:r>
            <a:r>
              <a:rPr lang="en-US" dirty="0" smtClean="0"/>
              <a:t>. </a:t>
            </a:r>
            <a:r>
              <a:rPr lang="cs-CZ" dirty="0" smtClean="0"/>
              <a:t>Osobní váha digitální</a:t>
            </a:r>
            <a:r>
              <a:rPr lang="en-US" dirty="0" smtClean="0"/>
              <a:t>: http://vfelectric.inshop.cz/osobni-vahy/</a:t>
            </a:r>
          </a:p>
          <a:p>
            <a:endParaRPr lang="en-US" dirty="0" smtClean="0"/>
          </a:p>
          <a:p>
            <a:r>
              <a:rPr lang="cs-CZ" dirty="0" smtClean="0"/>
              <a:t>Obr. </a:t>
            </a:r>
            <a:r>
              <a:rPr lang="en-US" dirty="0" err="1" smtClean="0"/>
              <a:t>Rovnoramenn</a:t>
            </a:r>
            <a:r>
              <a:rPr lang="cs-CZ" dirty="0" smtClean="0"/>
              <a:t>é váhy</a:t>
            </a:r>
            <a:r>
              <a:rPr lang="en-US" dirty="0" smtClean="0"/>
              <a:t>: http://teorie-grafu.cz/procvicovani/vahy-a-zavazi.php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Ostatní obrázky byly použity z Klipartu.</a:t>
            </a:r>
          </a:p>
          <a:p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381</TotalTime>
  <Words>380</Words>
  <Application>Microsoft Office PowerPoint</Application>
  <PresentationFormat>Předvádění na obrazovce (4:3)</PresentationFormat>
  <Paragraphs>108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Aspekt</vt:lpstr>
      <vt:lpstr>Motiv sady Office</vt:lpstr>
      <vt:lpstr>VY_32_INOVACE_57_Jednotky hmotnosti</vt:lpstr>
      <vt:lpstr>Anotace</vt:lpstr>
      <vt:lpstr>JEDNOTKY HMOTNOSTI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pcbazar</cp:lastModifiedBy>
  <cp:revision>52</cp:revision>
  <dcterms:created xsi:type="dcterms:W3CDTF">2013-02-22T18:39:13Z</dcterms:created>
  <dcterms:modified xsi:type="dcterms:W3CDTF">2013-06-17T19:20:15Z</dcterms:modified>
</cp:coreProperties>
</file>