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79" r:id="rId4"/>
    <p:sldId id="256" r:id="rId5"/>
    <p:sldId id="280" r:id="rId6"/>
    <p:sldId id="282" r:id="rId7"/>
    <p:sldId id="283" r:id="rId8"/>
    <p:sldId id="284" r:id="rId9"/>
    <p:sldId id="289" r:id="rId10"/>
    <p:sldId id="285" r:id="rId11"/>
    <p:sldId id="286" r:id="rId12"/>
    <p:sldId id="287" r:id="rId13"/>
    <p:sldId id="288" r:id="rId14"/>
    <p:sldId id="28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0BC"/>
    <a:srgbClr val="00928F"/>
    <a:srgbClr val="00FFFF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380" autoAdjust="0"/>
  </p:normalViewPr>
  <p:slideViewPr>
    <p:cSldViewPr>
      <p:cViewPr varScale="1">
        <p:scale>
          <a:sx n="106" d="100"/>
          <a:sy n="106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51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VY_32_INOVACE_58_Jednotky </a:t>
            </a:r>
            <a:r>
              <a:rPr lang="cs-CZ" sz="3600" dirty="0" smtClean="0">
                <a:latin typeface="Verdana" pitchFamily="34" charset="0"/>
              </a:rPr>
              <a:t>objemu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o jednotkách objemu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(určen pro 4.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se základní jednotkou objemu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dalšími jednotkami objemu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vztahy mezi jednotkami</a:t>
            </a:r>
            <a:r>
              <a:rPr lang="en-US" sz="2400" dirty="0" smtClean="0">
                <a:latin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</a:rPr>
              <a:t>objemu, převody jednotek</a:t>
            </a:r>
            <a:r>
              <a:rPr lang="en-US" sz="2400" dirty="0" smtClean="0">
                <a:latin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</a:rPr>
              <a:t>objemu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příklady na procvičení převodů jednotek</a:t>
            </a:r>
            <a:r>
              <a:rPr lang="en-US" sz="2400" dirty="0" smtClean="0">
                <a:latin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</a:rPr>
              <a:t>objemu s možností kontroly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obrázky měřidel objemu</a:t>
            </a:r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JEDNOTKY OBJEMU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Základní jednotkou objemu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285860"/>
            <a:ext cx="857256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litr</a:t>
            </a:r>
          </a:p>
          <a:p>
            <a:pPr algn="ctr"/>
            <a:endParaRPr lang="cs-CZ" sz="5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1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l</a:t>
            </a:r>
            <a:endParaRPr lang="cs-CZ" sz="10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771429" y="235473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název jednotky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842868" y="4283560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6000768"/>
            <a:ext cx="8572560" cy="55399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l = 1 m</a:t>
            </a:r>
            <a:r>
              <a:rPr lang="cs-CZ" sz="3000" baseline="30000" dirty="0" smtClean="0"/>
              <a:t>3</a:t>
            </a:r>
            <a:endParaRPr lang="cs-CZ" sz="30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objemu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285860"/>
            <a:ext cx="8572560" cy="363176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decilitr</a:t>
            </a:r>
          </a:p>
          <a:p>
            <a:pPr algn="ctr"/>
            <a:endParaRPr lang="cs-CZ" sz="3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1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dl</a:t>
            </a:r>
            <a:endParaRPr lang="cs-CZ" sz="10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569047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název jednotky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354999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6000768"/>
            <a:ext cx="8572560" cy="55399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l = 10 dl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objemu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428736"/>
            <a:ext cx="8572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centilitr</a:t>
            </a:r>
          </a:p>
          <a:p>
            <a:pPr algn="ctr"/>
            <a:endParaRPr lang="cs-CZ" sz="3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1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cl</a:t>
            </a:r>
            <a:endParaRPr lang="cs-CZ" sz="10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711923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název jednotky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49787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500702"/>
            <a:ext cx="85725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l = 100 cl</a:t>
            </a:r>
          </a:p>
          <a:p>
            <a:pPr algn="ctr"/>
            <a:r>
              <a:rPr lang="cs-CZ" sz="3000" dirty="0" smtClean="0"/>
              <a:t>1 dl = 10 cl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objemu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357298"/>
            <a:ext cx="8572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mililitr</a:t>
            </a:r>
          </a:p>
          <a:p>
            <a:pPr algn="ctr"/>
            <a:endParaRPr lang="cs-CZ" sz="3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1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ml</a:t>
            </a:r>
            <a:endParaRPr lang="cs-CZ" sz="10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64048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název jednotky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426437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072074"/>
            <a:ext cx="85725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l = 1000 ml</a:t>
            </a:r>
          </a:p>
          <a:p>
            <a:pPr algn="ctr"/>
            <a:r>
              <a:rPr lang="cs-CZ" sz="3000" dirty="0" smtClean="0"/>
              <a:t>1 dl = 100 ml</a:t>
            </a:r>
          </a:p>
          <a:p>
            <a:pPr algn="ctr"/>
            <a:r>
              <a:rPr lang="cs-CZ" sz="3000" dirty="0" smtClean="0"/>
              <a:t>1 cl = 10 ml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objemu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357298"/>
            <a:ext cx="8572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hektolitr</a:t>
            </a:r>
          </a:p>
          <a:p>
            <a:pPr algn="ctr"/>
            <a:endParaRPr lang="cs-CZ" sz="30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10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 </a:t>
            </a:r>
            <a:r>
              <a:rPr lang="cs-CZ" sz="10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hl</a:t>
            </a:r>
            <a:endParaRPr lang="cs-CZ" sz="10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64048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název jednotky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426437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jednotky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929330"/>
            <a:ext cx="85725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</a:t>
            </a:r>
            <a:r>
              <a:rPr lang="cs-CZ" sz="3000" dirty="0" err="1" smtClean="0"/>
              <a:t>hl</a:t>
            </a:r>
            <a:r>
              <a:rPr lang="cs-CZ" sz="3000" dirty="0" smtClean="0"/>
              <a:t> = 100 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800" i="1" u="sng" dirty="0" smtClean="0"/>
              <a:t>V</a:t>
            </a:r>
            <a:r>
              <a:rPr lang="cs-CZ" sz="3800" i="1" u="sng" dirty="0" err="1" smtClean="0"/>
              <a:t>ztahy</a:t>
            </a:r>
            <a:r>
              <a:rPr lang="cs-CZ" sz="3800" i="1" u="sng" dirty="0" smtClean="0"/>
              <a:t> mezi jednotkami</a:t>
            </a:r>
            <a:r>
              <a:rPr lang="en-US" sz="3800" i="1" u="sng" dirty="0" smtClean="0"/>
              <a:t> </a:t>
            </a:r>
            <a:r>
              <a:rPr lang="cs-CZ" sz="3800" i="1" u="sng" dirty="0" smtClean="0"/>
              <a:t>objemu</a:t>
            </a:r>
            <a:r>
              <a:rPr lang="en-US" sz="3800" i="1" u="sng" dirty="0" smtClean="0"/>
              <a:t>, p</a:t>
            </a:r>
            <a:r>
              <a:rPr lang="cs-CZ" sz="3800" i="1" u="sng" dirty="0" smtClean="0">
                <a:latin typeface="Verdana" pitchFamily="34" charset="0"/>
              </a:rPr>
              <a:t>ř</a:t>
            </a:r>
            <a:r>
              <a:rPr lang="en-US" sz="3800" i="1" u="sng" dirty="0" err="1" smtClean="0"/>
              <a:t>evody</a:t>
            </a:r>
            <a:r>
              <a:rPr lang="en-US" sz="3800" i="1" u="sng" dirty="0" smtClean="0"/>
              <a:t> </a:t>
            </a:r>
            <a:r>
              <a:rPr lang="en-US" sz="3800" i="1" u="sng" dirty="0" err="1" smtClean="0"/>
              <a:t>jednotek</a:t>
            </a:r>
            <a:r>
              <a:rPr lang="en-US" sz="3800" i="1" u="sng" dirty="0" smtClean="0"/>
              <a:t> </a:t>
            </a:r>
            <a:r>
              <a:rPr lang="cs-CZ" sz="3800" i="1" u="sng" dirty="0" smtClean="0"/>
              <a:t>objemu:</a:t>
            </a:r>
            <a:endParaRPr lang="cs-CZ" sz="38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2071678"/>
            <a:ext cx="85725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l = 10 dl</a:t>
            </a:r>
            <a:endParaRPr lang="en-US" sz="3000" dirty="0" smtClean="0"/>
          </a:p>
          <a:p>
            <a:pPr algn="ctr"/>
            <a:r>
              <a:rPr lang="cs-CZ" sz="3000" dirty="0" smtClean="0"/>
              <a:t>1 l = 100 cl</a:t>
            </a:r>
          </a:p>
          <a:p>
            <a:pPr algn="ctr"/>
            <a:r>
              <a:rPr lang="cs-CZ" sz="3000" dirty="0" smtClean="0"/>
              <a:t>1 dl = 10 cl</a:t>
            </a:r>
            <a:endParaRPr lang="en-US" sz="3000" dirty="0" smtClean="0"/>
          </a:p>
          <a:p>
            <a:pPr algn="ctr"/>
            <a:r>
              <a:rPr lang="cs-CZ" sz="3000" dirty="0" smtClean="0"/>
              <a:t>1 l = 1000 ml</a:t>
            </a:r>
          </a:p>
          <a:p>
            <a:pPr algn="ctr"/>
            <a:r>
              <a:rPr lang="cs-CZ" sz="3000" dirty="0" smtClean="0"/>
              <a:t>1 dl = 100 ml</a:t>
            </a:r>
          </a:p>
          <a:p>
            <a:pPr algn="ctr"/>
            <a:r>
              <a:rPr lang="cs-CZ" sz="3000" dirty="0" smtClean="0"/>
              <a:t>1 cl = 10 ml</a:t>
            </a:r>
            <a:endParaRPr lang="en-US" sz="3000" dirty="0" smtClean="0"/>
          </a:p>
          <a:p>
            <a:pPr algn="ctr"/>
            <a:r>
              <a:rPr lang="cs-CZ" sz="3000" dirty="0" smtClean="0"/>
              <a:t>1 dl = 10 cl = 100 ml</a:t>
            </a:r>
          </a:p>
          <a:p>
            <a:pPr algn="ctr"/>
            <a:r>
              <a:rPr lang="cs-CZ" sz="3000" dirty="0" smtClean="0"/>
              <a:t>1 l = 10 dl = 100 cl = 1000 ml</a:t>
            </a:r>
          </a:p>
          <a:p>
            <a:pPr algn="ctr"/>
            <a:r>
              <a:rPr lang="cs-CZ" sz="3000" dirty="0" smtClean="0"/>
              <a:t>1 </a:t>
            </a:r>
            <a:r>
              <a:rPr lang="cs-CZ" sz="3000" dirty="0" err="1" smtClean="0"/>
              <a:t>hl</a:t>
            </a:r>
            <a:r>
              <a:rPr lang="cs-CZ" sz="3000" dirty="0" smtClean="0"/>
              <a:t> = 100 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428604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Příklady pro tvoji hlavičku:</a:t>
            </a:r>
            <a:endParaRPr lang="cs-CZ" sz="4000" i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786" y="1500174"/>
          <a:ext cx="3714776" cy="48262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4578"/>
                <a:gridCol w="150019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</a:t>
                      </a:r>
                      <a:r>
                        <a:rPr lang="cs-CZ" dirty="0" err="1" smtClean="0"/>
                        <a:t>hl</a:t>
                      </a:r>
                      <a:r>
                        <a:rPr lang="cs-CZ" dirty="0" smtClean="0"/>
                        <a:t> =          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l =           ml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 ml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1l =             dl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dl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dl =         ml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ml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dl =          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cl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r>
                        <a:rPr lang="cs-CZ" baseline="0" dirty="0" smtClean="0"/>
                        <a:t> cl =          ml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ml</a:t>
                      </a:r>
                      <a:endParaRPr lang="cs-CZ" dirty="0"/>
                    </a:p>
                  </a:txBody>
                  <a:tcPr/>
                </a:tc>
              </a:tr>
              <a:tr h="44027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l =            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cl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l =         </a:t>
                      </a:r>
                      <a:r>
                        <a:rPr lang="cs-CZ" dirty="0" err="1" smtClean="0"/>
                        <a:t>hl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</a:t>
                      </a:r>
                      <a:r>
                        <a:rPr lang="cs-CZ" dirty="0" err="1" smtClean="0"/>
                        <a:t>hl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 ml</a:t>
                      </a:r>
                      <a:r>
                        <a:rPr lang="cs-CZ" baseline="0" dirty="0" smtClean="0"/>
                        <a:t> =     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dl =            l  </a:t>
                      </a:r>
                      <a:r>
                        <a:rPr lang="cs-CZ" baseline="0" dirty="0" smtClean="0"/>
                        <a:t>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ml =       dl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dl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1932222"/>
            <a:ext cx="786388" cy="511331"/>
          </a:xfrm>
          <a:prstGeom prst="rect">
            <a:avLst/>
          </a:prstGeom>
          <a:noFill/>
        </p:spPr>
      </p:pic>
      <p:pic>
        <p:nvPicPr>
          <p:cNvPr id="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3228366"/>
            <a:ext cx="786388" cy="511331"/>
          </a:xfrm>
          <a:prstGeom prst="rect">
            <a:avLst/>
          </a:prstGeom>
          <a:noFill/>
        </p:spPr>
      </p:pic>
      <p:pic>
        <p:nvPicPr>
          <p:cNvPr id="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3660414"/>
            <a:ext cx="786388" cy="511331"/>
          </a:xfrm>
          <a:prstGeom prst="rect">
            <a:avLst/>
          </a:prstGeom>
          <a:noFill/>
        </p:spPr>
      </p:pic>
      <p:pic>
        <p:nvPicPr>
          <p:cNvPr id="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4092462"/>
            <a:ext cx="786388" cy="511331"/>
          </a:xfrm>
          <a:prstGeom prst="rect">
            <a:avLst/>
          </a:prstGeom>
          <a:noFill/>
        </p:spPr>
      </p:pic>
      <p:pic>
        <p:nvPicPr>
          <p:cNvPr id="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4524510"/>
            <a:ext cx="786388" cy="511331"/>
          </a:xfrm>
          <a:prstGeom prst="rect">
            <a:avLst/>
          </a:prstGeom>
          <a:noFill/>
        </p:spPr>
      </p:pic>
      <p:pic>
        <p:nvPicPr>
          <p:cNvPr id="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4956558"/>
            <a:ext cx="786388" cy="511331"/>
          </a:xfrm>
          <a:prstGeom prst="rect">
            <a:avLst/>
          </a:prstGeom>
          <a:noFill/>
        </p:spPr>
      </p:pic>
      <p:pic>
        <p:nvPicPr>
          <p:cNvPr id="1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5460614"/>
            <a:ext cx="786388" cy="511331"/>
          </a:xfrm>
          <a:prstGeom prst="rect">
            <a:avLst/>
          </a:prstGeom>
          <a:noFill/>
        </p:spPr>
      </p:pic>
      <p:pic>
        <p:nvPicPr>
          <p:cNvPr id="1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108" y="5892662"/>
            <a:ext cx="786388" cy="511331"/>
          </a:xfrm>
          <a:prstGeom prst="rect">
            <a:avLst/>
          </a:prstGeom>
          <a:noFill/>
        </p:spPr>
      </p:pic>
      <p:pic>
        <p:nvPicPr>
          <p:cNvPr id="1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2364270"/>
            <a:ext cx="786388" cy="511331"/>
          </a:xfrm>
          <a:prstGeom prst="rect">
            <a:avLst/>
          </a:prstGeom>
          <a:noFill/>
        </p:spPr>
      </p:pic>
      <p:pic>
        <p:nvPicPr>
          <p:cNvPr id="1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2796318"/>
            <a:ext cx="786388" cy="511331"/>
          </a:xfrm>
          <a:prstGeom prst="rect">
            <a:avLst/>
          </a:prstGeom>
          <a:noFill/>
        </p:spPr>
      </p:pic>
      <p:pic>
        <p:nvPicPr>
          <p:cNvPr id="1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1500174"/>
            <a:ext cx="786388" cy="511331"/>
          </a:xfrm>
          <a:prstGeom prst="rect">
            <a:avLst/>
          </a:prstGeom>
          <a:noFill/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643438" y="1500174"/>
          <a:ext cx="3643338" cy="48262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4578"/>
                <a:gridCol w="1428760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dl =          ml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 ml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 l =         </a:t>
                      </a:r>
                      <a:r>
                        <a:rPr lang="cs-CZ" dirty="0" err="1" smtClean="0"/>
                        <a:t>hl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</a:t>
                      </a:r>
                      <a:r>
                        <a:rPr lang="cs-CZ" dirty="0" err="1" smtClean="0"/>
                        <a:t>hl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l =    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   ml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6000 ml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cl =</a:t>
                      </a:r>
                      <a:r>
                        <a:rPr lang="cs-CZ" baseline="0" dirty="0" smtClean="0"/>
                        <a:t>          ml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ml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7000 ml =</a:t>
                      </a:r>
                      <a:r>
                        <a:rPr lang="cs-CZ" baseline="0" dirty="0" smtClean="0"/>
                        <a:t>      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600 ml =</a:t>
                      </a:r>
                      <a:r>
                        <a:rPr lang="cs-CZ" baseline="0" dirty="0" smtClean="0"/>
                        <a:t>        dl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dl</a:t>
                      </a:r>
                      <a:endParaRPr lang="cs-CZ" dirty="0"/>
                    </a:p>
                  </a:txBody>
                  <a:tcPr/>
                </a:tc>
              </a:tr>
              <a:tr h="44027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l =           dl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 dl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800 cl =        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l =              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900 cl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</a:t>
                      </a:r>
                      <a:r>
                        <a:rPr lang="cs-CZ" dirty="0" err="1" smtClean="0"/>
                        <a:t>hl</a:t>
                      </a:r>
                      <a:r>
                        <a:rPr lang="cs-CZ" dirty="0" smtClean="0"/>
                        <a:t> =          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 l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r>
                        <a:rPr lang="cs-CZ" baseline="0" dirty="0" smtClean="0"/>
                        <a:t> dl =          cl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cl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4338" y="1897452"/>
            <a:ext cx="785248" cy="511331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3193596"/>
            <a:ext cx="785248" cy="511331"/>
          </a:xfrm>
          <a:prstGeom prst="rect">
            <a:avLst/>
          </a:prstGeom>
          <a:noFill/>
        </p:spPr>
      </p:pic>
      <p:pic>
        <p:nvPicPr>
          <p:cNvPr id="1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3625644"/>
            <a:ext cx="785248" cy="511331"/>
          </a:xfrm>
          <a:prstGeom prst="rect">
            <a:avLst/>
          </a:prstGeom>
          <a:noFill/>
        </p:spPr>
      </p:pic>
      <p:pic>
        <p:nvPicPr>
          <p:cNvPr id="1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057692"/>
            <a:ext cx="785248" cy="511331"/>
          </a:xfrm>
          <a:prstGeom prst="rect">
            <a:avLst/>
          </a:prstGeom>
          <a:noFill/>
        </p:spPr>
      </p:pic>
      <p:pic>
        <p:nvPicPr>
          <p:cNvPr id="2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489740"/>
            <a:ext cx="785248" cy="511331"/>
          </a:xfrm>
          <a:prstGeom prst="rect">
            <a:avLst/>
          </a:prstGeom>
          <a:noFill/>
        </p:spPr>
      </p:pic>
      <p:pic>
        <p:nvPicPr>
          <p:cNvPr id="2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921788"/>
            <a:ext cx="785248" cy="511331"/>
          </a:xfrm>
          <a:prstGeom prst="rect">
            <a:avLst/>
          </a:prstGeom>
          <a:noFill/>
        </p:spPr>
      </p:pic>
      <p:pic>
        <p:nvPicPr>
          <p:cNvPr id="2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5425844"/>
            <a:ext cx="785248" cy="511331"/>
          </a:xfrm>
          <a:prstGeom prst="rect">
            <a:avLst/>
          </a:prstGeom>
          <a:noFill/>
        </p:spPr>
      </p:pic>
      <p:pic>
        <p:nvPicPr>
          <p:cNvPr id="2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5857892"/>
            <a:ext cx="785248" cy="511331"/>
          </a:xfrm>
          <a:prstGeom prst="rect">
            <a:avLst/>
          </a:prstGeom>
          <a:noFill/>
        </p:spPr>
      </p:pic>
      <p:pic>
        <p:nvPicPr>
          <p:cNvPr id="2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4338" y="2329500"/>
            <a:ext cx="785248" cy="511331"/>
          </a:xfrm>
          <a:prstGeom prst="rect">
            <a:avLst/>
          </a:prstGeom>
          <a:noFill/>
        </p:spPr>
      </p:pic>
      <p:pic>
        <p:nvPicPr>
          <p:cNvPr id="2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4338" y="2761548"/>
            <a:ext cx="785248" cy="511331"/>
          </a:xfrm>
          <a:prstGeom prst="rect">
            <a:avLst/>
          </a:prstGeom>
          <a:noFill/>
        </p:spPr>
      </p:pic>
      <p:pic>
        <p:nvPicPr>
          <p:cNvPr id="2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4338" y="1465404"/>
            <a:ext cx="785248" cy="5113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Měřidla objemu jsou např.:</a:t>
            </a:r>
            <a:endParaRPr lang="cs-CZ" sz="4000" i="1" u="sng" dirty="0"/>
          </a:p>
        </p:txBody>
      </p:sp>
      <p:pic>
        <p:nvPicPr>
          <p:cNvPr id="3074" name="Picture 2" descr="http://eshop.zdravmat.sk/1219-1731-large/valec-odmern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42" y="1428736"/>
            <a:ext cx="2571768" cy="2571768"/>
          </a:xfrm>
          <a:prstGeom prst="rect">
            <a:avLst/>
          </a:prstGeom>
          <a:noFill/>
        </p:spPr>
      </p:pic>
      <p:pic>
        <p:nvPicPr>
          <p:cNvPr id="3076" name="Picture 4" descr="http://www.verkon.cz/data/catalog/big/img159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38322" y="1357298"/>
            <a:ext cx="3170538" cy="242889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42976" y="4071942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odměrné  válce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86644" y="385762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pipety</a:t>
            </a:r>
            <a:endParaRPr lang="cs-CZ" dirty="0"/>
          </a:p>
        </p:txBody>
      </p:sp>
      <p:pic>
        <p:nvPicPr>
          <p:cNvPr id="3" name="Picture 2" descr="http://www.verkon.cz/data/catalog/big/img1567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29058" y="4000504"/>
            <a:ext cx="2764071" cy="211727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714876" y="614364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odměrky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 VÝBORNOU PRÁCI SI ZASLOUŽÍŠ MEDAILI!!!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" name="Picture 2" descr="C:\Documents and Settings\Administrator\Local Settings\Temporary Internet Files\Content.IE5\K3VEGLVU\MC9001918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6206" y="1772970"/>
            <a:ext cx="4671588" cy="33120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500042"/>
            <a:ext cx="828680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Použité citace a obrázky:</a:t>
            </a:r>
            <a:endParaRPr lang="cs-CZ" sz="4000" dirty="0" smtClean="0">
              <a:cs typeface="Times New Roman" pitchFamily="18" charset="0"/>
            </a:endParaRPr>
          </a:p>
          <a:p>
            <a:endParaRPr lang="cs-CZ" dirty="0" smtClean="0"/>
          </a:p>
          <a:p>
            <a:r>
              <a:rPr lang="cs-CZ" dirty="0" smtClean="0"/>
              <a:t>Obr. Pipeta:Obr. Pipeta: http://www.</a:t>
            </a:r>
            <a:r>
              <a:rPr lang="cs-CZ" dirty="0" err="1" smtClean="0"/>
              <a:t>verkon.cz</a:t>
            </a:r>
            <a:r>
              <a:rPr lang="cs-CZ" dirty="0" smtClean="0"/>
              <a:t>/plasty-</a:t>
            </a:r>
            <a:r>
              <a:rPr lang="cs-CZ" dirty="0" err="1" smtClean="0"/>
              <a:t>odmerne</a:t>
            </a:r>
            <a:r>
              <a:rPr lang="cs-CZ" dirty="0" smtClean="0"/>
              <a:t>-pipety/</a:t>
            </a:r>
          </a:p>
          <a:p>
            <a:endParaRPr lang="cs-CZ" dirty="0" smtClean="0"/>
          </a:p>
          <a:p>
            <a:r>
              <a:rPr lang="cs-CZ" dirty="0" smtClean="0"/>
              <a:t>Obr. Odměrné válce: http://eshop.zdravmat.sk/sklo-guma-plast/1219-valec-odmerny.html</a:t>
            </a:r>
          </a:p>
          <a:p>
            <a:endParaRPr lang="cs-CZ" dirty="0" smtClean="0"/>
          </a:p>
          <a:p>
            <a:r>
              <a:rPr lang="cs-CZ" dirty="0" smtClean="0"/>
              <a:t>Obr. Odměrky: http://www.</a:t>
            </a:r>
            <a:r>
              <a:rPr lang="cs-CZ" dirty="0" err="1" smtClean="0"/>
              <a:t>verkon.cz</a:t>
            </a:r>
            <a:r>
              <a:rPr lang="cs-CZ" dirty="0" smtClean="0"/>
              <a:t>/</a:t>
            </a:r>
            <a:r>
              <a:rPr lang="cs-CZ" dirty="0" err="1" smtClean="0"/>
              <a:t>odmerky</a:t>
            </a:r>
            <a:r>
              <a:rPr lang="cs-CZ" dirty="0" smtClean="0"/>
              <a:t>-s-</a:t>
            </a:r>
            <a:r>
              <a:rPr lang="cs-CZ" dirty="0" err="1" smtClean="0"/>
              <a:t>vylevkou</a:t>
            </a:r>
            <a:r>
              <a:rPr lang="cs-CZ" dirty="0" smtClean="0"/>
              <a:t>/</a:t>
            </a:r>
          </a:p>
          <a:p>
            <a:endParaRPr lang="cs-CZ" dirty="0" smtClean="0"/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Ostatní obrázky byly použity z Klipartu.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435</Words>
  <Application>Microsoft Office PowerPoint</Application>
  <PresentationFormat>Předvádění na obrazovce (4:3)</PresentationFormat>
  <Paragraphs>128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Aspekt</vt:lpstr>
      <vt:lpstr>Motiv sady Office</vt:lpstr>
      <vt:lpstr>VY_32_INOVACE_58_Jednotky objemu</vt:lpstr>
      <vt:lpstr>Anotace</vt:lpstr>
      <vt:lpstr>JEDNOTKY OBJEMU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44</cp:revision>
  <dcterms:created xsi:type="dcterms:W3CDTF">2013-02-22T18:39:13Z</dcterms:created>
  <dcterms:modified xsi:type="dcterms:W3CDTF">2013-06-17T19:20:41Z</dcterms:modified>
</cp:coreProperties>
</file>