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78" r:id="rId3"/>
    <p:sldId id="279" r:id="rId4"/>
    <p:sldId id="256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0BC"/>
    <a:srgbClr val="00928F"/>
    <a:srgbClr val="00FF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106" d="100"/>
          <a:sy n="106" d="100"/>
        </p:scale>
        <p:origin x="-7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51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VY_32_INOVACE_59_Jednotky </a:t>
            </a:r>
            <a:r>
              <a:rPr lang="cs-CZ" sz="3600" dirty="0" smtClean="0">
                <a:latin typeface="Verdana" pitchFamily="34" charset="0"/>
              </a:rPr>
              <a:t>času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51520" y="1650867"/>
            <a:ext cx="864096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</a:t>
            </a:r>
          </a:p>
          <a:p>
            <a:pPr algn="ctr"/>
            <a:r>
              <a:rPr lang="cs-CZ" sz="2400" dirty="0" smtClean="0">
                <a:latin typeface="Verdana" pitchFamily="34" charset="0"/>
              </a:rPr>
              <a:t>o jednotkách času</a:t>
            </a:r>
          </a:p>
          <a:p>
            <a:pPr algn="ctr"/>
            <a:r>
              <a:rPr lang="cs-CZ" sz="2400" dirty="0" smtClean="0">
                <a:latin typeface="Verdana" pitchFamily="34" charset="0"/>
              </a:rPr>
              <a:t>(určen pro 4. - 5.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se základní jednotkou času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 dalšími jednotkami času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vztahy mezi jednotkami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cs-CZ" sz="2400" dirty="0" smtClean="0">
                <a:latin typeface="Verdana" pitchFamily="34" charset="0"/>
              </a:rPr>
              <a:t>času, převody jednotek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cs-CZ" sz="2400" dirty="0" smtClean="0">
                <a:latin typeface="Verdana" pitchFamily="34" charset="0"/>
              </a:rPr>
              <a:t>času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příklady na procvičení převodů jednotek</a:t>
            </a:r>
            <a:r>
              <a:rPr lang="en-US" sz="2400" dirty="0" smtClean="0">
                <a:latin typeface="Verdana" pitchFamily="34" charset="0"/>
              </a:rPr>
              <a:t> </a:t>
            </a:r>
            <a:r>
              <a:rPr lang="cs-CZ" sz="2400" dirty="0" smtClean="0">
                <a:latin typeface="Verdana" pitchFamily="34" charset="0"/>
              </a:rPr>
              <a:t>času s možností kontroly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obrázky měřidel času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JEDNOTKY ČASU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Základní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sekunda</a:t>
            </a:r>
          </a:p>
          <a:p>
            <a:pPr algn="ctr"/>
            <a:endParaRPr lang="cs-CZ" sz="5000" dirty="0" smtClean="0">
              <a:solidFill>
                <a:srgbClr val="7030A0"/>
              </a:solidFill>
            </a:endParaRPr>
          </a:p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s</a:t>
            </a:r>
            <a:endParaRPr lang="cs-CZ" sz="10000" dirty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771430" y="2640486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Popisek se šipkou nahoru 4"/>
          <p:cNvSpPr/>
          <p:nvPr/>
        </p:nvSpPr>
        <p:spPr>
          <a:xfrm rot="18370106">
            <a:off x="6842867" y="4354999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značka</a:t>
            </a:r>
          </a:p>
          <a:p>
            <a:pPr algn="ctr"/>
            <a:r>
              <a:rPr lang="cs-CZ" dirty="0" smtClean="0">
                <a:solidFill>
                  <a:srgbClr val="7030A0"/>
                </a:solidFill>
              </a:rPr>
              <a:t>jednotky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minuta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min</a:t>
            </a:r>
            <a:endParaRPr lang="cs-CZ" sz="10000" dirty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Popisek se šipkou nahoru 4"/>
          <p:cNvSpPr/>
          <p:nvPr/>
        </p:nvSpPr>
        <p:spPr>
          <a:xfrm rot="18370106">
            <a:off x="6914305" y="4354999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značka</a:t>
            </a:r>
          </a:p>
          <a:p>
            <a:pPr algn="ctr"/>
            <a:r>
              <a:rPr lang="cs-CZ" dirty="0" smtClean="0">
                <a:solidFill>
                  <a:srgbClr val="7030A0"/>
                </a:solidFill>
              </a:rPr>
              <a:t>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6000768"/>
            <a:ext cx="85725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min = 60 s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hodina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h</a:t>
            </a:r>
            <a:endParaRPr lang="cs-CZ" sz="10000" dirty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Popisek se šipkou nahoru 4"/>
          <p:cNvSpPr/>
          <p:nvPr/>
        </p:nvSpPr>
        <p:spPr>
          <a:xfrm rot="18370106">
            <a:off x="6914305" y="4354999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značka</a:t>
            </a:r>
          </a:p>
          <a:p>
            <a:pPr algn="ctr"/>
            <a:r>
              <a:rPr lang="cs-CZ" dirty="0" smtClean="0">
                <a:solidFill>
                  <a:srgbClr val="7030A0"/>
                </a:solidFill>
              </a:rPr>
              <a:t>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4282" y="5429264"/>
            <a:ext cx="8572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h = 60 min</a:t>
            </a:r>
          </a:p>
          <a:p>
            <a:pPr algn="ctr"/>
            <a:r>
              <a:rPr lang="cs-CZ" sz="3000" dirty="0" smtClean="0"/>
              <a:t>1 h = 60 min = 3600 s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den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d</a:t>
            </a:r>
            <a:endParaRPr lang="cs-CZ" sz="10000" dirty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Popisek se šipkou nahoru 4"/>
          <p:cNvSpPr/>
          <p:nvPr/>
        </p:nvSpPr>
        <p:spPr>
          <a:xfrm rot="18370106">
            <a:off x="6914305" y="4354999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značka</a:t>
            </a:r>
          </a:p>
          <a:p>
            <a:pPr algn="ctr"/>
            <a:r>
              <a:rPr lang="cs-CZ" dirty="0" smtClean="0">
                <a:solidFill>
                  <a:srgbClr val="7030A0"/>
                </a:solidFill>
              </a:rPr>
              <a:t>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2844" y="5429264"/>
            <a:ext cx="8572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d = 24 h</a:t>
            </a:r>
          </a:p>
          <a:p>
            <a:pPr algn="ctr"/>
            <a:r>
              <a:rPr lang="cs-CZ" sz="3000" dirty="0" smtClean="0"/>
              <a:t>1 d = 24 h = 86400 s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týden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7158" y="5429264"/>
            <a:ext cx="8572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týden = 7 dnů</a:t>
            </a:r>
          </a:p>
          <a:p>
            <a:pPr algn="ctr"/>
            <a:r>
              <a:rPr lang="cs-CZ" sz="3000" dirty="0" smtClean="0"/>
              <a:t>1 týden = 7 dnů = 168 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měsíc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5857892"/>
            <a:ext cx="85725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měsíc = 28 až 31 dnů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Další jednotkou času je: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1285860"/>
            <a:ext cx="85725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0" dirty="0" smtClean="0">
                <a:solidFill>
                  <a:srgbClr val="7030A0"/>
                </a:solidFill>
              </a:rPr>
              <a:t>1 rok</a:t>
            </a:r>
          </a:p>
          <a:p>
            <a:pPr algn="ctr"/>
            <a:endParaRPr lang="cs-CZ" sz="3000" dirty="0" smtClean="0">
              <a:solidFill>
                <a:srgbClr val="7030A0"/>
              </a:solidFill>
            </a:endParaRPr>
          </a:p>
        </p:txBody>
      </p:sp>
      <p:sp>
        <p:nvSpPr>
          <p:cNvPr id="4" name="Popisek se šipkou nahoru 3"/>
          <p:cNvSpPr/>
          <p:nvPr/>
        </p:nvSpPr>
        <p:spPr>
          <a:xfrm rot="18370106">
            <a:off x="6842867" y="2569047"/>
            <a:ext cx="1285884" cy="1500198"/>
          </a:xfrm>
          <a:prstGeom prst="upArrowCallou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název jednotky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54292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rok = 365 dnů</a:t>
            </a:r>
          </a:p>
          <a:p>
            <a:pPr algn="ctr"/>
            <a:r>
              <a:rPr lang="cs-CZ" sz="3000" dirty="0" smtClean="0"/>
              <a:t> (366 dnů má přestupný rok)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u="sng" dirty="0" smtClean="0"/>
              <a:t>V</a:t>
            </a:r>
            <a:r>
              <a:rPr lang="cs-CZ" sz="4000" i="1" u="sng" dirty="0" err="1" smtClean="0"/>
              <a:t>ztahy</a:t>
            </a:r>
            <a:r>
              <a:rPr lang="cs-CZ" sz="4000" i="1" u="sng" dirty="0" smtClean="0"/>
              <a:t> mezi jednotkami</a:t>
            </a:r>
            <a:r>
              <a:rPr lang="en-US" sz="4000" i="1" u="sng" dirty="0" smtClean="0"/>
              <a:t> </a:t>
            </a:r>
            <a:r>
              <a:rPr lang="cs-CZ" sz="4000" i="1" u="sng" dirty="0" smtClean="0"/>
              <a:t>času</a:t>
            </a:r>
            <a:r>
              <a:rPr lang="en-US" sz="4000" i="1" u="sng" dirty="0" smtClean="0"/>
              <a:t>, p</a:t>
            </a:r>
            <a:r>
              <a:rPr lang="cs-CZ" sz="4000" i="1" u="sng" dirty="0" smtClean="0">
                <a:latin typeface="Verdana" pitchFamily="34" charset="0"/>
              </a:rPr>
              <a:t>ř</a:t>
            </a:r>
            <a:r>
              <a:rPr lang="en-US" sz="4000" i="1" u="sng" dirty="0" err="1" smtClean="0"/>
              <a:t>evody</a:t>
            </a:r>
            <a:r>
              <a:rPr lang="en-US" sz="4000" i="1" u="sng" dirty="0" smtClean="0"/>
              <a:t> </a:t>
            </a:r>
            <a:r>
              <a:rPr lang="en-US" sz="4000" i="1" u="sng" dirty="0" err="1" smtClean="0"/>
              <a:t>jednotek</a:t>
            </a:r>
            <a:r>
              <a:rPr lang="en-US" sz="4000" i="1" u="sng" dirty="0" smtClean="0"/>
              <a:t> </a:t>
            </a:r>
            <a:r>
              <a:rPr lang="cs-CZ" sz="4000" i="1" u="sng" dirty="0" smtClean="0"/>
              <a:t>času:</a:t>
            </a:r>
            <a:endParaRPr lang="cs-CZ" sz="40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5720" y="2071679"/>
            <a:ext cx="85725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1 min = 60 s</a:t>
            </a:r>
          </a:p>
          <a:p>
            <a:pPr algn="ctr"/>
            <a:r>
              <a:rPr lang="cs-CZ" sz="3000" dirty="0" smtClean="0"/>
              <a:t>1 h = 60 min</a:t>
            </a:r>
          </a:p>
          <a:p>
            <a:pPr algn="ctr"/>
            <a:r>
              <a:rPr lang="cs-CZ" sz="3000" dirty="0" smtClean="0"/>
              <a:t>1 h = 60 min = 3600 s</a:t>
            </a:r>
          </a:p>
          <a:p>
            <a:pPr algn="ctr"/>
            <a:r>
              <a:rPr lang="cs-CZ" sz="3000" dirty="0" smtClean="0"/>
              <a:t>1 d = 24 h</a:t>
            </a:r>
          </a:p>
          <a:p>
            <a:pPr algn="ctr"/>
            <a:r>
              <a:rPr lang="cs-CZ" sz="3000" dirty="0" smtClean="0"/>
              <a:t>1 d = 24 h = 86400 s</a:t>
            </a:r>
          </a:p>
          <a:p>
            <a:pPr algn="ctr"/>
            <a:r>
              <a:rPr lang="cs-CZ" sz="3000" dirty="0" smtClean="0"/>
              <a:t>1 týden = 7 dnů</a:t>
            </a:r>
          </a:p>
          <a:p>
            <a:pPr algn="ctr"/>
            <a:r>
              <a:rPr lang="cs-CZ" sz="3000" dirty="0" smtClean="0"/>
              <a:t>1 týden = 7 dnů = 168 h</a:t>
            </a:r>
          </a:p>
          <a:p>
            <a:pPr algn="ctr"/>
            <a:r>
              <a:rPr lang="cs-CZ" sz="3000" dirty="0" smtClean="0"/>
              <a:t>1 měsíc = 28 až 31 dnů</a:t>
            </a:r>
          </a:p>
          <a:p>
            <a:pPr algn="ctr"/>
            <a:r>
              <a:rPr lang="cs-CZ" sz="3000" dirty="0" smtClean="0"/>
              <a:t>1 rok = 365 dnů (366 dnů přestupný rok)</a:t>
            </a:r>
            <a:endParaRPr lang="en-US" sz="3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428604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Příklady pro tvoji hlavičku:</a:t>
            </a:r>
            <a:endParaRPr lang="cs-CZ" sz="4000" i="1" u="sng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85786" y="1500174"/>
          <a:ext cx="3643338" cy="4826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4578"/>
                <a:gridCol w="1428760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h =           min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 min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min =       </a:t>
                      </a:r>
                      <a:r>
                        <a:rPr lang="cs-CZ" baseline="0" dirty="0" smtClean="0"/>
                        <a:t>   s</a:t>
                      </a:r>
                      <a:r>
                        <a:rPr lang="cs-CZ" dirty="0" smtClean="0"/>
                        <a:t>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 s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den =         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 h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h =            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3600 s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týden =     dnů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 dnů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r>
                        <a:rPr lang="cs-CZ" baseline="0" dirty="0" smtClean="0"/>
                        <a:t> min =        h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h</a:t>
                      </a:r>
                      <a:endParaRPr lang="cs-CZ" dirty="0"/>
                    </a:p>
                  </a:txBody>
                  <a:tcPr/>
                </a:tc>
              </a:tr>
              <a:tr h="4402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 s =         min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min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3600 s =       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h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 h =         dnů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den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rok =        dnů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365 dnů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168 h =     týdnů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</a:t>
                      </a:r>
                      <a:r>
                        <a:rPr lang="cs-CZ" dirty="0" err="1" smtClean="0"/>
                        <a:t>ýden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1897452"/>
            <a:ext cx="786388" cy="511331"/>
          </a:xfrm>
          <a:prstGeom prst="rect">
            <a:avLst/>
          </a:prstGeom>
          <a:noFill/>
        </p:spPr>
      </p:pic>
      <p:pic>
        <p:nvPicPr>
          <p:cNvPr id="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193596"/>
            <a:ext cx="786388" cy="511331"/>
          </a:xfrm>
          <a:prstGeom prst="rect">
            <a:avLst/>
          </a:prstGeom>
          <a:noFill/>
        </p:spPr>
      </p:pic>
      <p:pic>
        <p:nvPicPr>
          <p:cNvPr id="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625644"/>
            <a:ext cx="786388" cy="511331"/>
          </a:xfrm>
          <a:prstGeom prst="rect">
            <a:avLst/>
          </a:prstGeom>
          <a:noFill/>
        </p:spPr>
      </p:pic>
      <p:pic>
        <p:nvPicPr>
          <p:cNvPr id="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057692"/>
            <a:ext cx="786388" cy="511331"/>
          </a:xfrm>
          <a:prstGeom prst="rect">
            <a:avLst/>
          </a:prstGeom>
          <a:noFill/>
        </p:spPr>
      </p:pic>
      <p:pic>
        <p:nvPicPr>
          <p:cNvPr id="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489740"/>
            <a:ext cx="786388" cy="511331"/>
          </a:xfrm>
          <a:prstGeom prst="rect">
            <a:avLst/>
          </a:prstGeom>
          <a:noFill/>
        </p:spPr>
      </p:pic>
      <p:pic>
        <p:nvPicPr>
          <p:cNvPr id="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921788"/>
            <a:ext cx="786388" cy="511331"/>
          </a:xfrm>
          <a:prstGeom prst="rect">
            <a:avLst/>
          </a:prstGeom>
          <a:noFill/>
        </p:spPr>
      </p:pic>
      <p:pic>
        <p:nvPicPr>
          <p:cNvPr id="1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425844"/>
            <a:ext cx="786388" cy="511331"/>
          </a:xfrm>
          <a:prstGeom prst="rect">
            <a:avLst/>
          </a:prstGeom>
          <a:noFill/>
        </p:spPr>
      </p:pic>
      <p:pic>
        <p:nvPicPr>
          <p:cNvPr id="1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857892"/>
            <a:ext cx="786388" cy="511331"/>
          </a:xfrm>
          <a:prstGeom prst="rect">
            <a:avLst/>
          </a:prstGeom>
          <a:noFill/>
        </p:spPr>
      </p:pic>
      <p:pic>
        <p:nvPicPr>
          <p:cNvPr id="1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2329500"/>
            <a:ext cx="786388" cy="511331"/>
          </a:xfrm>
          <a:prstGeom prst="rect">
            <a:avLst/>
          </a:prstGeom>
          <a:noFill/>
        </p:spPr>
      </p:pic>
      <p:pic>
        <p:nvPicPr>
          <p:cNvPr id="1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2761548"/>
            <a:ext cx="786388" cy="511331"/>
          </a:xfrm>
          <a:prstGeom prst="rect">
            <a:avLst/>
          </a:prstGeom>
          <a:noFill/>
        </p:spPr>
      </p:pic>
      <p:pic>
        <p:nvPicPr>
          <p:cNvPr id="1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686" y="1465404"/>
            <a:ext cx="786388" cy="511331"/>
          </a:xfrm>
          <a:prstGeom prst="rect">
            <a:avLst/>
          </a:prstGeom>
          <a:noFill/>
        </p:spPr>
      </p:pic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4643438" y="1500174"/>
          <a:ext cx="3643338" cy="4826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016"/>
                <a:gridCol w="1357322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h =           min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120 min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min</a:t>
                      </a:r>
                      <a:r>
                        <a:rPr lang="cs-CZ" baseline="0" dirty="0" smtClean="0"/>
                        <a:t> =         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300 s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600 min =     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h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180 s =        min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min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týdny =     dnů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14 dnů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28 dnů =    týdnů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týdny</a:t>
                      </a:r>
                      <a:endParaRPr lang="cs-CZ" dirty="0"/>
                    </a:p>
                  </a:txBody>
                  <a:tcPr/>
                </a:tc>
              </a:tr>
              <a:tr h="44027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h =           min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240 min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dny =        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 h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7200</a:t>
                      </a:r>
                      <a:r>
                        <a:rPr lang="cs-CZ" baseline="0" dirty="0" smtClean="0"/>
                        <a:t> s =        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h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 min =        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480 s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 h =       dnů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dny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1932222"/>
            <a:ext cx="785248" cy="511331"/>
          </a:xfrm>
          <a:prstGeom prst="rect">
            <a:avLst/>
          </a:prstGeom>
          <a:noFill/>
        </p:spPr>
      </p:pic>
      <p:pic>
        <p:nvPicPr>
          <p:cNvPr id="1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3228366"/>
            <a:ext cx="785248" cy="511331"/>
          </a:xfrm>
          <a:prstGeom prst="rect">
            <a:avLst/>
          </a:prstGeom>
          <a:noFill/>
        </p:spPr>
      </p:pic>
      <p:pic>
        <p:nvPicPr>
          <p:cNvPr id="1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3660414"/>
            <a:ext cx="785248" cy="511331"/>
          </a:xfrm>
          <a:prstGeom prst="rect">
            <a:avLst/>
          </a:prstGeom>
          <a:noFill/>
        </p:spPr>
      </p:pic>
      <p:pic>
        <p:nvPicPr>
          <p:cNvPr id="1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4092462"/>
            <a:ext cx="785248" cy="511331"/>
          </a:xfrm>
          <a:prstGeom prst="rect">
            <a:avLst/>
          </a:prstGeom>
          <a:noFill/>
        </p:spPr>
      </p:pic>
      <p:pic>
        <p:nvPicPr>
          <p:cNvPr id="2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4524510"/>
            <a:ext cx="785248" cy="511331"/>
          </a:xfrm>
          <a:prstGeom prst="rect">
            <a:avLst/>
          </a:prstGeom>
          <a:noFill/>
        </p:spPr>
      </p:pic>
      <p:pic>
        <p:nvPicPr>
          <p:cNvPr id="2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4956558"/>
            <a:ext cx="785248" cy="511331"/>
          </a:xfrm>
          <a:prstGeom prst="rect">
            <a:avLst/>
          </a:prstGeom>
          <a:noFill/>
        </p:spPr>
      </p:pic>
      <p:pic>
        <p:nvPicPr>
          <p:cNvPr id="2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5460614"/>
            <a:ext cx="785248" cy="511331"/>
          </a:xfrm>
          <a:prstGeom prst="rect">
            <a:avLst/>
          </a:prstGeom>
          <a:noFill/>
        </p:spPr>
      </p:pic>
      <p:pic>
        <p:nvPicPr>
          <p:cNvPr id="2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98" y="5892662"/>
            <a:ext cx="785248" cy="511331"/>
          </a:xfrm>
          <a:prstGeom prst="rect">
            <a:avLst/>
          </a:prstGeom>
          <a:noFill/>
        </p:spPr>
      </p:pic>
      <p:pic>
        <p:nvPicPr>
          <p:cNvPr id="2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2364270"/>
            <a:ext cx="785248" cy="511331"/>
          </a:xfrm>
          <a:prstGeom prst="rect">
            <a:avLst/>
          </a:prstGeom>
          <a:noFill/>
        </p:spPr>
      </p:pic>
      <p:pic>
        <p:nvPicPr>
          <p:cNvPr id="2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2796318"/>
            <a:ext cx="785248" cy="511331"/>
          </a:xfrm>
          <a:prstGeom prst="rect">
            <a:avLst/>
          </a:prstGeom>
          <a:noFill/>
        </p:spPr>
      </p:pic>
      <p:pic>
        <p:nvPicPr>
          <p:cNvPr id="2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500174"/>
            <a:ext cx="785248" cy="511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57148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u="sng" dirty="0" smtClean="0"/>
              <a:t>Měřidla času jsou např.:</a:t>
            </a:r>
            <a:endParaRPr lang="cs-CZ" sz="4000" i="1" u="sng" dirty="0"/>
          </a:p>
        </p:txBody>
      </p:sp>
      <p:pic>
        <p:nvPicPr>
          <p:cNvPr id="3074" name="Picture 2" descr="http://www.elegance24.cz/fotky27713/fotos/hodiny-nastenne-plastove-hgd9511b_28667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571612"/>
            <a:ext cx="1428760" cy="1428760"/>
          </a:xfrm>
          <a:prstGeom prst="rect">
            <a:avLst/>
          </a:prstGeom>
          <a:noFill/>
        </p:spPr>
      </p:pic>
      <p:pic>
        <p:nvPicPr>
          <p:cNvPr id="3076" name="Picture 4" descr="http://img1.hyperinzerce.cz/x-cz/inz/3389/3389529-nastenne-slunecni-hodiny-apollon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643050"/>
            <a:ext cx="2327824" cy="1357322"/>
          </a:xfrm>
          <a:prstGeom prst="rect">
            <a:avLst/>
          </a:prstGeom>
          <a:noFill/>
        </p:spPr>
      </p:pic>
      <p:pic>
        <p:nvPicPr>
          <p:cNvPr id="3078" name="Picture 6" descr="http://forum.matweb.cz/upload/562-presypaci_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1714488"/>
            <a:ext cx="1095382" cy="1643074"/>
          </a:xfrm>
          <a:prstGeom prst="rect">
            <a:avLst/>
          </a:prstGeom>
          <a:noFill/>
        </p:spPr>
      </p:pic>
      <p:pic>
        <p:nvPicPr>
          <p:cNvPr id="3080" name="Picture 8" descr="http://www.vlahova.cz/soubory/katalog/10/bateriovy-mp3-budik-jvd-sr92-2-1O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4286256"/>
            <a:ext cx="1172392" cy="1571636"/>
          </a:xfrm>
          <a:prstGeom prst="rect">
            <a:avLst/>
          </a:prstGeom>
          <a:noFill/>
        </p:spPr>
      </p:pic>
      <p:pic>
        <p:nvPicPr>
          <p:cNvPr id="3082" name="Picture 10" descr="http://www.zlato-stribro-hodinky.cz/foto/digit%C3%A1ln%C3%AD-s%C3%ADtov%C3%BD-bud%C3%ADk-B1228R_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4286256"/>
            <a:ext cx="1725419" cy="1000132"/>
          </a:xfrm>
          <a:prstGeom prst="rect">
            <a:avLst/>
          </a:prstGeom>
          <a:noFill/>
        </p:spPr>
      </p:pic>
      <p:pic>
        <p:nvPicPr>
          <p:cNvPr id="3084" name="Picture 12" descr="http://www.doplnkydomova.cz/fotky11045/fotos/_vyrn_825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72330" y="1714488"/>
            <a:ext cx="1157277" cy="1630142"/>
          </a:xfrm>
          <a:prstGeom prst="rect">
            <a:avLst/>
          </a:prstGeom>
          <a:noFill/>
        </p:spPr>
      </p:pic>
      <p:pic>
        <p:nvPicPr>
          <p:cNvPr id="3086" name="Picture 14" descr="http://www.mobatime.cz/sites/default/files/veseli-n-m-1_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3929066"/>
            <a:ext cx="1143008" cy="1714512"/>
          </a:xfrm>
          <a:prstGeom prst="rect">
            <a:avLst/>
          </a:prstGeom>
          <a:noFill/>
        </p:spPr>
      </p:pic>
      <p:pic>
        <p:nvPicPr>
          <p:cNvPr id="3088" name="Picture 16" descr="http://www.aatsunami.cz/imgs/stopky%20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29454" y="4143380"/>
            <a:ext cx="1603390" cy="1548237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785786" y="3071810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nástěnné hodiny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3429000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přesýpací</a:t>
            </a:r>
          </a:p>
          <a:p>
            <a:pPr algn="ctr"/>
            <a:r>
              <a:rPr lang="cs-CZ" dirty="0" smtClean="0"/>
              <a:t>hodiny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57224" y="5286388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digitální</a:t>
            </a:r>
          </a:p>
          <a:p>
            <a:pPr algn="ctr"/>
            <a:r>
              <a:rPr lang="cs-CZ" dirty="0" smtClean="0"/>
              <a:t>hodiny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3438" y="5643578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věžní</a:t>
            </a:r>
          </a:p>
          <a:p>
            <a:pPr algn="ctr"/>
            <a:r>
              <a:rPr lang="cs-CZ" dirty="0" smtClean="0"/>
              <a:t> hodiny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57488" y="585789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budík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72330" y="557214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stopky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2928934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sluneční hodiny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58016" y="3286124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stolní</a:t>
            </a:r>
          </a:p>
          <a:p>
            <a:pPr algn="ctr"/>
            <a:r>
              <a:rPr lang="cs-CZ" dirty="0" smtClean="0"/>
              <a:t>hodiny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</a:rPr>
              <a:t>ZA VÝBORNOU PRÁCI SI ZASLOUŽÍŠ POTLESK!!!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3" name="Picture 2" descr="C:\Documents and Settings\Administrator\Local Settings\Temporary Internet Files\Content.IE5\VJA63IN2\MM90004109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643050"/>
            <a:ext cx="3357586" cy="3229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214290"/>
            <a:ext cx="8786842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Použité citace a obrázky:</a:t>
            </a:r>
            <a:endParaRPr lang="cs-CZ" sz="4000" dirty="0" smtClean="0">
              <a:cs typeface="Times New Roman" pitchFamily="18" charset="0"/>
            </a:endParaRPr>
          </a:p>
          <a:p>
            <a:r>
              <a:rPr lang="cs-CZ" sz="1700" dirty="0" smtClean="0"/>
              <a:t>Obr. Sluneční hodiny: http://nabytek-bydleni.hyperinzerce.cz/hodiny/inzerat/3389529-nastenne-slunecni-hodiny-apollon-nabidka/</a:t>
            </a:r>
          </a:p>
          <a:p>
            <a:endParaRPr lang="cs-CZ" sz="1700" dirty="0" smtClean="0"/>
          </a:p>
          <a:p>
            <a:r>
              <a:rPr lang="cs-CZ" sz="1700" dirty="0" smtClean="0"/>
              <a:t>Obr. Přesýpací hodiny: http://forum.matweb.cz/viewtopic.php?id=5142</a:t>
            </a:r>
          </a:p>
          <a:p>
            <a:endParaRPr lang="cs-CZ" sz="1700" dirty="0" smtClean="0"/>
          </a:p>
          <a:p>
            <a:r>
              <a:rPr lang="cs-CZ" sz="1700" dirty="0" smtClean="0"/>
              <a:t>Obr. Budík: http://www.</a:t>
            </a:r>
            <a:r>
              <a:rPr lang="cs-CZ" sz="1700" dirty="0" err="1" smtClean="0"/>
              <a:t>vlahova.cz</a:t>
            </a:r>
            <a:r>
              <a:rPr lang="cs-CZ" sz="1700" dirty="0" smtClean="0"/>
              <a:t>/</a:t>
            </a:r>
            <a:r>
              <a:rPr lang="cs-CZ" sz="1700" dirty="0" err="1" smtClean="0"/>
              <a:t>cs</a:t>
            </a:r>
            <a:r>
              <a:rPr lang="cs-CZ" sz="1700" dirty="0" smtClean="0"/>
              <a:t>/</a:t>
            </a:r>
            <a:r>
              <a:rPr lang="cs-CZ" sz="1700" dirty="0" err="1" smtClean="0"/>
              <a:t>bateriovy</a:t>
            </a:r>
            <a:r>
              <a:rPr lang="cs-CZ" sz="1700" dirty="0" smtClean="0"/>
              <a:t>-mp3-</a:t>
            </a:r>
            <a:r>
              <a:rPr lang="cs-CZ" sz="1700" dirty="0" err="1" smtClean="0"/>
              <a:t>budik</a:t>
            </a:r>
            <a:r>
              <a:rPr lang="cs-CZ" sz="1700" dirty="0" smtClean="0"/>
              <a:t>-</a:t>
            </a:r>
            <a:r>
              <a:rPr lang="cs-CZ" sz="1700" dirty="0" err="1" smtClean="0"/>
              <a:t>jvd</a:t>
            </a:r>
            <a:r>
              <a:rPr lang="cs-CZ" sz="1700" dirty="0" smtClean="0"/>
              <a:t>-sr92-2.html</a:t>
            </a:r>
          </a:p>
          <a:p>
            <a:endParaRPr lang="cs-CZ" sz="1700" dirty="0" smtClean="0"/>
          </a:p>
          <a:p>
            <a:r>
              <a:rPr lang="cs-CZ" sz="1700" dirty="0" smtClean="0"/>
              <a:t>Obr. Digitální hodiny: http://samponaci.cz/budik-digitalni-sitovy-b1228r</a:t>
            </a:r>
          </a:p>
          <a:p>
            <a:endParaRPr lang="cs-CZ" sz="1700" dirty="0" smtClean="0"/>
          </a:p>
          <a:p>
            <a:r>
              <a:rPr lang="cs-CZ" sz="1700" dirty="0" smtClean="0"/>
              <a:t>Obr. Stolní hodiny: http://www.</a:t>
            </a:r>
            <a:r>
              <a:rPr lang="cs-CZ" sz="1700" dirty="0" err="1" smtClean="0"/>
              <a:t>doplnkydomova.cz</a:t>
            </a:r>
            <a:r>
              <a:rPr lang="cs-CZ" sz="1700" dirty="0" smtClean="0"/>
              <a:t>/</a:t>
            </a:r>
            <a:r>
              <a:rPr lang="cs-CZ" sz="1700" dirty="0" err="1" smtClean="0"/>
              <a:t>doplnkydomova</a:t>
            </a:r>
            <a:r>
              <a:rPr lang="cs-CZ" sz="1700" dirty="0" smtClean="0"/>
              <a:t>-</a:t>
            </a:r>
            <a:r>
              <a:rPr lang="cs-CZ" sz="1700" dirty="0" err="1" smtClean="0"/>
              <a:t>cz</a:t>
            </a:r>
            <a:r>
              <a:rPr lang="cs-CZ" sz="1700" dirty="0" smtClean="0"/>
              <a:t>/</a:t>
            </a:r>
            <a:r>
              <a:rPr lang="cs-CZ" sz="1700" dirty="0" err="1" smtClean="0"/>
              <a:t>eshop</a:t>
            </a:r>
            <a:r>
              <a:rPr lang="cs-CZ" sz="1700" dirty="0" smtClean="0"/>
              <a:t>/5-1-</a:t>
            </a:r>
            <a:r>
              <a:rPr lang="cs-CZ" sz="1700" dirty="0" err="1" smtClean="0"/>
              <a:t>Bytove</a:t>
            </a:r>
            <a:r>
              <a:rPr lang="cs-CZ" sz="1700" dirty="0" smtClean="0"/>
              <a:t>-</a:t>
            </a:r>
            <a:r>
              <a:rPr lang="cs-CZ" sz="1700" dirty="0" err="1" smtClean="0"/>
              <a:t>doplnky</a:t>
            </a:r>
            <a:r>
              <a:rPr lang="cs-CZ" sz="1700" dirty="0" smtClean="0"/>
              <a:t>/293-2-hodiny</a:t>
            </a:r>
          </a:p>
          <a:p>
            <a:endParaRPr lang="cs-CZ" sz="1700" dirty="0" smtClean="0"/>
          </a:p>
          <a:p>
            <a:r>
              <a:rPr lang="cs-CZ" sz="1700" dirty="0" smtClean="0"/>
              <a:t>Obr. Věžní hodiny: http://www.</a:t>
            </a:r>
            <a:r>
              <a:rPr lang="cs-CZ" sz="1700" dirty="0" err="1" smtClean="0"/>
              <a:t>mobatime.cz</a:t>
            </a:r>
            <a:r>
              <a:rPr lang="cs-CZ" sz="1700" dirty="0" smtClean="0"/>
              <a:t>/katalog/vezni-hodiny-</a:t>
            </a:r>
            <a:r>
              <a:rPr lang="cs-CZ" sz="1700" dirty="0" err="1" smtClean="0"/>
              <a:t>fasadni</a:t>
            </a:r>
            <a:r>
              <a:rPr lang="cs-CZ" sz="1700" dirty="0" smtClean="0"/>
              <a:t>-hodiny</a:t>
            </a:r>
          </a:p>
          <a:p>
            <a:endParaRPr lang="cs-CZ" sz="1700" dirty="0" smtClean="0"/>
          </a:p>
          <a:p>
            <a:r>
              <a:rPr lang="cs-CZ" sz="1700" dirty="0" smtClean="0"/>
              <a:t>Obr. Stopky: http://www.</a:t>
            </a:r>
            <a:r>
              <a:rPr lang="cs-CZ" sz="1700" dirty="0" err="1" smtClean="0"/>
              <a:t>aatsunami.cz</a:t>
            </a:r>
            <a:r>
              <a:rPr lang="cs-CZ" sz="1700" dirty="0" smtClean="0"/>
              <a:t>/?c_id=347</a:t>
            </a:r>
          </a:p>
          <a:p>
            <a:endParaRPr lang="cs-CZ" sz="1700" dirty="0" smtClean="0"/>
          </a:p>
          <a:p>
            <a:r>
              <a:rPr lang="cs-CZ" sz="1700" dirty="0" smtClean="0"/>
              <a:t>Obr. Nástěnné hodiny: http://www.elegance24.cz/elegance24/</a:t>
            </a:r>
            <a:r>
              <a:rPr lang="cs-CZ" sz="1700" dirty="0" err="1" smtClean="0"/>
              <a:t>eshop</a:t>
            </a:r>
            <a:r>
              <a:rPr lang="cs-CZ" sz="1700" dirty="0" smtClean="0"/>
              <a:t>/80-1-BUDIKY-A-HODINY</a:t>
            </a:r>
          </a:p>
          <a:p>
            <a:endParaRPr lang="cs-CZ" sz="1700" dirty="0" smtClean="0"/>
          </a:p>
          <a:p>
            <a:r>
              <a:rPr lang="cs-CZ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Ostatní obrázky byly použity z Klipartu.</a:t>
            </a:r>
          </a:p>
          <a:p>
            <a:endParaRPr lang="cs-CZ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</TotalTime>
  <Words>532</Words>
  <Application>Microsoft Office PowerPoint</Application>
  <PresentationFormat>Předvádění na obrazovce (4:3)</PresentationFormat>
  <Paragraphs>150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Aspekt</vt:lpstr>
      <vt:lpstr>Motiv sady Office</vt:lpstr>
      <vt:lpstr>VY_32_INOVACE_59_Jednotky času</vt:lpstr>
      <vt:lpstr>Anotace</vt:lpstr>
      <vt:lpstr>JEDNOTKY ČASU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DVĚMA</dc:title>
  <dc:creator>PC</dc:creator>
  <cp:lastModifiedBy>pcbazar</cp:lastModifiedBy>
  <cp:revision>43</cp:revision>
  <dcterms:created xsi:type="dcterms:W3CDTF">2013-02-22T18:39:13Z</dcterms:created>
  <dcterms:modified xsi:type="dcterms:W3CDTF">2013-06-17T19:21:08Z</dcterms:modified>
</cp:coreProperties>
</file>