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87" r:id="rId1"/>
  </p:sldMasterIdLst>
  <p:notesMasterIdLst>
    <p:notesMasterId r:id="rId17"/>
  </p:notesMasterIdLst>
  <p:handoutMasterIdLst>
    <p:handoutMasterId r:id="rId18"/>
  </p:handoutMasterIdLst>
  <p:sldIdLst>
    <p:sldId id="256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4" r:id="rId12"/>
    <p:sldId id="266" r:id="rId13"/>
    <p:sldId id="267" r:id="rId14"/>
    <p:sldId id="268" r:id="rId15"/>
    <p:sldId id="270" r:id="rId16"/>
  </p:sldIdLst>
  <p:sldSz cx="9144000" cy="6858000" type="screen4x3"/>
  <p:notesSz cx="6858000" cy="9144000"/>
  <p:defaultTextStyle>
    <a:defPPr>
      <a:defRPr lang="en-US"/>
    </a:defPPr>
    <a:lvl1pPr algn="r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r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r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r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r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A7FB4"/>
    <a:srgbClr val="4374BB"/>
    <a:srgbClr val="3378CB"/>
    <a:srgbClr val="3366CC"/>
    <a:srgbClr val="91E5E3"/>
    <a:srgbClr val="9D8D65"/>
    <a:srgbClr val="CC0000"/>
    <a:srgbClr val="ADA07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0"/>
    <p:restoredTop sz="94500" autoAdjust="0"/>
  </p:normalViewPr>
  <p:slideViewPr>
    <p:cSldViewPr>
      <p:cViewPr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1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43213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43213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43213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fld id="{A67E0620-0B09-4579-BE51-F20B916D353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1232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11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43110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43110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3110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3111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43111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fld id="{853B50DA-B584-490D-A950-52AC3F1F382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288692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6C88AEF-A6D3-43F8-8733-4CA6F1579FE3}" type="slidenum">
              <a:rPr lang="cs-CZ"/>
              <a:pPr/>
              <a:t>1</a:t>
            </a:fld>
            <a:endParaRPr lang="cs-CZ"/>
          </a:p>
        </p:txBody>
      </p:sp>
      <p:sp>
        <p:nvSpPr>
          <p:cNvPr id="433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3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A3B0553-9B9B-4344-9119-C5E4C51CEC05}" type="slidenum">
              <a:rPr lang="cs-CZ"/>
              <a:pPr/>
              <a:t>3</a:t>
            </a:fld>
            <a:endParaRPr lang="cs-CZ"/>
          </a:p>
        </p:txBody>
      </p:sp>
      <p:sp>
        <p:nvSpPr>
          <p:cNvPr id="434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4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15B2FFE-DC6E-4C32-8DE3-4AD8C78DAFB1}" type="slidenum">
              <a:rPr lang="cs-CZ"/>
              <a:pPr/>
              <a:t>4</a:t>
            </a:fld>
            <a:endParaRPr lang="cs-CZ"/>
          </a:p>
        </p:txBody>
      </p:sp>
      <p:sp>
        <p:nvSpPr>
          <p:cNvPr id="435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5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DC0A615-584D-40F4-B4A1-35E2FD63FC0D}" type="slidenum">
              <a:rPr lang="cs-CZ"/>
              <a:pPr/>
              <a:t>5</a:t>
            </a:fld>
            <a:endParaRPr lang="cs-CZ"/>
          </a:p>
        </p:txBody>
      </p:sp>
      <p:sp>
        <p:nvSpPr>
          <p:cNvPr id="436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6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E0D7799-E905-4B79-9D70-D4045107DEDF}" type="slidenum">
              <a:rPr lang="cs-CZ"/>
              <a:pPr/>
              <a:t>6</a:t>
            </a:fld>
            <a:endParaRPr lang="cs-CZ"/>
          </a:p>
        </p:txBody>
      </p:sp>
      <p:sp>
        <p:nvSpPr>
          <p:cNvPr id="437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72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5E008F1-BE83-4203-976F-749A0BCB8C60}" type="slidenum">
              <a:rPr lang="cs-CZ"/>
              <a:pPr/>
              <a:t>7</a:t>
            </a:fld>
            <a:endParaRPr lang="cs-CZ"/>
          </a:p>
        </p:txBody>
      </p:sp>
      <p:sp>
        <p:nvSpPr>
          <p:cNvPr id="438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82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31473D6-C0B8-4AED-A300-B179DB66DA8C}" type="slidenum">
              <a:rPr lang="cs-CZ"/>
              <a:pPr/>
              <a:t>8</a:t>
            </a:fld>
            <a:endParaRPr lang="cs-CZ"/>
          </a:p>
        </p:txBody>
      </p:sp>
      <p:sp>
        <p:nvSpPr>
          <p:cNvPr id="4392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92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FBAEA79-0554-4700-81A6-A27F603C4C99}" type="slidenum">
              <a:rPr lang="cs-CZ"/>
              <a:pPr/>
              <a:t>9</a:t>
            </a:fld>
            <a:endParaRPr lang="cs-CZ"/>
          </a:p>
        </p:txBody>
      </p:sp>
      <p:sp>
        <p:nvSpPr>
          <p:cNvPr id="440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86A4512-EAAC-4A0D-A7B4-38931AE115DF}" type="slidenum">
              <a:rPr lang="cs-CZ"/>
              <a:pPr/>
              <a:t>10</a:t>
            </a:fld>
            <a:endParaRPr lang="cs-CZ"/>
          </a:p>
        </p:txBody>
      </p:sp>
      <p:sp>
        <p:nvSpPr>
          <p:cNvPr id="441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1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F2E39D5-8A83-4930-B3A3-404455A1B8F1}" type="slidenum">
              <a:rPr lang="cs-CZ"/>
              <a:pPr/>
              <a:t>11</a:t>
            </a:fld>
            <a:endParaRPr lang="cs-CZ"/>
          </a:p>
        </p:txBody>
      </p:sp>
      <p:sp>
        <p:nvSpPr>
          <p:cNvPr id="442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2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6560DAD-8FDC-4AF6-AB5D-324EA90AD709}" type="slidenum">
              <a:rPr lang="cs-CZ"/>
              <a:pPr/>
              <a:t>12</a:t>
            </a:fld>
            <a:endParaRPr lang="cs-CZ"/>
          </a:p>
        </p:txBody>
      </p:sp>
      <p:sp>
        <p:nvSpPr>
          <p:cNvPr id="443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3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9997151-93EC-4837-BB66-79EBACBDC30A}" type="slidenum">
              <a:rPr lang="cs-CZ"/>
              <a:pPr/>
              <a:t>13</a:t>
            </a:fld>
            <a:endParaRPr lang="cs-CZ"/>
          </a:p>
        </p:txBody>
      </p:sp>
      <p:sp>
        <p:nvSpPr>
          <p:cNvPr id="444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44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1615C2E-E704-434D-B523-E01A32671BD4}" type="slidenum">
              <a:rPr lang="cs-CZ"/>
              <a:pPr/>
              <a:t>14</a:t>
            </a:fld>
            <a:endParaRPr lang="cs-CZ"/>
          </a:p>
        </p:txBody>
      </p:sp>
      <p:sp>
        <p:nvSpPr>
          <p:cNvPr id="446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64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 bwMode="gray"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57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505200" y="2438400"/>
            <a:ext cx="5257800" cy="914400"/>
          </a:xfrm>
        </p:spPr>
        <p:txBody>
          <a:bodyPr anchor="b"/>
          <a:lstStyle>
            <a:lvl1pPr>
              <a:defRPr sz="4000">
                <a:solidFill>
                  <a:schemeClr val="tx1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41574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505200" y="3276600"/>
            <a:ext cx="5257800" cy="7493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>
                <a:effectLst/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15748" name="Rectangle 4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15749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15750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258FD401-9158-4D25-860A-BBB15A93822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92FB9C-61B3-4614-829E-48432757E05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E50ADD1-82BB-4100-A022-6F756E3A38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76400"/>
            <a:ext cx="37719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38700" y="1676400"/>
            <a:ext cx="37719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555BD0-A766-4D0B-84DA-3E1CF449D2D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D0F7DA-E71D-4F31-BD44-FD0992AD6D7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4A15A4-D4E0-4619-8DA1-FC3B8BAB22F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8A9C1A-1ADB-4199-97DC-7E22B1EBDE3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D5C1C6-E1E7-4A3C-8D45-FA3D0EBDDC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149B7F-7280-44FE-90F4-F825088F88D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DC246A-1FC7-4B01-868C-B020B4413D4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86550" y="152400"/>
            <a:ext cx="1924050" cy="6248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152400"/>
            <a:ext cx="5619750" cy="6248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236B94-5440-45AC-9EB5-6F144918B1A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7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152400"/>
            <a:ext cx="76962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nadpisu.</a:t>
            </a:r>
          </a:p>
        </p:txBody>
      </p:sp>
      <p:sp>
        <p:nvSpPr>
          <p:cNvPr id="4147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76400"/>
            <a:ext cx="769620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472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cs-CZ"/>
          </a:p>
        </p:txBody>
      </p:sp>
      <p:sp>
        <p:nvSpPr>
          <p:cNvPr id="41472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1472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32D1DD1D-3B89-47DF-A672-665EB38030C6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88" r:id="rId1"/>
    <p:sldLayoutId id="2147483789" r:id="rId2"/>
    <p:sldLayoutId id="2147483790" r:id="rId3"/>
    <p:sldLayoutId id="2147483791" r:id="rId4"/>
    <p:sldLayoutId id="2147483792" r:id="rId5"/>
    <p:sldLayoutId id="2147483793" r:id="rId6"/>
    <p:sldLayoutId id="2147483794" r:id="rId7"/>
    <p:sldLayoutId id="2147483795" r:id="rId8"/>
    <p:sldLayoutId id="2147483796" r:id="rId9"/>
    <p:sldLayoutId id="2147483797" r:id="rId10"/>
    <p:sldLayoutId id="214748379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562100" indent="-228600" algn="l" rtl="0" eaLnBrk="0" fontAlgn="base" hangingPunct="0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1981200" indent="-228600" algn="l" rtl="0" eaLnBrk="0" fontAlgn="base" hangingPunct="0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438400" indent="-228600" algn="l" rtl="0" eaLnBrk="0" fontAlgn="base" hangingPunct="0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895600" indent="-228600" algn="l" rtl="0" eaLnBrk="0" fontAlgn="base" hangingPunct="0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352800" indent="-228600" algn="l" rtl="0" eaLnBrk="0" fontAlgn="base" hangingPunct="0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10000" indent="-228600" algn="l" rtl="0" eaLnBrk="0" fontAlgn="base" hangingPunct="0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te.cz/bmi.php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mte.cz/bmr.php?gender=f&amp;activity=2&amp;height=163&amp;weight=50&amp;age=13&amp;count_it=1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te.cz/bmr.php" TargetMode="External"/><Relationship Id="rId2" Type="http://schemas.openxmlformats.org/officeDocument/2006/relationships/hyperlink" Target="http://www.mte.cz/bmi.php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8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429000" y="2286000"/>
            <a:ext cx="5257800" cy="914400"/>
          </a:xfrm>
        </p:spPr>
        <p:txBody>
          <a:bodyPr/>
          <a:lstStyle/>
          <a:p>
            <a:r>
              <a:rPr lang="cs-CZ"/>
              <a:t>Zdravá výživa</a:t>
            </a:r>
          </a:p>
        </p:txBody>
      </p:sp>
      <p:sp>
        <p:nvSpPr>
          <p:cNvPr id="41881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Správné sestavení jídelníčku</a:t>
            </a:r>
          </a:p>
        </p:txBody>
      </p:sp>
      <p:pic>
        <p:nvPicPr>
          <p:cNvPr id="418820" name="Picture 4" descr="\\Zsserver\sablony\Log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0400" y="0"/>
            <a:ext cx="4260180" cy="10668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0" y="6596390"/>
            <a:ext cx="173316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VY_32_INOVACE_01_36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Zdravá výživa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3400" y="1371600"/>
            <a:ext cx="8382000" cy="3962400"/>
          </a:xfrm>
        </p:spPr>
        <p:txBody>
          <a:bodyPr/>
          <a:lstStyle/>
          <a:p>
            <a:r>
              <a:rPr lang="cs-CZ" sz="1800" dirty="0"/>
              <a:t>Škola: Základní škola Trávníky Otrokovice, příspěvková organizace</a:t>
            </a:r>
          </a:p>
          <a:p>
            <a:r>
              <a:rPr lang="cs-CZ" sz="1800" dirty="0"/>
              <a:t>Číslo projektu: CZ.1.07/1.4.00/21.2637</a:t>
            </a:r>
          </a:p>
          <a:p>
            <a:r>
              <a:rPr lang="cs-CZ" sz="1800" dirty="0"/>
              <a:t>Název výukového materiálu</a:t>
            </a:r>
            <a:r>
              <a:rPr lang="cs-CZ" sz="1800" dirty="0" smtClean="0"/>
              <a:t>: Zdravá výživa</a:t>
            </a:r>
            <a:endParaRPr lang="cs-CZ" sz="1800" dirty="0"/>
          </a:p>
          <a:p>
            <a:r>
              <a:rPr lang="cs-CZ" sz="1800" dirty="0" smtClean="0"/>
              <a:t>Autor: Mgr. Zuzana Pokorná</a:t>
            </a:r>
          </a:p>
          <a:p>
            <a:r>
              <a:rPr lang="cs-CZ" sz="1800" dirty="0" smtClean="0"/>
              <a:t>Vytvořeno: 4. října 2011</a:t>
            </a:r>
          </a:p>
          <a:p>
            <a:r>
              <a:rPr lang="cs-CZ" sz="1800" dirty="0" smtClean="0"/>
              <a:t>Ročník: 6. – 9.</a:t>
            </a:r>
          </a:p>
          <a:p>
            <a:r>
              <a:rPr lang="cs-CZ" sz="1800" dirty="0" smtClean="0"/>
              <a:t>Vzdělávací oblast: Člověk a zdraví</a:t>
            </a:r>
          </a:p>
          <a:p>
            <a:r>
              <a:rPr lang="cs-CZ" sz="1800" dirty="0" smtClean="0"/>
              <a:t>Vzdělávací obor: Výchova ke zdraví</a:t>
            </a:r>
          </a:p>
          <a:p>
            <a:r>
              <a:rPr lang="cs-CZ" sz="1800" dirty="0" smtClean="0"/>
              <a:t>Tematický okruh: </a:t>
            </a:r>
            <a:r>
              <a:rPr lang="cs-CZ" sz="1800" dirty="0" smtClean="0"/>
              <a:t>Zdravý </a:t>
            </a:r>
            <a:r>
              <a:rPr lang="cs-CZ" sz="1800" dirty="0" smtClean="0"/>
              <a:t>způsob života a péče o </a:t>
            </a:r>
            <a:r>
              <a:rPr lang="cs-CZ" sz="1800" dirty="0" smtClean="0"/>
              <a:t>zdraví</a:t>
            </a:r>
            <a:endParaRPr lang="cs-CZ" sz="1800" dirty="0" smtClean="0"/>
          </a:p>
          <a:p>
            <a:r>
              <a:rPr lang="cs-CZ" sz="1800" dirty="0" smtClean="0"/>
              <a:t>Téma: Zdravá výživa</a:t>
            </a:r>
          </a:p>
          <a:p>
            <a:r>
              <a:rPr lang="cs-CZ" sz="1800" dirty="0" smtClean="0"/>
              <a:t>Pomůcky: PC, </a:t>
            </a:r>
            <a:r>
              <a:rPr lang="cs-CZ" sz="1800" dirty="0" err="1" smtClean="0"/>
              <a:t>dataprojektor</a:t>
            </a:r>
            <a:endParaRPr lang="cs-CZ" sz="1800" dirty="0" smtClean="0"/>
          </a:p>
          <a:p>
            <a:r>
              <a:rPr lang="cs-CZ" sz="1800" dirty="0" smtClean="0"/>
              <a:t>Anotace: Prezentace je určená k výkladu zdravé výživy a jednotlivých částí potravy. Žáci se taktéž seznámí se složením potravin na obalech těchto výrobků.</a:t>
            </a:r>
          </a:p>
          <a:p>
            <a:r>
              <a:rPr lang="cs-CZ" sz="1800" dirty="0">
                <a:effectLst/>
              </a:rPr>
              <a:t>Tato práce je šířena pod licencí CC BY-SA 3.0. Odkazy a citace jsou platné k datu vytvoření této práce.</a:t>
            </a:r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Správné složení potravy</a:t>
            </a:r>
          </a:p>
        </p:txBody>
      </p:sp>
      <p:sp>
        <p:nvSpPr>
          <p:cNvPr id="419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  <a:p>
            <a:r>
              <a:rPr lang="cs-CZ"/>
              <a:t>Tuky (lipidy): 30% </a:t>
            </a:r>
          </a:p>
          <a:p>
            <a:pPr>
              <a:buFont typeface="Wingdings" pitchFamily="2" charset="2"/>
              <a:buNone/>
            </a:pPr>
            <a:endParaRPr lang="cs-CZ"/>
          </a:p>
          <a:p>
            <a:r>
              <a:rPr lang="cs-CZ"/>
              <a:t>Cukry (sacharidy): 45-50 %</a:t>
            </a:r>
          </a:p>
          <a:p>
            <a:pPr>
              <a:buFont typeface="Wingdings" pitchFamily="2" charset="2"/>
              <a:buNone/>
            </a:pPr>
            <a:endParaRPr lang="cs-CZ"/>
          </a:p>
          <a:p>
            <a:r>
              <a:rPr lang="cs-CZ"/>
              <a:t>Bílkoviny (proteiny):  20-25 %</a:t>
            </a:r>
          </a:p>
        </p:txBody>
      </p:sp>
      <p:pic>
        <p:nvPicPr>
          <p:cNvPr id="419844" name="Picture 4" descr="MC900325468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24600" y="5562600"/>
            <a:ext cx="1219200" cy="1104900"/>
          </a:xfrm>
          <a:prstGeom prst="rect">
            <a:avLst/>
          </a:prstGeom>
          <a:noFill/>
        </p:spPr>
      </p:pic>
      <p:pic>
        <p:nvPicPr>
          <p:cNvPr id="419845" name="Picture 5" descr="MC900298749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34200" y="2743200"/>
            <a:ext cx="1447800" cy="1379538"/>
          </a:xfrm>
          <a:prstGeom prst="rect">
            <a:avLst/>
          </a:prstGeom>
          <a:noFill/>
        </p:spPr>
      </p:pic>
      <p:pic>
        <p:nvPicPr>
          <p:cNvPr id="419848" name="Picture 8" descr="MC900298969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96200" y="4495800"/>
            <a:ext cx="1281113" cy="11160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/>
              <a:t>Důležitá je pravidelná strava, nejlépe 5x denně. </a:t>
            </a:r>
          </a:p>
          <a:p>
            <a:r>
              <a:rPr lang="cs-CZ" sz="2800"/>
              <a:t>Udělej si čas na jídlo: Snídaně (10-15 min), svačina (5 min), oběd (15-20 min), večeře (15 min)</a:t>
            </a:r>
          </a:p>
          <a:p>
            <a:pPr>
              <a:buFont typeface="Wingdings" pitchFamily="2" charset="2"/>
              <a:buNone/>
            </a:pPr>
            <a:endParaRPr lang="cs-CZ" sz="2800"/>
          </a:p>
          <a:p>
            <a:r>
              <a:rPr lang="cs-CZ" sz="2800"/>
              <a:t>V každém denním jídle musí být zastoupeny bílkoviny, cukry i tuky</a:t>
            </a:r>
          </a:p>
          <a:p>
            <a:r>
              <a:rPr lang="cs-CZ" sz="2800"/>
              <a:t>Jedinou výjimkou je večeře, tam by neměly být cukry. </a:t>
            </a:r>
          </a:p>
          <a:p>
            <a:pPr>
              <a:buFont typeface="Wingdings" pitchFamily="2" charset="2"/>
              <a:buNone/>
            </a:pPr>
            <a:endParaRPr lang="cs-CZ" sz="2800"/>
          </a:p>
          <a:p>
            <a:pPr>
              <a:buFont typeface="Wingdings" pitchFamily="2" charset="2"/>
              <a:buNone/>
            </a:pPr>
            <a:endParaRPr lang="cs-CZ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Živočišné bílkoviny </a:t>
            </a:r>
            <a:r>
              <a:rPr lang="en-US">
                <a:cs typeface="Tahoma" charset="0"/>
              </a:rPr>
              <a:t>½</a:t>
            </a:r>
          </a:p>
        </p:txBody>
      </p:sp>
      <p:sp>
        <p:nvSpPr>
          <p:cNvPr id="421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>
                <a:cs typeface="Tahoma" charset="0"/>
              </a:rPr>
              <a:t>Maso z ryb – makrela, losos, tuňák + sladkovodní (2-3x týdně)</a:t>
            </a:r>
          </a:p>
          <a:p>
            <a:r>
              <a:rPr lang="cs-CZ" sz="2800">
                <a:cs typeface="Tahoma" charset="0"/>
              </a:rPr>
              <a:t>Maso – drůbež, vepřové, hovězí, králičí – upřednostňovat bílé maso</a:t>
            </a:r>
          </a:p>
          <a:p>
            <a:r>
              <a:rPr lang="cs-CZ" sz="2800">
                <a:cs typeface="Tahoma" charset="0"/>
              </a:rPr>
              <a:t>Uzeniny – nejméně 85 % masa</a:t>
            </a:r>
          </a:p>
          <a:p>
            <a:r>
              <a:rPr lang="cs-CZ" sz="2800">
                <a:cs typeface="Tahoma" charset="0"/>
              </a:rPr>
              <a:t>Mléčné výrobky – jogurt (3-3,5 %), mléko, máslo, tvrdé sýry (30-40 %), měkké sýry (pozor na tavné soli!), plísňové sýry (méně častěji), tvarohy, kefíry…</a:t>
            </a:r>
          </a:p>
          <a:p>
            <a:r>
              <a:rPr lang="cs-CZ" sz="2800">
                <a:cs typeface="Tahoma" charset="0"/>
              </a:rPr>
              <a:t>Vajíčka – nejlépe naměkko </a:t>
            </a:r>
            <a:endParaRPr lang="en-US" sz="2800">
              <a:cs typeface="Tahoma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Rostlinné bílkoviny </a:t>
            </a:r>
            <a:r>
              <a:rPr lang="en-US">
                <a:cs typeface="Tahoma" charset="0"/>
              </a:rPr>
              <a:t>½</a:t>
            </a:r>
          </a:p>
        </p:txBody>
      </p:sp>
      <p:sp>
        <p:nvSpPr>
          <p:cNvPr id="422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Ořechy, semínka (každý den 1 hrst)</a:t>
            </a:r>
          </a:p>
          <a:p>
            <a:r>
              <a:rPr lang="cs-CZ"/>
              <a:t>Luštěniny (2-3x týdně, i místo masa): čočka, hrách, cizrna, soja, fazole…</a:t>
            </a:r>
          </a:p>
          <a:p>
            <a:r>
              <a:rPr lang="cs-CZ"/>
              <a:t>Rostlinné klíčky – nejlépe klíčit doma </a:t>
            </a:r>
          </a:p>
          <a:p>
            <a:pPr>
              <a:buFont typeface="Wingdings" pitchFamily="2" charset="2"/>
              <a:buNone/>
            </a:pPr>
            <a:r>
              <a:rPr lang="cs-CZ"/>
              <a:t>  </a:t>
            </a:r>
          </a:p>
          <a:p>
            <a:pPr algn="ctr">
              <a:buFont typeface="Wingdings" pitchFamily="2" charset="2"/>
              <a:buNone/>
            </a:pPr>
            <a:r>
              <a:rPr lang="cs-CZ"/>
              <a:t> !!!nejlépe stravitelná je cizrna s červenou čočkou!!!</a:t>
            </a:r>
          </a:p>
          <a:p>
            <a:pPr algn="ctr"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3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Tuky</a:t>
            </a:r>
          </a:p>
        </p:txBody>
      </p:sp>
      <p:sp>
        <p:nvSpPr>
          <p:cNvPr id="423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Nasycené kyseliny = trans-izomery = saturované = špatné tuky!!! Vyhýbat se jim!!!</a:t>
            </a:r>
          </a:p>
          <a:p>
            <a:r>
              <a:rPr lang="cs-CZ" dirty="0"/>
              <a:t>Nenasycené mastné kyseliny =omega 3= dobré tuky, jsou potřebné!!!</a:t>
            </a:r>
          </a:p>
          <a:p>
            <a:r>
              <a:rPr lang="cs-CZ" dirty="0"/>
              <a:t>Dobré tuky: </a:t>
            </a:r>
            <a:r>
              <a:rPr lang="cs-CZ" dirty="0" smtClean="0"/>
              <a:t>tučné </a:t>
            </a:r>
            <a:r>
              <a:rPr lang="cs-CZ" dirty="0"/>
              <a:t>ryby, oříšky, olivový, slunečnicový, řepkový olej, avokádo…</a:t>
            </a:r>
          </a:p>
        </p:txBody>
      </p:sp>
      <p:pic>
        <p:nvPicPr>
          <p:cNvPr id="423940" name="Picture 4" descr="MC900071365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9000" y="5322888"/>
            <a:ext cx="2362200" cy="15351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4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Sacharidy</a:t>
            </a:r>
          </a:p>
        </p:txBody>
      </p:sp>
      <p:sp>
        <p:nvSpPr>
          <p:cNvPr id="424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Cukry – jednoduché sacharidy – nepotřebujeme, špatné!!!</a:t>
            </a:r>
          </a:p>
          <a:p>
            <a:r>
              <a:rPr lang="cs-CZ"/>
              <a:t>Kompletní sacharidy – dobré cukry!!!</a:t>
            </a:r>
          </a:p>
          <a:p>
            <a:r>
              <a:rPr lang="cs-CZ"/>
              <a:t>Dobré cukry: celozrnná mouka – pečivo, těstoviny, rýže natural, jáhly, pohanka, ovesné vločky, luštěniny, ořechy, semínka</a:t>
            </a:r>
          </a:p>
          <a:p>
            <a:r>
              <a:rPr lang="cs-CZ"/>
              <a:t>Ovoce obsahuje rychlé cukry!</a:t>
            </a:r>
          </a:p>
        </p:txBody>
      </p:sp>
      <p:pic>
        <p:nvPicPr>
          <p:cNvPr id="424964" name="Picture 4" descr="MP900313731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34200" y="5360988"/>
            <a:ext cx="2209800" cy="14970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5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Každý den bychom měli sníst </a:t>
            </a:r>
            <a:r>
              <a:rPr lang="en-US" dirty="0">
                <a:cs typeface="Tahoma" charset="0"/>
              </a:rPr>
              <a:t>½</a:t>
            </a:r>
            <a:r>
              <a:rPr lang="cs-CZ" dirty="0">
                <a:cs typeface="Tahoma" charset="0"/>
              </a:rPr>
              <a:t> kg zeleniny a ovoce!</a:t>
            </a:r>
          </a:p>
          <a:p>
            <a:r>
              <a:rPr lang="cs-CZ" dirty="0">
                <a:cs typeface="Tahoma" charset="0"/>
              </a:rPr>
              <a:t>V ovoci je velký podíl cukru, pozor!!!</a:t>
            </a:r>
          </a:p>
          <a:p>
            <a:r>
              <a:rPr lang="cs-CZ" dirty="0">
                <a:cs typeface="Tahoma" charset="0"/>
              </a:rPr>
              <a:t>Pozor na brambory, kukuřici, banány, hrozny, hrušky a ovocné šťávy</a:t>
            </a:r>
            <a:endParaRPr lang="en-US" dirty="0">
              <a:cs typeface="Tahoma" charset="0"/>
            </a:endParaRPr>
          </a:p>
        </p:txBody>
      </p:sp>
      <p:pic>
        <p:nvPicPr>
          <p:cNvPr id="425988" name="Picture 4" descr="MP900177958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9800" y="4775200"/>
            <a:ext cx="3124200" cy="2082800"/>
          </a:xfrm>
          <a:prstGeom prst="rect">
            <a:avLst/>
          </a:prstGeom>
          <a:noFill/>
        </p:spPr>
      </p:pic>
      <p:pic>
        <p:nvPicPr>
          <p:cNvPr id="425990" name="Picture 6" descr="MP900430479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4648200"/>
            <a:ext cx="2209800" cy="2209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Pozor na obsah soli v potravinách a pokrmech, udáván je podíl sodíku (Na)</a:t>
            </a:r>
          </a:p>
          <a:p>
            <a:r>
              <a:rPr lang="cs-CZ"/>
              <a:t>Důležitý je i pitný režim – nejlépe neslazené pramenité vody, čaje…</a:t>
            </a:r>
          </a:p>
          <a:p>
            <a:r>
              <a:rPr lang="cs-CZ"/>
              <a:t>Vodu nám do těla přidá i polévka, houby a hřiby, ovoce, zelenina</a:t>
            </a:r>
          </a:p>
          <a:p>
            <a:r>
              <a:rPr lang="cs-CZ"/>
              <a:t>Alkohol do zdravé výživy nepatří!</a:t>
            </a:r>
          </a:p>
        </p:txBody>
      </p:sp>
      <p:pic>
        <p:nvPicPr>
          <p:cNvPr id="428036" name="Picture 4" descr="MC9002938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43800" y="5029200"/>
            <a:ext cx="1600200" cy="15398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7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27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27012" name="Picture 4" descr="IMG_326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9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29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29060" name="Picture 4" descr="IMG_326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64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30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30084" name="Picture 4" descr="IMG_326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5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Výpočty</a:t>
            </a:r>
          </a:p>
        </p:txBody>
      </p:sp>
      <p:sp>
        <p:nvSpPr>
          <p:cNvPr id="4454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BMI</a:t>
            </a:r>
          </a:p>
          <a:p>
            <a:pPr>
              <a:buFont typeface="Wingdings" pitchFamily="2" charset="2"/>
              <a:buNone/>
            </a:pPr>
            <a:r>
              <a:rPr lang="cs-CZ" dirty="0">
                <a:hlinkClick r:id="rId3"/>
              </a:rPr>
              <a:t>http://www.</a:t>
            </a:r>
            <a:r>
              <a:rPr lang="cs-CZ" dirty="0" err="1">
                <a:hlinkClick r:id="rId3"/>
              </a:rPr>
              <a:t>mte.cz</a:t>
            </a:r>
            <a:r>
              <a:rPr lang="cs-CZ" dirty="0">
                <a:hlinkClick r:id="rId3"/>
              </a:rPr>
              <a:t>/</a:t>
            </a:r>
            <a:r>
              <a:rPr lang="cs-CZ" dirty="0" err="1">
                <a:hlinkClick r:id="rId3"/>
              </a:rPr>
              <a:t>bmi.php</a:t>
            </a:r>
            <a:endParaRPr lang="cs-CZ" dirty="0"/>
          </a:p>
          <a:p>
            <a:pPr>
              <a:buFont typeface="Wingdings" pitchFamily="2" charset="2"/>
              <a:buNone/>
            </a:pPr>
            <a:endParaRPr lang="cs-CZ" dirty="0"/>
          </a:p>
          <a:p>
            <a:r>
              <a:rPr lang="cs-CZ" dirty="0"/>
              <a:t>Bazální metabolismus</a:t>
            </a:r>
          </a:p>
          <a:p>
            <a:pPr>
              <a:buFont typeface="Wingdings" pitchFamily="2" charset="2"/>
              <a:buNone/>
            </a:pPr>
            <a:r>
              <a:rPr lang="cs-CZ" dirty="0">
                <a:hlinkClick r:id="rId4"/>
              </a:rPr>
              <a:t>http://www.</a:t>
            </a:r>
            <a:r>
              <a:rPr lang="cs-CZ" dirty="0" err="1">
                <a:hlinkClick r:id="rId4"/>
              </a:rPr>
              <a:t>mte.cz</a:t>
            </a:r>
            <a:r>
              <a:rPr lang="cs-CZ" dirty="0">
                <a:hlinkClick r:id="rId4"/>
              </a:rPr>
              <a:t>/</a:t>
            </a:r>
            <a:r>
              <a:rPr lang="cs-CZ" dirty="0" err="1">
                <a:hlinkClick r:id="rId4"/>
              </a:rPr>
              <a:t>bmr.php</a:t>
            </a:r>
            <a:r>
              <a:rPr lang="cs-CZ" dirty="0">
                <a:hlinkClick r:id="rId4"/>
              </a:rPr>
              <a:t>?</a:t>
            </a:r>
            <a:r>
              <a:rPr lang="cs-CZ" dirty="0" err="1">
                <a:hlinkClick r:id="rId4"/>
              </a:rPr>
              <a:t>gender</a:t>
            </a:r>
            <a:r>
              <a:rPr lang="cs-CZ" dirty="0">
                <a:hlinkClick r:id="rId4"/>
              </a:rPr>
              <a:t>=f&amp;</a:t>
            </a:r>
            <a:r>
              <a:rPr lang="cs-CZ" dirty="0" err="1">
                <a:hlinkClick r:id="rId4"/>
              </a:rPr>
              <a:t>activity</a:t>
            </a:r>
            <a:r>
              <a:rPr lang="cs-CZ" dirty="0">
                <a:hlinkClick r:id="rId4"/>
              </a:rPr>
              <a:t>=2&amp;</a:t>
            </a:r>
            <a:r>
              <a:rPr lang="cs-CZ" dirty="0" err="1">
                <a:hlinkClick r:id="rId4"/>
              </a:rPr>
              <a:t>height</a:t>
            </a:r>
            <a:r>
              <a:rPr lang="cs-CZ" dirty="0">
                <a:hlinkClick r:id="rId4"/>
              </a:rPr>
              <a:t>=163&amp;</a:t>
            </a:r>
            <a:r>
              <a:rPr lang="cs-CZ" dirty="0" err="1">
                <a:hlinkClick r:id="rId4"/>
              </a:rPr>
              <a:t>weight</a:t>
            </a:r>
            <a:r>
              <a:rPr lang="cs-CZ" dirty="0">
                <a:hlinkClick r:id="rId4"/>
              </a:rPr>
              <a:t>=50&amp;</a:t>
            </a:r>
            <a:r>
              <a:rPr lang="cs-CZ" dirty="0" err="1">
                <a:hlinkClick r:id="rId4"/>
              </a:rPr>
              <a:t>age</a:t>
            </a:r>
            <a:r>
              <a:rPr lang="cs-CZ" dirty="0">
                <a:hlinkClick r:id="rId4"/>
              </a:rPr>
              <a:t>=13&amp;</a:t>
            </a:r>
            <a:r>
              <a:rPr lang="cs-CZ" dirty="0" err="1">
                <a:hlinkClick r:id="rId4"/>
              </a:rPr>
              <a:t>count</a:t>
            </a:r>
            <a:r>
              <a:rPr lang="cs-CZ" dirty="0">
                <a:hlinkClick r:id="rId4"/>
              </a:rPr>
              <a:t>_</a:t>
            </a:r>
            <a:r>
              <a:rPr lang="cs-CZ" dirty="0" err="1">
                <a:hlinkClick r:id="rId4"/>
              </a:rPr>
              <a:t>it</a:t>
            </a:r>
            <a:r>
              <a:rPr lang="cs-CZ" dirty="0">
                <a:hlinkClick r:id="rId4"/>
              </a:rPr>
              <a:t>=1</a:t>
            </a:r>
            <a:endParaRPr lang="cs-CZ" dirty="0"/>
          </a:p>
          <a:p>
            <a:pPr>
              <a:buFont typeface="Wingdings" pitchFamily="2" charset="2"/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1447800"/>
            <a:ext cx="8991600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l">
              <a:buFont typeface="Arial" pitchFamily="34" charset="0"/>
              <a:buChar char="•"/>
            </a:pPr>
            <a:r>
              <a:rPr lang="cs-CZ" sz="2000" i="1" dirty="0" smtClean="0"/>
              <a:t> </a:t>
            </a:r>
            <a:r>
              <a:rPr lang="cs-CZ" sz="2000" dirty="0"/>
              <a:t>Mte.cz: </a:t>
            </a:r>
            <a:r>
              <a:rPr lang="cs-CZ" sz="2000" dirty="0" err="1"/>
              <a:t>bmi</a:t>
            </a:r>
            <a:r>
              <a:rPr lang="cs-CZ" sz="2000" dirty="0"/>
              <a:t>. </a:t>
            </a:r>
            <a:r>
              <a:rPr lang="cs-CZ" sz="2000" i="1" dirty="0"/>
              <a:t>Mte.cz: </a:t>
            </a:r>
            <a:r>
              <a:rPr lang="cs-CZ" sz="2000" i="1" dirty="0" err="1"/>
              <a:t>bmi</a:t>
            </a:r>
            <a:r>
              <a:rPr lang="cs-CZ" sz="2000" dirty="0"/>
              <a:t> [online]. 1999 [cit. </a:t>
            </a:r>
            <a:r>
              <a:rPr lang="cs-CZ" sz="2000" dirty="0" smtClean="0"/>
              <a:t>2011-10-04]. </a:t>
            </a:r>
            <a:r>
              <a:rPr lang="cs-CZ" sz="2000" dirty="0"/>
              <a:t>Dostupné z: </a:t>
            </a:r>
            <a:r>
              <a:rPr lang="cs-CZ" sz="2000" u="sng" dirty="0" smtClean="0">
                <a:hlinkClick r:id="rId2"/>
              </a:rPr>
              <a:t>www.mte.cz/bmi.php</a:t>
            </a:r>
            <a:endParaRPr lang="cs-CZ" sz="2000" u="sng" dirty="0" smtClean="0"/>
          </a:p>
          <a:p>
            <a:pPr marL="342900" lvl="0" indent="-342900" algn="l">
              <a:buFont typeface="Arial" pitchFamily="34" charset="0"/>
              <a:buChar char="•"/>
            </a:pPr>
            <a:endParaRPr lang="cs-CZ" sz="2000" dirty="0"/>
          </a:p>
          <a:p>
            <a:pPr marL="342900" lvl="0" indent="-342900" algn="l">
              <a:buFont typeface="Arial" pitchFamily="34" charset="0"/>
              <a:buChar char="•"/>
            </a:pPr>
            <a:r>
              <a:rPr lang="cs-CZ" sz="2000" dirty="0"/>
              <a:t>Mte.cz: </a:t>
            </a:r>
            <a:r>
              <a:rPr lang="cs-CZ" sz="2000" dirty="0" err="1"/>
              <a:t>bmr</a:t>
            </a:r>
            <a:r>
              <a:rPr lang="cs-CZ" sz="2000" dirty="0"/>
              <a:t>. </a:t>
            </a:r>
            <a:r>
              <a:rPr lang="cs-CZ" sz="2000" i="1" dirty="0"/>
              <a:t>Mte.cz: </a:t>
            </a:r>
            <a:r>
              <a:rPr lang="cs-CZ" sz="2000" i="1" dirty="0" err="1"/>
              <a:t>bmr</a:t>
            </a:r>
            <a:r>
              <a:rPr lang="cs-CZ" sz="2000" dirty="0"/>
              <a:t> [online]. 1999 [cit. </a:t>
            </a:r>
            <a:r>
              <a:rPr lang="cs-CZ" sz="2000" dirty="0" smtClean="0"/>
              <a:t>2011-10-04]. </a:t>
            </a:r>
            <a:r>
              <a:rPr lang="cs-CZ" sz="2000" dirty="0"/>
              <a:t>Dostupné z: </a:t>
            </a:r>
            <a:r>
              <a:rPr lang="cs-CZ" sz="2000" u="sng" dirty="0">
                <a:hlinkClick r:id="rId3"/>
              </a:rPr>
              <a:t>www.mte.cz/bmr.php</a:t>
            </a:r>
            <a:endParaRPr lang="cs-CZ" sz="2000" dirty="0"/>
          </a:p>
          <a:p>
            <a:pPr algn="l">
              <a:buFont typeface="Arial" pitchFamily="34" charset="0"/>
              <a:buChar char="•"/>
            </a:pPr>
            <a:endParaRPr lang="cs-CZ" sz="1800" i="1" dirty="0" smtClean="0"/>
          </a:p>
          <a:p>
            <a:pPr algn="l"/>
            <a:endParaRPr lang="cs-CZ" dirty="0" smtClean="0"/>
          </a:p>
          <a:p>
            <a:pPr algn="l">
              <a:buFont typeface="Arial" pitchFamily="34" charset="0"/>
              <a:buChar char="•"/>
            </a:pPr>
            <a:r>
              <a:rPr lang="cs-CZ" dirty="0" smtClean="0"/>
              <a:t> Fotografie </a:t>
            </a:r>
            <a:r>
              <a:rPr lang="cs-CZ" dirty="0"/>
              <a:t>jsou z vlastního archivu autora</a:t>
            </a:r>
            <a:r>
              <a:rPr lang="cs-CZ" dirty="0" smtClean="0"/>
              <a:t>.</a:t>
            </a:r>
          </a:p>
          <a:p>
            <a:pPr algn="l">
              <a:buFont typeface="Arial" pitchFamily="34" charset="0"/>
              <a:buChar char="•"/>
            </a:pPr>
            <a:r>
              <a:rPr lang="cs-CZ" dirty="0"/>
              <a:t> O</a:t>
            </a:r>
            <a:r>
              <a:rPr lang="cs-CZ" dirty="0" smtClean="0"/>
              <a:t>statní objekty </a:t>
            </a:r>
            <a:r>
              <a:rPr lang="cs-CZ" dirty="0"/>
              <a:t>použité k vytvoření tohoto materiálu jsou součástí softwaru Microsoft® Office</a:t>
            </a:r>
            <a:r>
              <a:rPr lang="cs-CZ" dirty="0" smtClean="0"/>
              <a:t>.</a:t>
            </a:r>
          </a:p>
          <a:p>
            <a:pPr algn="l">
              <a:buFont typeface="Arial" pitchFamily="34" charset="0"/>
              <a:buChar char="•"/>
            </a:pPr>
            <a:r>
              <a:rPr lang="cs-CZ" dirty="0"/>
              <a:t> Texty jsou vlastní originální tvorbou autora.</a:t>
            </a:r>
          </a:p>
          <a:p>
            <a:pPr algn="l"/>
            <a:endParaRPr lang="cs-CZ" dirty="0"/>
          </a:p>
          <a:p>
            <a:pPr algn="l">
              <a:buFont typeface="Arial" pitchFamily="34" charset="0"/>
              <a:buChar char="•"/>
            </a:pPr>
            <a:endParaRPr lang="cs-CZ" dirty="0"/>
          </a:p>
          <a:p>
            <a:pPr algn="l">
              <a:buFont typeface="Arial" pitchFamily="34" charset="0"/>
              <a:buChar char="•"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">
      <a:dk1>
        <a:srgbClr val="000000"/>
      </a:dk1>
      <a:lt1>
        <a:srgbClr val="FFFFFF"/>
      </a:lt1>
      <a:dk2>
        <a:srgbClr val="B2B2B2"/>
      </a:dk2>
      <a:lt2>
        <a:srgbClr val="333333"/>
      </a:lt2>
      <a:accent1>
        <a:srgbClr val="FFFF99"/>
      </a:accent1>
      <a:accent2>
        <a:srgbClr val="FFCC99"/>
      </a:accent2>
      <a:accent3>
        <a:srgbClr val="D5D5D5"/>
      </a:accent3>
      <a:accent4>
        <a:srgbClr val="DADADA"/>
      </a:accent4>
      <a:accent5>
        <a:srgbClr val="FFFFCA"/>
      </a:accent5>
      <a:accent6>
        <a:srgbClr val="E7B98A"/>
      </a:accent6>
      <a:hlink>
        <a:srgbClr val="FF9933"/>
      </a:hlink>
      <a:folHlink>
        <a:srgbClr val="FF6600"/>
      </a:folHlink>
    </a:clrScheme>
    <a:fontScheme name="Výchozí návrh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Výchozí návrh 1">
        <a:dk1>
          <a:srgbClr val="333333"/>
        </a:dk1>
        <a:lt1>
          <a:srgbClr val="B2B2B2"/>
        </a:lt1>
        <a:dk2>
          <a:srgbClr val="FFFFFF"/>
        </a:dk2>
        <a:lt2>
          <a:srgbClr val="000000"/>
        </a:lt2>
        <a:accent1>
          <a:srgbClr val="FFFF99"/>
        </a:accent1>
        <a:accent2>
          <a:srgbClr val="FFCC99"/>
        </a:accent2>
        <a:accent3>
          <a:srgbClr val="D5D5D5"/>
        </a:accent3>
        <a:accent4>
          <a:srgbClr val="2A2A2A"/>
        </a:accent4>
        <a:accent5>
          <a:srgbClr val="FFFFCA"/>
        </a:accent5>
        <a:accent6>
          <a:srgbClr val="E7B98A"/>
        </a:accent6>
        <a:hlink>
          <a:srgbClr val="FF9933"/>
        </a:hlink>
        <a:folHlink>
          <a:srgbClr val="FF66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1779</TotalTime>
  <Words>524</Words>
  <Application>Microsoft Office PowerPoint</Application>
  <PresentationFormat>Předvádění na obrazovce (4:3)</PresentationFormat>
  <Paragraphs>87</Paragraphs>
  <Slides>15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Výchozí návrh</vt:lpstr>
      <vt:lpstr>Zdravá výživa</vt:lpstr>
      <vt:lpstr>Zdravá výživa</vt:lpstr>
      <vt:lpstr>Správné složení potravy</vt:lpstr>
      <vt:lpstr>Prezentace aplikace PowerPoint</vt:lpstr>
      <vt:lpstr>Živočišné bílkoviny ½</vt:lpstr>
      <vt:lpstr>Rostlinné bílkoviny ½</vt:lpstr>
      <vt:lpstr>Tuky</vt:lpstr>
      <vt:lpstr>Sacharidy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Výpočty</vt:lpstr>
      <vt:lpstr>Prezentace aplikace PowerPoint</vt:lpstr>
    </vt:vector>
  </TitlesOfParts>
  <Manager/>
  <Company>Template Central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Zdravá výživa</dc:title>
  <dc:subject/>
  <dc:creator/>
  <cp:keywords/>
  <dc:description/>
  <cp:lastModifiedBy>malkova</cp:lastModifiedBy>
  <cp:revision>134</cp:revision>
  <dcterms:created xsi:type="dcterms:W3CDTF">1999-12-02T05:36:26Z</dcterms:created>
  <dcterms:modified xsi:type="dcterms:W3CDTF">2013-06-17T19:41:19Z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TC011408099990</vt:lpwstr>
  </property>
</Properties>
</file>