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Denní režim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Denní režim</c:v>
                </c:pt>
              </c:strCache>
            </c:strRef>
          </c:tx>
          <c:explosion val="25"/>
          <c:cat>
            <c:strRef>
              <c:f>List1!$A$2:$A$4</c:f>
              <c:strCache>
                <c:ptCount val="3"/>
                <c:pt idx="0">
                  <c:v>práce</c:v>
                </c:pt>
                <c:pt idx="1">
                  <c:v>odpočinek</c:v>
                </c:pt>
                <c:pt idx="2">
                  <c:v>ostatní aktivity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0.33300000000000002</c:v>
                </c:pt>
                <c:pt idx="1">
                  <c:v>0.33300000000000002</c:v>
                </c:pt>
                <c:pt idx="2">
                  <c:v>0.33300000000000002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Denní výkonnost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8.9921303366058053E-2"/>
          <c:y val="0.13573153871169027"/>
          <c:w val="0.87920800466614824"/>
          <c:h val="0.72092637502585832"/>
        </c:manualLayout>
      </c:layout>
      <c:lineChart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Denní výkonnost</c:v>
                </c:pt>
              </c:strCache>
            </c:strRef>
          </c:tx>
          <c:marker>
            <c:symbol val="none"/>
          </c:marker>
          <c:cat>
            <c:numRef>
              <c:f>List1!$A$2:$A$20</c:f>
              <c:numCache>
                <c:formatCode>0</c:formatCode>
                <c:ptCount val="19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  <c:pt idx="5">
                  <c:v>11</c:v>
                </c:pt>
                <c:pt idx="6">
                  <c:v>12</c:v>
                </c:pt>
                <c:pt idx="7">
                  <c:v>13</c:v>
                </c:pt>
                <c:pt idx="8">
                  <c:v>14</c:v>
                </c:pt>
                <c:pt idx="9">
                  <c:v>15</c:v>
                </c:pt>
                <c:pt idx="10">
                  <c:v>16</c:v>
                </c:pt>
                <c:pt idx="11">
                  <c:v>17</c:v>
                </c:pt>
                <c:pt idx="12">
                  <c:v>18</c:v>
                </c:pt>
                <c:pt idx="13">
                  <c:v>19</c:v>
                </c:pt>
                <c:pt idx="14">
                  <c:v>20</c:v>
                </c:pt>
                <c:pt idx="15">
                  <c:v>21</c:v>
                </c:pt>
                <c:pt idx="16">
                  <c:v>22</c:v>
                </c:pt>
                <c:pt idx="17">
                  <c:v>23</c:v>
                </c:pt>
                <c:pt idx="18">
                  <c:v>24</c:v>
                </c:pt>
              </c:numCache>
            </c:numRef>
          </c:cat>
          <c:val>
            <c:numRef>
              <c:f>List1!$B$2:$B$20</c:f>
              <c:numCache>
                <c:formatCode>General</c:formatCode>
                <c:ptCount val="19"/>
                <c:pt idx="0">
                  <c:v>0.2</c:v>
                </c:pt>
                <c:pt idx="1">
                  <c:v>0.3</c:v>
                </c:pt>
                <c:pt idx="2">
                  <c:v>0.4</c:v>
                </c:pt>
                <c:pt idx="3">
                  <c:v>0.5</c:v>
                </c:pt>
                <c:pt idx="4">
                  <c:v>0.7</c:v>
                </c:pt>
                <c:pt idx="5">
                  <c:v>0.9</c:v>
                </c:pt>
                <c:pt idx="6">
                  <c:v>1</c:v>
                </c:pt>
                <c:pt idx="7">
                  <c:v>0.7</c:v>
                </c:pt>
                <c:pt idx="8">
                  <c:v>0.5</c:v>
                </c:pt>
                <c:pt idx="9">
                  <c:v>0.3</c:v>
                </c:pt>
                <c:pt idx="10">
                  <c:v>0.4</c:v>
                </c:pt>
                <c:pt idx="11">
                  <c:v>0.6</c:v>
                </c:pt>
                <c:pt idx="12">
                  <c:v>0.4</c:v>
                </c:pt>
                <c:pt idx="13">
                  <c:v>0.3</c:v>
                </c:pt>
                <c:pt idx="14">
                  <c:v>0.4</c:v>
                </c:pt>
                <c:pt idx="15">
                  <c:v>0.5</c:v>
                </c:pt>
                <c:pt idx="16">
                  <c:v>0.3</c:v>
                </c:pt>
                <c:pt idx="17">
                  <c:v>0.2</c:v>
                </c:pt>
                <c:pt idx="18">
                  <c:v>0.1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742848"/>
        <c:axId val="35744384"/>
      </c:lineChart>
      <c:catAx>
        <c:axId val="35742848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crossAx val="35744384"/>
        <c:crosses val="autoZero"/>
        <c:auto val="1"/>
        <c:lblAlgn val="ctr"/>
        <c:lblOffset val="100"/>
        <c:noMultiLvlLbl val="0"/>
      </c:catAx>
      <c:valAx>
        <c:axId val="357443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742848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96F2552-03FF-49D9-B8BC-CEEB62F408AA}" type="datetimeFigureOut">
              <a:rPr lang="cs-CZ" smtClean="0"/>
              <a:t>17.6.2013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95AF49D-6BA5-42BC-B80E-05740FE60AFF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1.ppt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atron.cz/vyukovy-program/denicek.php" TargetMode="External"/><Relationship Id="rId2" Type="http://schemas.openxmlformats.org/officeDocument/2006/relationships/hyperlink" Target="http://ucebnice.org/ukazky/4260/4260_01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Denní režim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Správný režim dne v </a:t>
            </a:r>
            <a:r>
              <a:rPr lang="cs-CZ" dirty="0" smtClean="0"/>
              <a:t>běžném životě</a:t>
            </a:r>
            <a:endParaRPr lang="cs-CZ" dirty="0"/>
          </a:p>
        </p:txBody>
      </p:sp>
      <p:pic>
        <p:nvPicPr>
          <p:cNvPr id="1026" name="Picture 2" descr="C:\Users\pokorna\AppData\Local\Microsoft\Windows\Temporary Internet Files\Content.IE5\WCOZ6GWI\MP9004069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84984"/>
            <a:ext cx="324162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Z:\Logo_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1" y="0"/>
            <a:ext cx="4485120" cy="1123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7146" y="6469790"/>
            <a:ext cx="2783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VY_32_INOVACE_11_36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611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505017"/>
              </p:ext>
            </p:extLst>
          </p:nvPr>
        </p:nvGraphicFramePr>
        <p:xfrm>
          <a:off x="395536" y="361627"/>
          <a:ext cx="8315262" cy="623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rezentace" r:id="rId3" imgW="2802622" imgH="2101426" progId="PowerPoint.Show.12">
                  <p:embed/>
                </p:oleObj>
              </mc:Choice>
              <mc:Fallback>
                <p:oleObj name="Prezentace" r:id="rId3" imgW="2802622" imgH="2101426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536" y="361627"/>
                        <a:ext cx="8315262" cy="6235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0387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43000"/>
          </a:xfrm>
        </p:spPr>
        <p:txBody>
          <a:bodyPr/>
          <a:lstStyle/>
          <a:p>
            <a:r>
              <a:rPr lang="cs-CZ" dirty="0" smtClean="0"/>
              <a:t>Denní režim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916832"/>
            <a:ext cx="6777317" cy="424847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cs-CZ" dirty="0"/>
              <a:t> </a:t>
            </a:r>
            <a:r>
              <a:rPr lang="cs-CZ" sz="2800" dirty="0" smtClean="0"/>
              <a:t>režim dne je součástí životního stylu</a:t>
            </a:r>
          </a:p>
          <a:p>
            <a:pPr>
              <a:lnSpc>
                <a:spcPct val="160000"/>
              </a:lnSpc>
            </a:pPr>
            <a:r>
              <a:rPr lang="cs-CZ" sz="2800" dirty="0"/>
              <a:t> </a:t>
            </a:r>
            <a:r>
              <a:rPr lang="cs-CZ" sz="2800" dirty="0" smtClean="0"/>
              <a:t>jedná se o vhodné uspořádání veškeré denní činnosti, stravovacího a pitného režimu, odpočinku a regenerace sil</a:t>
            </a:r>
          </a:p>
          <a:p>
            <a:pPr>
              <a:lnSpc>
                <a:spcPct val="160000"/>
              </a:lnSpc>
            </a:pPr>
            <a:r>
              <a:rPr lang="cs-CZ" sz="2800" dirty="0"/>
              <a:t> </a:t>
            </a:r>
            <a:r>
              <a:rPr lang="cs-CZ" sz="2800" dirty="0" smtClean="0"/>
              <a:t>důraz je kladen na správné časové rozvržení</a:t>
            </a:r>
          </a:p>
          <a:p>
            <a:pPr>
              <a:lnSpc>
                <a:spcPct val="160000"/>
              </a:lnSpc>
            </a:pPr>
            <a:r>
              <a:rPr lang="cs-CZ" sz="2800" dirty="0"/>
              <a:t> </a:t>
            </a:r>
            <a:r>
              <a:rPr lang="cs-CZ" sz="2800" dirty="0" smtClean="0"/>
              <a:t>práce, odpočinek a ostatní aktivity musí být časově v rovnováze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92274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Režim dne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1683066"/>
              </p:ext>
            </p:extLst>
          </p:nvPr>
        </p:nvGraphicFramePr>
        <p:xfrm>
          <a:off x="1042988" y="2324100"/>
          <a:ext cx="6777037" cy="3508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493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024744" cy="1143000"/>
          </a:xfrm>
        </p:spPr>
        <p:txBody>
          <a:bodyPr/>
          <a:lstStyle/>
          <a:p>
            <a:r>
              <a:rPr lang="cs-CZ" dirty="0" smtClean="0"/>
              <a:t>Denní výkonnost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628800"/>
            <a:ext cx="6777317" cy="475252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 6:00 – vzestup výkonnosti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11:00 – 12:00 - výkonnost nejvyšší </a:t>
            </a:r>
          </a:p>
          <a:p>
            <a:pPr marL="68580" indent="0">
              <a:lnSpc>
                <a:spcPct val="150000"/>
              </a:lnSpc>
              <a:buNone/>
            </a:pPr>
            <a:r>
              <a:rPr lang="cs-CZ" dirty="0"/>
              <a:t> </a:t>
            </a:r>
            <a:r>
              <a:rPr lang="cs-CZ" dirty="0" smtClean="0"/>
              <a:t>    (vrůstá od 9:00 – 11:00) 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poté pokles – nejnižší výkonnost v 15:00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opět mírný vzestup – kulminace v 17:00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opět pokles – kulminace v 19:00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kolem 21.hodiny je výkonnost opět vyšší, ale jen na krátkou dobu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následuje dlouhodobý útlum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192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2632860"/>
              </p:ext>
            </p:extLst>
          </p:nvPr>
        </p:nvGraphicFramePr>
        <p:xfrm>
          <a:off x="899592" y="1124744"/>
          <a:ext cx="7200800" cy="4732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8135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143000"/>
          </a:xfrm>
        </p:spPr>
        <p:txBody>
          <a:bodyPr/>
          <a:lstStyle/>
          <a:p>
            <a:r>
              <a:rPr lang="cs-CZ" dirty="0" smtClean="0"/>
              <a:t>Týdenní výkonnost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 obdobně jako u denní výkonnosti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nejvyšší výkonnost v úterý až středu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největší pokles v pátek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903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1.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 napiš si Tvůj vlastní denní režim jednoho libovolně zvoleného dne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nakresli tento denní režim jen pomocí obrázků - piktogramů</a:t>
            </a:r>
            <a:endParaRPr lang="cs-CZ" dirty="0"/>
          </a:p>
        </p:txBody>
      </p:sp>
      <p:pic>
        <p:nvPicPr>
          <p:cNvPr id="2050" name="Picture 2" descr="http://www.medatron.cz/vyukovy-program/images/piktogra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797152"/>
            <a:ext cx="4667250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 Sestav svůj týdenní režim, u každého dne udej alespoň 5 různých aktivit</a:t>
            </a:r>
          </a:p>
          <a:p>
            <a:pPr>
              <a:lnSpc>
                <a:spcPct val="150000"/>
              </a:lnSpc>
            </a:pPr>
            <a:r>
              <a:rPr lang="cs-CZ" dirty="0"/>
              <a:t> </a:t>
            </a:r>
            <a:r>
              <a:rPr lang="cs-CZ" dirty="0" smtClean="0"/>
              <a:t>nezapomeň zapojit všechny části – práci, odpočinek i ostatní aktivity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669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83568" y="764704"/>
            <a:ext cx="7488832" cy="5256584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sz="2300" dirty="0"/>
              <a:t>ČÁSLAVA, Pavel. </a:t>
            </a:r>
            <a:r>
              <a:rPr lang="cs-CZ" sz="2300" i="1" dirty="0"/>
              <a:t>Životní styl</a:t>
            </a:r>
            <a:r>
              <a:rPr lang="cs-CZ" sz="2300" dirty="0"/>
              <a:t> [online]. Brno, 2008 [cit. </a:t>
            </a:r>
            <a:r>
              <a:rPr lang="cs-CZ" sz="2300" dirty="0" smtClean="0"/>
              <a:t>2013-01-02]. </a:t>
            </a:r>
            <a:r>
              <a:rPr lang="cs-CZ" sz="2300" dirty="0"/>
              <a:t>Dostupné z: http://is.muni.cz/</a:t>
            </a:r>
            <a:r>
              <a:rPr lang="cs-CZ" sz="2300" dirty="0" err="1"/>
              <a:t>th</a:t>
            </a:r>
            <a:r>
              <a:rPr lang="cs-CZ" sz="2300" dirty="0"/>
              <a:t>/167216/</a:t>
            </a:r>
            <a:r>
              <a:rPr lang="cs-CZ" sz="2300" dirty="0" err="1"/>
              <a:t>fsps_b</a:t>
            </a:r>
            <a:r>
              <a:rPr lang="cs-CZ" sz="2300" dirty="0"/>
              <a:t>/Bakalarska_prace-text.pdf. Bakalářská práce. Masarykova Univerzita </a:t>
            </a:r>
            <a:r>
              <a:rPr lang="cs-CZ" sz="2300"/>
              <a:t>Brno</a:t>
            </a:r>
            <a:r>
              <a:rPr lang="cs-CZ" sz="2300" smtClean="0"/>
              <a:t>.</a:t>
            </a:r>
            <a:endParaRPr lang="cs-CZ" sz="2300" dirty="0" smtClean="0"/>
          </a:p>
          <a:p>
            <a:pPr marL="68580" lvl="0" indent="0">
              <a:buNone/>
            </a:pPr>
            <a:endParaRPr lang="cs-CZ" sz="2300" dirty="0"/>
          </a:p>
          <a:p>
            <a:pPr lvl="0"/>
            <a:r>
              <a:rPr lang="cs-CZ" sz="2300" dirty="0"/>
              <a:t>Učebnice.org. In: </a:t>
            </a:r>
            <a:r>
              <a:rPr lang="cs-CZ" sz="2300" i="1" dirty="0"/>
              <a:t>Učebnice.org/ukázky</a:t>
            </a:r>
            <a:r>
              <a:rPr lang="cs-CZ" sz="2300" dirty="0"/>
              <a:t> [online]. 2009 [cit. </a:t>
            </a:r>
            <a:r>
              <a:rPr lang="cs-CZ" sz="2300" dirty="0" smtClean="0"/>
              <a:t>2013-01-02]. </a:t>
            </a:r>
            <a:r>
              <a:rPr lang="cs-CZ" sz="2300" dirty="0"/>
              <a:t>Dostupné z: </a:t>
            </a:r>
            <a:r>
              <a:rPr lang="cs-CZ" sz="2300" u="sng" dirty="0">
                <a:hlinkClick r:id="rId2"/>
              </a:rPr>
              <a:t>http://</a:t>
            </a:r>
            <a:r>
              <a:rPr lang="cs-CZ" sz="2300" u="sng" dirty="0" smtClean="0">
                <a:hlinkClick r:id="rId2"/>
              </a:rPr>
              <a:t>ucebnice.org/ukazky/4260/4260_01.pdf</a:t>
            </a:r>
            <a:endParaRPr lang="cs-CZ" sz="2300" u="sng" dirty="0" smtClean="0"/>
          </a:p>
          <a:p>
            <a:pPr marL="68580" lvl="0" indent="0">
              <a:buNone/>
            </a:pPr>
            <a:endParaRPr lang="cs-CZ" sz="2300" dirty="0"/>
          </a:p>
          <a:p>
            <a:pPr lvl="0"/>
            <a:r>
              <a:rPr lang="cs-CZ" sz="2300" dirty="0" err="1"/>
              <a:t>Medatron</a:t>
            </a:r>
            <a:r>
              <a:rPr lang="cs-CZ" sz="2300" dirty="0"/>
              <a:t>-diabetologie. </a:t>
            </a:r>
            <a:r>
              <a:rPr lang="cs-CZ" sz="2300" i="1" dirty="0" err="1"/>
              <a:t>Medatron</a:t>
            </a:r>
            <a:r>
              <a:rPr lang="cs-CZ" sz="2300" i="1" dirty="0"/>
              <a:t>-diabetologie</a:t>
            </a:r>
            <a:r>
              <a:rPr lang="cs-CZ" sz="2300" dirty="0"/>
              <a:t> [online]. 1999 [cit. </a:t>
            </a:r>
            <a:r>
              <a:rPr lang="cs-CZ" sz="2300" dirty="0" smtClean="0"/>
              <a:t>2013-01-02]. </a:t>
            </a:r>
            <a:r>
              <a:rPr lang="cs-CZ" sz="2300" dirty="0"/>
              <a:t>Dostupné z: </a:t>
            </a:r>
            <a:r>
              <a:rPr lang="cs-CZ" sz="2300" u="sng" dirty="0">
                <a:hlinkClick r:id="rId3"/>
              </a:rPr>
              <a:t>http://</a:t>
            </a:r>
            <a:r>
              <a:rPr lang="cs-CZ" sz="2300" u="sng" dirty="0" smtClean="0">
                <a:hlinkClick r:id="rId3"/>
              </a:rPr>
              <a:t>www.medatron.cz/vyukovy-program/denicek.php</a:t>
            </a:r>
            <a:endParaRPr lang="cs-CZ" sz="2300" u="sng" dirty="0" smtClean="0"/>
          </a:p>
          <a:p>
            <a:pPr lvl="0"/>
            <a:endParaRPr lang="cs-CZ" u="sng" dirty="0"/>
          </a:p>
          <a:p>
            <a:r>
              <a:rPr lang="cs-CZ" dirty="0"/>
              <a:t>Texty jsou vlastní originální tvorbou autora.</a:t>
            </a:r>
          </a:p>
          <a:p>
            <a:pPr lvl="0"/>
            <a:endParaRPr lang="cs-CZ" dirty="0" smtClean="0"/>
          </a:p>
          <a:p>
            <a:r>
              <a:rPr lang="cs-CZ" dirty="0"/>
              <a:t>Obrázky jsou vlastní originální tvorbou autora.</a:t>
            </a:r>
          </a:p>
          <a:p>
            <a:pPr lvl="0"/>
            <a:endParaRPr lang="cs-CZ" dirty="0" smtClean="0"/>
          </a:p>
          <a:p>
            <a:r>
              <a:rPr lang="cs-CZ" dirty="0" smtClean="0"/>
              <a:t>Ostatní </a:t>
            </a:r>
            <a:r>
              <a:rPr lang="cs-CZ" dirty="0"/>
              <a:t>objekty použité k vytvoření tohoto materiálu jsou součástí softwaru Microsoft® Office.</a:t>
            </a:r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219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72</TotalTime>
  <Words>202</Words>
  <Application>Microsoft Office PowerPoint</Application>
  <PresentationFormat>Předvádění na obrazovce (4:3)</PresentationFormat>
  <Paragraphs>41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Austin</vt:lpstr>
      <vt:lpstr>Microsoft PowerPoint Presentation</vt:lpstr>
      <vt:lpstr>Denní režim</vt:lpstr>
      <vt:lpstr>Prezentace aplikace PowerPoint</vt:lpstr>
      <vt:lpstr>Denní režim</vt:lpstr>
      <vt:lpstr>Režim dne</vt:lpstr>
      <vt:lpstr>Denní výkonnost</vt:lpstr>
      <vt:lpstr>Prezentace aplikace PowerPoint</vt:lpstr>
      <vt:lpstr>Týdenní výkonnost</vt:lpstr>
      <vt:lpstr>Úkol 1.</vt:lpstr>
      <vt:lpstr>Úkol 2.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Denní režim</dc:title>
  <dc:creator>pokorna</dc:creator>
  <cp:lastModifiedBy>malkova</cp:lastModifiedBy>
  <cp:revision>15</cp:revision>
  <dcterms:created xsi:type="dcterms:W3CDTF">2012-12-27T09:53:06Z</dcterms:created>
  <dcterms:modified xsi:type="dcterms:W3CDTF">2013-06-17T20:00:53Z</dcterms:modified>
</cp:coreProperties>
</file>