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325" r:id="rId2"/>
    <p:sldId id="322" r:id="rId3"/>
    <p:sldId id="300" r:id="rId4"/>
    <p:sldId id="301" r:id="rId5"/>
    <p:sldId id="302" r:id="rId6"/>
    <p:sldId id="303" r:id="rId7"/>
    <p:sldId id="304" r:id="rId8"/>
    <p:sldId id="328" r:id="rId9"/>
    <p:sldId id="305" r:id="rId10"/>
    <p:sldId id="306" r:id="rId11"/>
    <p:sldId id="318" r:id="rId12"/>
    <p:sldId id="308" r:id="rId13"/>
    <p:sldId id="319" r:id="rId14"/>
    <p:sldId id="314" r:id="rId15"/>
    <p:sldId id="316" r:id="rId16"/>
    <p:sldId id="323" r:id="rId17"/>
    <p:sldId id="326" r:id="rId18"/>
    <p:sldId id="329" r:id="rId19"/>
    <p:sldId id="311" r:id="rId20"/>
    <p:sldId id="312" r:id="rId21"/>
    <p:sldId id="313" r:id="rId22"/>
    <p:sldId id="315" r:id="rId23"/>
    <p:sldId id="317" r:id="rId24"/>
    <p:sldId id="320" r:id="rId25"/>
    <p:sldId id="324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A9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horzBarState="maximized">
    <p:restoredLeft sz="11257" autoAdjust="0"/>
    <p:restoredTop sz="92528" autoAdjust="0"/>
  </p:normalViewPr>
  <p:slideViewPr>
    <p:cSldViewPr>
      <p:cViewPr>
        <p:scale>
          <a:sx n="66" d="100"/>
          <a:sy n="66" d="100"/>
        </p:scale>
        <p:origin x="-576" y="-4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68E54C-D0A7-4906-8F19-EB782F4823C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D2D9A4-8EFB-409A-AB90-69741CAA5A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tematický</a:t>
            </a:r>
          </a:p>
          <a:p>
            <a:r>
              <a:rPr lang="cs-CZ" dirty="0" smtClean="0"/>
              <a:t>AUTOR NEUVEDEN. </a:t>
            </a:r>
            <a:r>
              <a:rPr lang="cs-CZ" i="1" dirty="0" smtClean="0"/>
              <a:t>office.</a:t>
            </a:r>
            <a:r>
              <a:rPr lang="cs-CZ" i="1" dirty="0" err="1" smtClean="0"/>
              <a:t>microsoft.com</a:t>
            </a:r>
            <a:r>
              <a:rPr lang="cs-CZ" dirty="0" smtClean="0"/>
              <a:t> [online]. [cit. 30.8.2012]. Dostupný na WWW: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=chemie&amp;ex=1#</a:t>
            </a:r>
            <a:r>
              <a:rPr lang="cs-CZ" dirty="0" err="1" smtClean="0"/>
              <a:t>pg</a:t>
            </a:r>
            <a:r>
              <a:rPr lang="cs-CZ" dirty="0" smtClean="0"/>
              <a:t>:5|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odkaliště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Filtry do auta nebo na komíny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Filtry do auta nebo na komíny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Filtry do auta nebo na komíny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25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ralupy.cz/dg/www2/stranky/chemie/filtrace.htm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imple_chem_distillation.PN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Usazov%C3%A1n%C3%AD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xqnhQ9S3raQ" TargetMode="External"/><Relationship Id="rId2" Type="http://schemas.openxmlformats.org/officeDocument/2006/relationships/hyperlink" Target="http://cs.wikipedia.org/wiki/Filtrac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eskefiltry.cz/o-firme" TargetMode="External"/><Relationship Id="rId4" Type="http://schemas.openxmlformats.org/officeDocument/2006/relationships/hyperlink" Target="http://eshop.hydroservis.cz/hydroservis/eshop/6-1-Filtracni-zarizeni?gclid=CJ7U2sPJyLYCFdHLtAod2WQAww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Dl9iGmmD2us" TargetMode="External"/><Relationship Id="rId2" Type="http://schemas.openxmlformats.org/officeDocument/2006/relationships/hyperlink" Target="http://cs.wikipedia.org/wiki/Destilac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vZOMvjLyz2M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TkYKGgGLYUM" TargetMode="External"/><Relationship Id="rId2" Type="http://schemas.openxmlformats.org/officeDocument/2006/relationships/hyperlink" Target="http://cs.wikipedia.org/wiki/Krystalizace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ralupy.cz/dg/www2/stranky/chemie/extrakce.htm" TargetMode="External"/><Relationship Id="rId2" Type="http://schemas.openxmlformats.org/officeDocument/2006/relationships/hyperlink" Target="http://cs.wikipedia.org/wiki/Extrakc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rMcB0ugReDM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ralupy.cz/dg/www2/stranky/chemie/index.htm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chemie&amp;ex=1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285852" y="214290"/>
          <a:ext cx="6643734" cy="4798258"/>
        </p:xfrm>
        <a:graphic>
          <a:graphicData uri="http://schemas.openxmlformats.org/drawingml/2006/table">
            <a:tbl>
              <a:tblPr/>
              <a:tblGrid>
                <a:gridCol w="1571636"/>
                <a:gridCol w="5072098"/>
              </a:tblGrid>
              <a:tr h="684000"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900" dirty="0" smtClean="0">
                          <a:latin typeface="Times New Roman"/>
                          <a:ea typeface="Arial Unicode MS"/>
                        </a:rPr>
                        <a:t> 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00" dirty="0" smtClean="0">
                          <a:latin typeface="Times New Roman"/>
                          <a:ea typeface="Arial Unicode MS"/>
                        </a:rPr>
                        <a:t> 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Číslo projektu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CZ.1.07/1.5.00/34.0565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Číslo materiálu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latin typeface="+mn-lt"/>
                          <a:ea typeface="Times New Roman"/>
                          <a:cs typeface="Calibri"/>
                        </a:rPr>
                        <a:t>VY_32_INOVACE_343_Dělicí</a:t>
                      </a:r>
                      <a:r>
                        <a:rPr lang="cs-CZ" sz="900" baseline="0" dirty="0" smtClean="0">
                          <a:latin typeface="+mn-lt"/>
                          <a:ea typeface="Times New Roman"/>
                          <a:cs typeface="Calibri"/>
                        </a:rPr>
                        <a:t> </a:t>
                      </a:r>
                      <a:r>
                        <a:rPr lang="cs-CZ" sz="900" dirty="0" smtClean="0">
                          <a:latin typeface="+mn-lt"/>
                          <a:ea typeface="Times New Roman"/>
                          <a:cs typeface="Calibri"/>
                        </a:rPr>
                        <a:t>metody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56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Název školy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900" b="1" dirty="0" smtClean="0">
                          <a:latin typeface="Calibri"/>
                          <a:ea typeface="Times New Roman"/>
                          <a:cs typeface="Calibri"/>
                        </a:rPr>
                        <a:t>              Masarykova </a:t>
                      </a:r>
                      <a:r>
                        <a:rPr lang="cs-CZ" sz="900" b="1" dirty="0">
                          <a:latin typeface="Calibri"/>
                          <a:ea typeface="Times New Roman"/>
                          <a:cs typeface="Calibri"/>
                        </a:rPr>
                        <a:t>střední  škola zemědělská a Vyšší odborná škola, Opava, příspěvková organizace</a:t>
                      </a:r>
                      <a:endParaRPr lang="cs-CZ" sz="900" b="1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Autor </a:t>
                      </a: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Mgr. Hana Glatterová</a:t>
                      </a:r>
                      <a:endParaRPr lang="cs-CZ" sz="900" kern="12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Průřezové téma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Člověk a životní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prostředí, člověk a svět práce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latin typeface="Calibri"/>
                          <a:ea typeface="Times New Roman"/>
                          <a:cs typeface="Calibri"/>
                        </a:rPr>
                        <a:t>Tematický </a:t>
                      </a: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celek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b="1" baseline="0" dirty="0" smtClean="0">
                          <a:latin typeface="Calibri"/>
                          <a:ea typeface="Times New Roman"/>
                        </a:rPr>
                        <a:t>Chemie</a:t>
                      </a:r>
                      <a:r>
                        <a:rPr lang="cs-CZ" sz="1200" b="1" dirty="0" smtClean="0">
                          <a:latin typeface="Calibri"/>
                          <a:ea typeface="Times New Roman"/>
                        </a:rPr>
                        <a:t> </a:t>
                      </a:r>
                      <a:endParaRPr lang="cs-CZ" sz="1200" b="1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Ročník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1.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Datum tvorby 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</a:rPr>
                        <a:t>16. 9. 2012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Datum a místo ověření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24. 9. 2012 chemie 1. Za</a:t>
                      </a:r>
                      <a:endParaRPr lang="cs-CZ" sz="900" dirty="0" smtClean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Druh učebního materiálu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Prezentace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969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Anotace </a:t>
                      </a:r>
                      <a:endParaRPr lang="cs-CZ" sz="8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300"/>
                        </a:spcAft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Prezentace v úvodu položí žákům motivační otázky, pak je provede přehledem základních dělicích metod, položí jim kontrolní otázky a na závěr poskytne odkazy</a:t>
                      </a: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 na webové stránky s</a:t>
                      </a: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 rozšiřujícími informacemi.</a:t>
                      </a:r>
                    </a:p>
                    <a:p>
                      <a:pPr>
                        <a:spcAft>
                          <a:spcPts val="300"/>
                        </a:spcAft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Výsledky vzdělávání: Žák popíše metody oddělování složek ze směsi a jejich využití v praxi.</a:t>
                      </a:r>
                      <a:endParaRPr lang="cs-CZ" sz="900" kern="12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40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Klíčová slova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i="1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Dělicí metoda, usazování, filtrace, destilace,</a:t>
                      </a:r>
                      <a:r>
                        <a:rPr lang="cs-CZ" sz="900" i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 </a:t>
                      </a:r>
                      <a:r>
                        <a:rPr lang="cs-CZ" sz="900" i="1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 krystalizace, extrakce</a:t>
                      </a: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3260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Metodický pokyn 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30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Prezentace</a:t>
                      </a: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 je určena pro individuální práci žáků – nezbytnou pomůckou je tedy PC nebo notebook pro každého žáka. (Je možné, aby u počítače seděli žáci ve dvojicích.)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30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Materiál je určen pro učební obor, konkrétně zahradník (41-52-H/01) a zemědělec-farmář (41-51-H/01); tomu také odpovídá konkrétní obsah, šířka a hloubka zpracování dané tématiky.</a:t>
                      </a:r>
                    </a:p>
                    <a:p>
                      <a:pPr>
                        <a:spcAft>
                          <a:spcPts val="300"/>
                        </a:spcAft>
                        <a:buFont typeface="Arial" pitchFamily="34" charset="0"/>
                        <a:buNone/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Časová dotace: 1 </a:t>
                      </a:r>
                      <a:r>
                        <a:rPr lang="cs-CZ" sz="900" kern="120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vyučovací hodina</a:t>
                      </a:r>
                      <a:endParaRPr lang="cs-CZ" sz="900" kern="1200" dirty="0" smtClean="0">
                        <a:solidFill>
                          <a:schemeClr val="tx1"/>
                        </a:solidFill>
                        <a:latin typeface="+mn-lt"/>
                        <a:ea typeface="Times New Roman"/>
                        <a:cs typeface="Calibri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6226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latin typeface="Calibri"/>
                          <a:ea typeface="Times New Roman"/>
                          <a:cs typeface="Calibri"/>
                        </a:rPr>
                        <a:t>Pokud není </a:t>
                      </a: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uvedeno </a:t>
                      </a:r>
                      <a:r>
                        <a:rPr lang="cs-CZ" sz="900" dirty="0" smtClean="0">
                          <a:latin typeface="Calibri"/>
                          <a:ea typeface="Times New Roman"/>
                          <a:cs typeface="Calibri"/>
                        </a:rPr>
                        <a:t>jinak, je použitý </a:t>
                      </a: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materiál </a:t>
                      </a:r>
                      <a:r>
                        <a:rPr lang="cs-CZ" sz="900" dirty="0" smtClean="0">
                          <a:latin typeface="Calibri"/>
                          <a:ea typeface="Times New Roman"/>
                          <a:cs typeface="Calibri"/>
                        </a:rPr>
                        <a:t>z vlastních </a:t>
                      </a: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zdrojů </a:t>
                      </a:r>
                      <a:r>
                        <a:rPr lang="cs-CZ" sz="900" dirty="0" smtClean="0">
                          <a:latin typeface="Calibri"/>
                          <a:ea typeface="Times New Roman"/>
                          <a:cs typeface="Calibri"/>
                        </a:rPr>
                        <a:t>autora. 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3" name="Picture 1" descr="mszes_z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8926" y="1357298"/>
            <a:ext cx="285752" cy="280684"/>
          </a:xfrm>
          <a:prstGeom prst="rect">
            <a:avLst/>
          </a:prstGeom>
          <a:noFill/>
        </p:spPr>
      </p:pic>
      <p:pic>
        <p:nvPicPr>
          <p:cNvPr id="7" name="Obrázek 6" descr="OPVK_hor_zakladni_logolink_RGB_cz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143240" y="214290"/>
            <a:ext cx="2880360" cy="6294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3571876"/>
            <a:ext cx="7772400" cy="1470025"/>
          </a:xfrm>
          <a:solidFill>
            <a:srgbClr val="FFFF00"/>
          </a:solidFill>
        </p:spPr>
        <p:txBody>
          <a:bodyPr/>
          <a:lstStyle/>
          <a:p>
            <a:pPr>
              <a:spcAft>
                <a:spcPts val="0"/>
              </a:spcAft>
            </a:pPr>
            <a:r>
              <a:rPr lang="cs-CZ" b="1" dirty="0" smtClean="0"/>
              <a:t>Dělicí metody</a:t>
            </a:r>
            <a:endParaRPr lang="cs-CZ" b="1" dirty="0">
              <a:latin typeface="Times New Roman"/>
              <a:ea typeface="Times New Roman"/>
            </a:endParaRPr>
          </a:p>
        </p:txBody>
      </p:sp>
      <p:pic>
        <p:nvPicPr>
          <p:cNvPr id="4" name="Obrázek 3" descr="MC90028706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6116" y="428604"/>
            <a:ext cx="2793571" cy="3071834"/>
          </a:xfrm>
          <a:prstGeom prst="rect">
            <a:avLst/>
          </a:prstGeom>
        </p:spPr>
      </p:pic>
      <p:sp>
        <p:nvSpPr>
          <p:cNvPr id="5" name="Volný tvar 4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Otázka na úvod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Jakým způsobem byste z následujících příkladů směsí oddělili jejich složky? Zkuste si odpovědět.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Otázka na úvod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Jakým způsobem byste z následujících příkladů směsí oddělili jejich složky? Zkuste si odpovědět.</a:t>
            </a:r>
          </a:p>
          <a:p>
            <a:pPr algn="ctr">
              <a:buNone/>
            </a:pPr>
            <a:r>
              <a:rPr lang="cs-CZ" b="1" dirty="0" smtClean="0"/>
              <a:t>směs sazí a vody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Otázka na úvod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Jakým způsobem byste z následujících příkladů směsí oddělili jejich složky? Zkuste si odpovědět.</a:t>
            </a:r>
          </a:p>
          <a:p>
            <a:pPr algn="ctr">
              <a:buNone/>
            </a:pPr>
            <a:r>
              <a:rPr lang="cs-CZ" b="1" dirty="0" smtClean="0"/>
              <a:t>směs soli a vody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Otázka na úvod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Jakým způsobem byste z následujících příkladů směsí oddělili jejich složky? Zkuste si odpovědět.</a:t>
            </a:r>
          </a:p>
          <a:p>
            <a:pPr algn="ctr">
              <a:buNone/>
            </a:pPr>
            <a:r>
              <a:rPr lang="cs-CZ" b="1" dirty="0" smtClean="0"/>
              <a:t>směs sazí a soli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Otázka na úvod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Jakým způsobem byste z následujících příkladů směsí oddělili jejich složky? Zkuste si odpovědět.</a:t>
            </a:r>
          </a:p>
          <a:p>
            <a:pPr algn="ctr">
              <a:buNone/>
            </a:pPr>
            <a:r>
              <a:rPr lang="cs-CZ" b="1" dirty="0" smtClean="0"/>
              <a:t>směs vody a etanolu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7950" y="2571744"/>
            <a:ext cx="1962539" cy="21830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6" name="AutoShape 2"/>
          <p:cNvSpPr>
            <a:spLocks noChangeArrowheads="1"/>
          </p:cNvSpPr>
          <p:nvPr/>
        </p:nvSpPr>
        <p:spPr bwMode="auto">
          <a:xfrm>
            <a:off x="1142976" y="1643050"/>
            <a:ext cx="4621237" cy="3571900"/>
          </a:xfrm>
          <a:prstGeom prst="wedgeRoundRectCallout">
            <a:avLst>
              <a:gd name="adj1" fmla="val 75723"/>
              <a:gd name="adj2" fmla="val -9323"/>
              <a:gd name="adj3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sz="2800" dirty="0" smtClean="0">
                <a:latin typeface="Arial" pitchFamily="34" charset="0"/>
              </a:rPr>
              <a:t>Seznamte se                             s následujícím přehledem základních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sz="2800" dirty="0" smtClean="0">
                <a:latin typeface="Arial" pitchFamily="34" charset="0"/>
              </a:rPr>
              <a:t>– nejběžnějších –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sz="2800" dirty="0" smtClean="0">
                <a:latin typeface="Arial" pitchFamily="34" charset="0"/>
              </a:rPr>
              <a:t>dělicích metod.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cs-CZ" b="1" dirty="0" smtClean="0"/>
              <a:t>Usazování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– oddělování </a:t>
            </a:r>
            <a:r>
              <a:rPr lang="cs-CZ" i="1" dirty="0" smtClean="0"/>
              <a:t>na základě rozdílné hustoty složek </a:t>
            </a:r>
          </a:p>
          <a:p>
            <a:pPr lvl="1">
              <a:buFont typeface="Wingdings" pitchFamily="2" charset="2"/>
              <a:buChar char="§"/>
            </a:pPr>
            <a:r>
              <a:rPr lang="cs-CZ" i="1" dirty="0" smtClean="0"/>
              <a:t>např. kalů od vody</a:t>
            </a:r>
          </a:p>
          <a:p>
            <a:pPr>
              <a:buNone/>
            </a:pPr>
            <a:endParaRPr lang="cs-CZ" sz="1600" i="1" dirty="0" smtClean="0"/>
          </a:p>
          <a:p>
            <a:endParaRPr lang="cs-CZ" sz="1600" i="1" dirty="0" smtClean="0"/>
          </a:p>
          <a:p>
            <a:endParaRPr lang="cs-CZ" sz="1600" i="1" dirty="0" smtClean="0"/>
          </a:p>
        </p:txBody>
      </p:sp>
      <p:sp>
        <p:nvSpPr>
          <p:cNvPr id="4" name="Volný tvar 3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cs-CZ" b="1" dirty="0" smtClean="0"/>
              <a:t>Filtrace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dirty="0" smtClean="0"/>
              <a:t>– oddělování pevné látky od kapaliny nebo plynu </a:t>
            </a:r>
            <a:r>
              <a:rPr lang="cs-CZ" i="1" dirty="0" smtClean="0"/>
              <a:t>pomocí filtru </a:t>
            </a:r>
            <a:r>
              <a:rPr lang="cs-CZ" dirty="0" smtClean="0"/>
              <a:t>(papír, látka, písek). </a:t>
            </a:r>
          </a:p>
          <a:p>
            <a:pPr lvl="1">
              <a:buFont typeface="Wingdings" pitchFamily="2" charset="2"/>
              <a:buChar char="§"/>
            </a:pPr>
            <a:r>
              <a:rPr lang="cs-CZ" dirty="0" smtClean="0"/>
              <a:t>např. </a:t>
            </a:r>
            <a:r>
              <a:rPr lang="cs-CZ" i="1" dirty="0" smtClean="0"/>
              <a:t>sazí od vzduchu</a:t>
            </a:r>
          </a:p>
          <a:p>
            <a:pPr lvl="2">
              <a:buFont typeface="Wingdings" pitchFamily="2" charset="2"/>
              <a:buChar char="Ø"/>
            </a:pPr>
            <a:r>
              <a:rPr lang="cs-CZ" sz="2800" dirty="0" smtClean="0"/>
              <a:t> Nerozpuštěné složky se zachytí na filtru.</a:t>
            </a:r>
          </a:p>
          <a:p>
            <a:pPr lvl="2">
              <a:buFont typeface="Wingdings" pitchFamily="2" charset="2"/>
              <a:buChar char="Ø"/>
            </a:pPr>
            <a:r>
              <a:rPr lang="cs-CZ" sz="2800" dirty="0" smtClean="0"/>
              <a:t> Složky, které filtrem prošly, tvoří tzv. </a:t>
            </a:r>
            <a:r>
              <a:rPr lang="cs-CZ" sz="2800" b="1" i="1" dirty="0" smtClean="0"/>
              <a:t>filtrát</a:t>
            </a:r>
            <a:r>
              <a:rPr lang="cs-CZ" sz="2800" dirty="0" smtClean="0"/>
              <a:t>.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Volný tvar 3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cs-CZ" b="1" dirty="0" smtClean="0"/>
              <a:t>Filtrace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b="1" dirty="0" smtClean="0"/>
              <a:t>– schéma:</a:t>
            </a:r>
          </a:p>
          <a:p>
            <a:pPr lvl="1">
              <a:buNone/>
            </a:pPr>
            <a:r>
              <a:rPr lang="cs-CZ" sz="1600" b="1" dirty="0" smtClean="0">
                <a:hlinkClick r:id="rId3"/>
              </a:rPr>
              <a:t>http://www.</a:t>
            </a:r>
            <a:r>
              <a:rPr lang="cs-CZ" sz="1600" b="1" dirty="0" err="1" smtClean="0">
                <a:hlinkClick r:id="rId3"/>
              </a:rPr>
              <a:t>kralupy.cz</a:t>
            </a:r>
            <a:r>
              <a:rPr lang="cs-CZ" sz="1600" b="1" dirty="0" smtClean="0">
                <a:hlinkClick r:id="rId3"/>
              </a:rPr>
              <a:t>/dg/www2/</a:t>
            </a:r>
            <a:r>
              <a:rPr lang="cs-CZ" sz="1600" b="1" dirty="0" err="1" smtClean="0">
                <a:hlinkClick r:id="rId3"/>
              </a:rPr>
              <a:t>stranky</a:t>
            </a:r>
            <a:r>
              <a:rPr lang="cs-CZ" sz="1600" b="1" dirty="0" smtClean="0">
                <a:hlinkClick r:id="rId3"/>
              </a:rPr>
              <a:t>/chemie/filtrace.</a:t>
            </a:r>
            <a:r>
              <a:rPr lang="cs-CZ" sz="1600" b="1" dirty="0" err="1" smtClean="0">
                <a:hlinkClick r:id="rId3"/>
              </a:rPr>
              <a:t>htm</a:t>
            </a:r>
            <a:endParaRPr lang="cs-CZ" sz="1600" b="1" dirty="0" smtClean="0"/>
          </a:p>
          <a:p>
            <a:pPr lvl="1">
              <a:buNone/>
            </a:pPr>
            <a:endParaRPr lang="cs-CZ" b="1" dirty="0" smtClean="0"/>
          </a:p>
          <a:p>
            <a:pPr lvl="1">
              <a:buNone/>
            </a:pPr>
            <a:endParaRPr lang="cs-CZ" sz="2400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Volný tvar 3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cs-CZ" b="1" dirty="0" smtClean="0"/>
              <a:t>Destilace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– oddělování složek z homogenní kapalné směsi </a:t>
            </a:r>
            <a:r>
              <a:rPr lang="cs-CZ" i="1" dirty="0" smtClean="0"/>
              <a:t>na základě rozdílné teploty</a:t>
            </a:r>
            <a:r>
              <a:rPr lang="cs-CZ" dirty="0" smtClean="0"/>
              <a:t> jejich </a:t>
            </a:r>
            <a:r>
              <a:rPr lang="cs-CZ" i="1" dirty="0" smtClean="0"/>
              <a:t>varu</a:t>
            </a:r>
            <a:r>
              <a:rPr lang="cs-CZ" dirty="0" smtClean="0"/>
              <a:t>.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/>
            <a:endParaRPr lang="cs-CZ" sz="1600" dirty="0" smtClean="0">
              <a:solidFill>
                <a:prstClr val="black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Volný tvar 3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cs-CZ" b="1" dirty="0" smtClean="0"/>
              <a:t>Destilace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b="1" dirty="0" smtClean="0"/>
              <a:t>– schéma:</a:t>
            </a:r>
          </a:p>
          <a:p>
            <a:pPr lvl="1">
              <a:buNone/>
            </a:pPr>
            <a:r>
              <a:rPr lang="cs-CZ" sz="1600" b="1" dirty="0" smtClean="0">
                <a:hlinkClick r:id="rId3"/>
              </a:rPr>
              <a:t>http://cs.wikipedia.org/wiki/Soubor:Simple_chem_distillation.PNG</a:t>
            </a:r>
            <a:endParaRPr lang="cs-CZ" sz="1600" b="1" dirty="0" smtClean="0"/>
          </a:p>
          <a:p>
            <a:pPr lvl="1">
              <a:buNone/>
            </a:pPr>
            <a:endParaRPr lang="cs-CZ" b="1" dirty="0" smtClean="0"/>
          </a:p>
          <a:p>
            <a:pPr lvl="1">
              <a:buNone/>
            </a:pPr>
            <a:endParaRPr lang="cs-CZ" sz="2400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Volný tvar 3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cs-CZ" b="1" dirty="0" smtClean="0"/>
              <a:t>Krystalizace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– jde o vytváření krystalů ochlazením roztoku připraveného za horka.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/>
            <a:endParaRPr lang="cs-CZ" sz="1600" dirty="0" smtClean="0">
              <a:solidFill>
                <a:prstClr val="black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Volný tvar 3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pPr marL="742950" indent="-742950">
              <a:buFont typeface="+mj-lt"/>
              <a:buAutoNum type="arabicPeriod" startAt="5"/>
            </a:pPr>
            <a:r>
              <a:rPr lang="cs-CZ" b="1" dirty="0" smtClean="0"/>
              <a:t>Extrakce </a:t>
            </a:r>
            <a:r>
              <a:rPr lang="cs-CZ" dirty="0" smtClean="0"/>
              <a:t>neboli </a:t>
            </a:r>
            <a:r>
              <a:rPr lang="cs-CZ" b="1" dirty="0" smtClean="0"/>
              <a:t>vyluhování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dirty="0" smtClean="0"/>
              <a:t>– oddělování složky (z pevné nebo kapalné směsi) pomocí vhodného </a:t>
            </a:r>
            <a:r>
              <a:rPr lang="cs-CZ" b="1" i="1" dirty="0" smtClean="0"/>
              <a:t>extrahovadla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pPr lvl="0"/>
            <a:endParaRPr lang="cs-CZ" sz="1600" dirty="0" smtClean="0">
              <a:solidFill>
                <a:prstClr val="black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Volný tvar 3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Poznámka: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Při </a:t>
            </a:r>
            <a:r>
              <a:rPr lang="cs-CZ" i="1" dirty="0" smtClean="0"/>
              <a:t>kapalinové extrakci </a:t>
            </a:r>
            <a:r>
              <a:rPr lang="cs-CZ" dirty="0" smtClean="0"/>
              <a:t>získáme dvě </a:t>
            </a:r>
            <a:r>
              <a:rPr lang="cs-CZ" i="1" dirty="0" smtClean="0"/>
              <a:t>fáze:</a:t>
            </a:r>
            <a:endParaRPr lang="cs-CZ" dirty="0" smtClean="0"/>
          </a:p>
          <a:p>
            <a:pPr lvl="1"/>
            <a:r>
              <a:rPr lang="cs-CZ" b="1" i="1" dirty="0" smtClean="0"/>
              <a:t>extrakt</a:t>
            </a:r>
            <a:r>
              <a:rPr lang="cs-CZ" dirty="0" smtClean="0"/>
              <a:t> (hl. extrahovadlo s extrahovanou složkou) </a:t>
            </a:r>
          </a:p>
          <a:p>
            <a:pPr lvl="1"/>
            <a:r>
              <a:rPr lang="cs-CZ" b="1" i="1" dirty="0" smtClean="0"/>
              <a:t>rafinát</a:t>
            </a:r>
            <a:r>
              <a:rPr lang="cs-CZ" dirty="0" smtClean="0"/>
              <a:t>  (hl. původní rozpouštědlo)</a:t>
            </a:r>
          </a:p>
          <a:p>
            <a:r>
              <a:rPr lang="cs-CZ" dirty="0" smtClean="0"/>
              <a:t>Provádí se: </a:t>
            </a:r>
          </a:p>
          <a:p>
            <a:pPr lvl="1"/>
            <a:r>
              <a:rPr lang="cs-CZ" b="1" dirty="0" smtClean="0"/>
              <a:t>za horka </a:t>
            </a:r>
          </a:p>
          <a:p>
            <a:pPr lvl="1"/>
            <a:r>
              <a:rPr lang="cs-CZ" b="1" dirty="0" smtClean="0"/>
              <a:t>za studena </a:t>
            </a:r>
            <a:r>
              <a:rPr lang="cs-CZ" dirty="0" smtClean="0"/>
              <a:t>(</a:t>
            </a:r>
            <a:r>
              <a:rPr lang="cs-CZ" i="1" dirty="0" smtClean="0"/>
              <a:t>macerace, vytřepávání</a:t>
            </a:r>
            <a:r>
              <a:rPr lang="cs-CZ" dirty="0" smtClean="0"/>
              <a:t>).</a:t>
            </a:r>
          </a:p>
          <a:p>
            <a:endParaRPr lang="cs-CZ" dirty="0" smtClean="0"/>
          </a:p>
          <a:p>
            <a:pPr lvl="0"/>
            <a:endParaRPr lang="cs-CZ" sz="1600" dirty="0" smtClean="0">
              <a:solidFill>
                <a:prstClr val="black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Volný tvar 3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Kontrolní otázky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S jakými dělicími metodami jsme se seznámili? </a:t>
            </a:r>
            <a:r>
              <a:rPr lang="cs-CZ" sz="2800" dirty="0" smtClean="0"/>
              <a:t>Zapište přehled jejich názvů.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Na jakém principu jednotlivé metody pracují? </a:t>
            </a:r>
            <a:r>
              <a:rPr lang="cs-CZ" sz="2800" dirty="0" smtClean="0"/>
              <a:t>Odpovězte si.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Stručně zapište, jakou metodou byste od sebe oddělili jednotlivé složky směsi: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sz="2400" b="1" dirty="0" smtClean="0"/>
              <a:t>sazí a vody,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sz="2400" b="1" dirty="0" smtClean="0"/>
              <a:t>soli a vody,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sz="2400" b="1" dirty="0" smtClean="0"/>
              <a:t>sazí a soli,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sz="2400" b="1" dirty="0" smtClean="0"/>
              <a:t>vody a ethanolu.</a:t>
            </a:r>
          </a:p>
          <a:p>
            <a:pPr marL="914400" lvl="1" indent="-514350">
              <a:buFont typeface="+mj-lt"/>
              <a:buAutoNum type="alphaLcParenR"/>
            </a:pPr>
            <a:endParaRPr lang="cs-CZ" sz="2400" dirty="0" smtClean="0"/>
          </a:p>
          <a:p>
            <a:endParaRPr lang="cs-CZ" sz="2800" dirty="0" smtClean="0"/>
          </a:p>
          <a:p>
            <a:pPr lvl="0"/>
            <a:endParaRPr lang="cs-CZ" sz="1600" dirty="0" smtClean="0">
              <a:solidFill>
                <a:prstClr val="black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Volný tvar 3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7950" y="2571744"/>
            <a:ext cx="1962539" cy="21830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6" name="AutoShape 2"/>
          <p:cNvSpPr>
            <a:spLocks noChangeArrowheads="1"/>
          </p:cNvSpPr>
          <p:nvPr/>
        </p:nvSpPr>
        <p:spPr bwMode="auto">
          <a:xfrm>
            <a:off x="928662" y="1785926"/>
            <a:ext cx="5143536" cy="2928958"/>
          </a:xfrm>
          <a:prstGeom prst="wedgeRoundRectCallout">
            <a:avLst>
              <a:gd name="adj1" fmla="val 67822"/>
              <a:gd name="adj2" fmla="val -8309"/>
              <a:gd name="adj3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sz="2800" dirty="0" smtClean="0">
                <a:latin typeface="Arial" pitchFamily="34" charset="0"/>
              </a:rPr>
              <a:t>Chcete se dozvědět více?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sz="2800" dirty="0" smtClean="0">
                <a:latin typeface="Arial" pitchFamily="34" charset="0"/>
              </a:rPr>
              <a:t>Pokračujte na následující snímky a využijte vybraných odkazů.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b="1" dirty="0" smtClean="0"/>
              <a:t>Usazování – rozšiřující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C000"/>
                </a:solidFill>
              </a:rPr>
              <a:t>Např. na </a:t>
            </a:r>
            <a:r>
              <a:rPr lang="cs-CZ" sz="1600" i="1" dirty="0" smtClean="0">
                <a:hlinkClick r:id="rId2"/>
              </a:rPr>
              <a:t>http://cs.wikipedia.org/wiki/Usazov%C3%A1n%C3%AD</a:t>
            </a:r>
            <a:endParaRPr lang="cs-CZ" sz="1600" i="1" dirty="0" smtClean="0"/>
          </a:p>
          <a:p>
            <a:endParaRPr lang="cs-CZ" sz="1600" i="1" dirty="0" smtClean="0"/>
          </a:p>
          <a:p>
            <a:endParaRPr lang="cs-CZ" sz="1600" i="1" dirty="0" smtClean="0"/>
          </a:p>
          <a:p>
            <a:pPr>
              <a:buNone/>
            </a:pPr>
            <a:endParaRPr lang="cs-CZ" sz="16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marL="742950" indent="-742950">
              <a:buFont typeface="+mj-lt"/>
              <a:buAutoNum type="arabicPeriod" startAt="2"/>
            </a:pPr>
            <a:r>
              <a:rPr lang="cs-CZ" b="1" dirty="0" smtClean="0"/>
              <a:t>Filtrace – rozšiřující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i="1" dirty="0" smtClean="0">
                <a:solidFill>
                  <a:srgbClr val="FFC000"/>
                </a:solidFill>
              </a:rPr>
              <a:t>Např. na 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http://cs.wikipedia.org/wiki/Filtrace</a:t>
            </a:r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i="1" dirty="0" smtClean="0">
                <a:solidFill>
                  <a:srgbClr val="FFC000"/>
                </a:solidFill>
              </a:rPr>
              <a:t>Průběh např. na </a:t>
            </a:r>
            <a:r>
              <a:rPr lang="cs-CZ" sz="1600" dirty="0" smtClean="0">
                <a:solidFill>
                  <a:prstClr val="black"/>
                </a:solidFill>
                <a:hlinkClick r:id="rId3"/>
              </a:rPr>
              <a:t>http://www.</a:t>
            </a:r>
            <a:r>
              <a:rPr lang="cs-CZ" sz="1600" dirty="0" err="1" smtClean="0">
                <a:solidFill>
                  <a:prstClr val="black"/>
                </a:solidFill>
                <a:hlinkClick r:id="rId3"/>
              </a:rPr>
              <a:t>youtube.com</a:t>
            </a:r>
            <a:r>
              <a:rPr lang="cs-CZ" sz="1600" dirty="0" smtClean="0">
                <a:solidFill>
                  <a:prstClr val="black"/>
                </a:solidFill>
                <a:hlinkClick r:id="rId3"/>
              </a:rPr>
              <a:t>/</a:t>
            </a:r>
            <a:r>
              <a:rPr lang="cs-CZ" sz="1600" dirty="0" err="1" smtClean="0">
                <a:solidFill>
                  <a:prstClr val="black"/>
                </a:solidFill>
                <a:hlinkClick r:id="rId3"/>
              </a:rPr>
              <a:t>watch</a:t>
            </a:r>
            <a:r>
              <a:rPr lang="cs-CZ" sz="1600" dirty="0" smtClean="0">
                <a:solidFill>
                  <a:prstClr val="black"/>
                </a:solidFill>
                <a:hlinkClick r:id="rId3"/>
              </a:rPr>
              <a:t>?v=xqnhQ9S3raQ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/>
            <a:r>
              <a:rPr lang="cs-CZ" i="1" dirty="0" smtClean="0">
                <a:solidFill>
                  <a:srgbClr val="FFC000"/>
                </a:solidFill>
              </a:rPr>
              <a:t>Ukázky filtračních zařízení pro bazény </a:t>
            </a:r>
            <a:r>
              <a:rPr lang="cs-CZ" sz="1600" dirty="0" smtClean="0">
                <a:solidFill>
                  <a:prstClr val="black"/>
                </a:solidFill>
                <a:hlinkClick r:id="rId4"/>
              </a:rPr>
              <a:t>http://eshop.hydroservis.cz/hydroservis/eshop/6-1-Filtracni-zarizeni?gclid=CJ7U2sPJyLYCFdHLtAod2WQAww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/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i="1" dirty="0" smtClean="0">
                <a:solidFill>
                  <a:srgbClr val="FFC000"/>
                </a:solidFill>
              </a:rPr>
              <a:t>Firma: České filtry </a:t>
            </a:r>
            <a:r>
              <a:rPr lang="cs-CZ" sz="1600" dirty="0" smtClean="0">
                <a:solidFill>
                  <a:prstClr val="black"/>
                </a:solidFill>
                <a:hlinkClick r:id="rId5"/>
              </a:rPr>
              <a:t>http://www.</a:t>
            </a:r>
            <a:r>
              <a:rPr lang="cs-CZ" sz="1600" dirty="0" err="1" smtClean="0">
                <a:solidFill>
                  <a:prstClr val="black"/>
                </a:solidFill>
                <a:hlinkClick r:id="rId5"/>
              </a:rPr>
              <a:t>ceskefiltry.cz</a:t>
            </a:r>
            <a:r>
              <a:rPr lang="cs-CZ" sz="1600" dirty="0" smtClean="0">
                <a:solidFill>
                  <a:prstClr val="black"/>
                </a:solidFill>
                <a:hlinkClick r:id="rId5"/>
              </a:rPr>
              <a:t>/o-</a:t>
            </a:r>
            <a:r>
              <a:rPr lang="cs-CZ" sz="1600" dirty="0" err="1" smtClean="0">
                <a:solidFill>
                  <a:prstClr val="black"/>
                </a:solidFill>
                <a:hlinkClick r:id="rId5"/>
              </a:rPr>
              <a:t>firme</a:t>
            </a:r>
            <a:endParaRPr lang="cs-CZ" sz="1600" dirty="0" smtClean="0">
              <a:solidFill>
                <a:prstClr val="black"/>
              </a:solidFill>
            </a:endParaRP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pPr marL="742950" indent="-742950">
              <a:buFont typeface="+mj-lt"/>
              <a:buAutoNum type="arabicPeriod" startAt="3"/>
            </a:pPr>
            <a:r>
              <a:rPr lang="cs-CZ" b="1" dirty="0" smtClean="0"/>
              <a:t>Destilace – rozšiřující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i="1" dirty="0" smtClean="0">
                <a:solidFill>
                  <a:srgbClr val="FFC000"/>
                </a:solidFill>
              </a:rPr>
              <a:t>Např. na 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http://cs.wikipedia.org/wiki/Destilace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/>
            <a:r>
              <a:rPr lang="cs-CZ" i="1" dirty="0" smtClean="0">
                <a:solidFill>
                  <a:srgbClr val="FFC000"/>
                </a:solidFill>
              </a:rPr>
              <a:t>Průběh např. na </a:t>
            </a:r>
            <a:r>
              <a:rPr lang="cs-CZ" sz="1600" dirty="0" smtClean="0">
                <a:solidFill>
                  <a:prstClr val="black"/>
                </a:solidFill>
                <a:hlinkClick r:id="rId3"/>
              </a:rPr>
              <a:t>http://www.</a:t>
            </a:r>
            <a:r>
              <a:rPr lang="cs-CZ" sz="1600" dirty="0" err="1" smtClean="0">
                <a:solidFill>
                  <a:prstClr val="black"/>
                </a:solidFill>
                <a:hlinkClick r:id="rId3"/>
              </a:rPr>
              <a:t>youtube.com</a:t>
            </a:r>
            <a:r>
              <a:rPr lang="cs-CZ" sz="1600" dirty="0" smtClean="0">
                <a:solidFill>
                  <a:prstClr val="black"/>
                </a:solidFill>
                <a:hlinkClick r:id="rId3"/>
              </a:rPr>
              <a:t>/</a:t>
            </a:r>
            <a:r>
              <a:rPr lang="cs-CZ" sz="1600" dirty="0" err="1" smtClean="0">
                <a:solidFill>
                  <a:prstClr val="black"/>
                </a:solidFill>
                <a:hlinkClick r:id="rId3"/>
              </a:rPr>
              <a:t>watch</a:t>
            </a:r>
            <a:r>
              <a:rPr lang="cs-CZ" sz="1600" dirty="0" smtClean="0">
                <a:solidFill>
                  <a:prstClr val="black"/>
                </a:solidFill>
                <a:hlinkClick r:id="rId3"/>
              </a:rPr>
              <a:t>?v=Dl9iGmmD2us</a:t>
            </a:r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i="1" dirty="0" smtClean="0">
                <a:solidFill>
                  <a:srgbClr val="FFC000"/>
                </a:solidFill>
              </a:rPr>
              <a:t>„Exkurze“ na cca 10 minut – cukrovar a lihovar v </a:t>
            </a:r>
            <a:r>
              <a:rPr lang="cs-CZ" i="1" dirty="0" err="1" smtClean="0">
                <a:solidFill>
                  <a:srgbClr val="FFC000"/>
                </a:solidFill>
              </a:rPr>
              <a:t>Dobrovicích</a:t>
            </a:r>
            <a:r>
              <a:rPr lang="cs-CZ" i="1" dirty="0" smtClean="0">
                <a:solidFill>
                  <a:srgbClr val="FFC000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hlinkClick r:id="rId4"/>
              </a:rPr>
              <a:t>http://www.</a:t>
            </a:r>
            <a:r>
              <a:rPr lang="cs-CZ" sz="1600" dirty="0" err="1" smtClean="0">
                <a:solidFill>
                  <a:prstClr val="black"/>
                </a:solidFill>
                <a:hlinkClick r:id="rId4"/>
              </a:rPr>
              <a:t>youtube.com</a:t>
            </a:r>
            <a:r>
              <a:rPr lang="cs-CZ" sz="1600" dirty="0" smtClean="0">
                <a:solidFill>
                  <a:prstClr val="black"/>
                </a:solidFill>
                <a:hlinkClick r:id="rId4"/>
              </a:rPr>
              <a:t>/</a:t>
            </a:r>
            <a:r>
              <a:rPr lang="cs-CZ" sz="1600" dirty="0" err="1" smtClean="0">
                <a:solidFill>
                  <a:prstClr val="black"/>
                </a:solidFill>
                <a:hlinkClick r:id="rId4"/>
              </a:rPr>
              <a:t>watch</a:t>
            </a:r>
            <a:r>
              <a:rPr lang="cs-CZ" sz="1600" dirty="0" smtClean="0">
                <a:solidFill>
                  <a:prstClr val="black"/>
                </a:solidFill>
                <a:hlinkClick r:id="rId4"/>
              </a:rPr>
              <a:t>?v=vZOMvjLyz2M</a:t>
            </a:r>
            <a:endParaRPr lang="cs-CZ" sz="1600" dirty="0" smtClean="0">
              <a:solidFill>
                <a:prstClr val="black"/>
              </a:solidFill>
            </a:endParaRPr>
          </a:p>
          <a:p>
            <a:endParaRPr lang="cs-CZ" sz="1600" dirty="0" smtClean="0">
              <a:solidFill>
                <a:prstClr val="black"/>
              </a:solidFill>
            </a:endParaRP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pPr marL="742950" indent="-742950">
              <a:buFont typeface="+mj-lt"/>
              <a:buAutoNum type="arabicPeriod" startAt="4"/>
            </a:pPr>
            <a:r>
              <a:rPr lang="cs-CZ" b="1" dirty="0" smtClean="0"/>
              <a:t>Krystalizace – rozšiřující informace</a:t>
            </a: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i="1" dirty="0" smtClean="0">
                <a:solidFill>
                  <a:srgbClr val="FFC000"/>
                </a:solidFill>
              </a:rPr>
              <a:t>Např. na 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http://cs.wikipedia.org/wiki/Krystalizace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/>
            <a:r>
              <a:rPr lang="cs-CZ" i="1" dirty="0" smtClean="0">
                <a:solidFill>
                  <a:srgbClr val="FFC000"/>
                </a:solidFill>
              </a:rPr>
              <a:t>Průběh např. na </a:t>
            </a:r>
            <a:r>
              <a:rPr lang="cs-CZ" sz="1600" dirty="0" smtClean="0">
                <a:solidFill>
                  <a:prstClr val="black"/>
                </a:solidFill>
                <a:hlinkClick r:id="rId3"/>
              </a:rPr>
              <a:t>http://www.</a:t>
            </a:r>
            <a:r>
              <a:rPr lang="cs-CZ" sz="1600" dirty="0" err="1" smtClean="0">
                <a:solidFill>
                  <a:prstClr val="black"/>
                </a:solidFill>
                <a:hlinkClick r:id="rId3"/>
              </a:rPr>
              <a:t>youtube.com</a:t>
            </a:r>
            <a:r>
              <a:rPr lang="cs-CZ" sz="1600" dirty="0" smtClean="0">
                <a:solidFill>
                  <a:prstClr val="black"/>
                </a:solidFill>
                <a:hlinkClick r:id="rId3"/>
              </a:rPr>
              <a:t>/</a:t>
            </a:r>
            <a:r>
              <a:rPr lang="cs-CZ" sz="1600" dirty="0" err="1" smtClean="0">
                <a:solidFill>
                  <a:prstClr val="black"/>
                </a:solidFill>
                <a:hlinkClick r:id="rId3"/>
              </a:rPr>
              <a:t>watch</a:t>
            </a:r>
            <a:r>
              <a:rPr lang="cs-CZ" sz="1600" dirty="0" smtClean="0">
                <a:solidFill>
                  <a:prstClr val="black"/>
                </a:solidFill>
                <a:hlinkClick r:id="rId3"/>
              </a:rPr>
              <a:t>?v=</a:t>
            </a:r>
            <a:r>
              <a:rPr lang="cs-CZ" sz="1600" dirty="0" err="1" smtClean="0">
                <a:solidFill>
                  <a:prstClr val="black"/>
                </a:solidFill>
                <a:hlinkClick r:id="rId3"/>
              </a:rPr>
              <a:t>TkYKGgGLYUM</a:t>
            </a:r>
            <a:endParaRPr lang="cs-CZ" sz="1600" dirty="0" smtClean="0">
              <a:solidFill>
                <a:prstClr val="black"/>
              </a:solidFill>
              <a:hlinkClick r:id="rId2"/>
            </a:endParaRPr>
          </a:p>
          <a:p>
            <a:pPr lvl="0"/>
            <a:endParaRPr lang="cs-CZ" sz="1600" dirty="0" smtClean="0">
              <a:solidFill>
                <a:prstClr val="black"/>
              </a:solidFill>
            </a:endParaRP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marL="742950" indent="-742950">
              <a:buFont typeface="+mj-lt"/>
              <a:buAutoNum type="arabicPeriod" startAt="5"/>
            </a:pPr>
            <a:r>
              <a:rPr lang="cs-CZ" b="1" dirty="0" smtClean="0"/>
              <a:t>Extrakce – rozšiřující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i="1" dirty="0" smtClean="0">
                <a:solidFill>
                  <a:srgbClr val="FFC000"/>
                </a:solidFill>
              </a:rPr>
              <a:t>Např. na 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http://cs.wikipedia.org/wiki/Extrakce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/>
            <a:r>
              <a:rPr lang="cs-CZ" i="1" dirty="0" smtClean="0">
                <a:solidFill>
                  <a:srgbClr val="FFC000"/>
                </a:solidFill>
              </a:rPr>
              <a:t>Stručné základy na </a:t>
            </a:r>
            <a:r>
              <a:rPr lang="cs-CZ" sz="1600" dirty="0" smtClean="0">
                <a:solidFill>
                  <a:prstClr val="black"/>
                </a:solidFill>
                <a:hlinkClick r:id="rId3"/>
              </a:rPr>
              <a:t>http://www.</a:t>
            </a:r>
            <a:r>
              <a:rPr lang="cs-CZ" sz="1600" dirty="0" err="1" smtClean="0">
                <a:solidFill>
                  <a:prstClr val="black"/>
                </a:solidFill>
                <a:hlinkClick r:id="rId3"/>
              </a:rPr>
              <a:t>kralupy.cz</a:t>
            </a:r>
            <a:r>
              <a:rPr lang="cs-CZ" sz="1600" dirty="0" smtClean="0">
                <a:solidFill>
                  <a:prstClr val="black"/>
                </a:solidFill>
                <a:hlinkClick r:id="rId3"/>
              </a:rPr>
              <a:t>/dg/www2/</a:t>
            </a:r>
            <a:r>
              <a:rPr lang="cs-CZ" sz="1600" dirty="0" err="1" smtClean="0">
                <a:solidFill>
                  <a:prstClr val="black"/>
                </a:solidFill>
                <a:hlinkClick r:id="rId3"/>
              </a:rPr>
              <a:t>stranky</a:t>
            </a:r>
            <a:r>
              <a:rPr lang="cs-CZ" sz="1600" dirty="0" smtClean="0">
                <a:solidFill>
                  <a:prstClr val="black"/>
                </a:solidFill>
                <a:hlinkClick r:id="rId3"/>
              </a:rPr>
              <a:t>/chemie/extrakce.</a:t>
            </a:r>
            <a:r>
              <a:rPr lang="cs-CZ" sz="1600" dirty="0" err="1" smtClean="0">
                <a:solidFill>
                  <a:prstClr val="black"/>
                </a:solidFill>
                <a:hlinkClick r:id="rId3"/>
              </a:rPr>
              <a:t>htm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/>
            <a:r>
              <a:rPr lang="cs-CZ" i="1" dirty="0" smtClean="0">
                <a:solidFill>
                  <a:srgbClr val="FFC000"/>
                </a:solidFill>
              </a:rPr>
              <a:t>Průběh např. na </a:t>
            </a:r>
            <a:r>
              <a:rPr lang="cs-CZ" sz="1600" dirty="0" smtClean="0">
                <a:solidFill>
                  <a:prstClr val="black"/>
                </a:solidFill>
                <a:hlinkClick r:id="rId4"/>
              </a:rPr>
              <a:t>http://www.</a:t>
            </a:r>
            <a:r>
              <a:rPr lang="cs-CZ" sz="1600" dirty="0" err="1" smtClean="0">
                <a:solidFill>
                  <a:prstClr val="black"/>
                </a:solidFill>
                <a:hlinkClick r:id="rId4"/>
              </a:rPr>
              <a:t>youtube.com</a:t>
            </a:r>
            <a:r>
              <a:rPr lang="cs-CZ" sz="1600" dirty="0" smtClean="0">
                <a:solidFill>
                  <a:prstClr val="black"/>
                </a:solidFill>
                <a:hlinkClick r:id="rId4"/>
              </a:rPr>
              <a:t>/</a:t>
            </a:r>
            <a:r>
              <a:rPr lang="cs-CZ" sz="1600" dirty="0" err="1" smtClean="0">
                <a:solidFill>
                  <a:prstClr val="black"/>
                </a:solidFill>
                <a:hlinkClick r:id="rId4"/>
              </a:rPr>
              <a:t>watch</a:t>
            </a:r>
            <a:r>
              <a:rPr lang="cs-CZ" sz="1600" dirty="0" smtClean="0">
                <a:solidFill>
                  <a:prstClr val="black"/>
                </a:solidFill>
                <a:hlinkClick r:id="rId4"/>
              </a:rPr>
              <a:t>?v=rMcB0ugReDM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Přehled dělicích metod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kralupy.cz</a:t>
            </a:r>
            <a:r>
              <a:rPr lang="cs-CZ" sz="2400" dirty="0" smtClean="0">
                <a:hlinkClick r:id="rId2"/>
              </a:rPr>
              <a:t>/dg/www2/</a:t>
            </a:r>
            <a:r>
              <a:rPr lang="cs-CZ" sz="2400" dirty="0" err="1" smtClean="0">
                <a:hlinkClick r:id="rId2"/>
              </a:rPr>
              <a:t>stranky</a:t>
            </a:r>
            <a:r>
              <a:rPr lang="cs-CZ" sz="2400" dirty="0" smtClean="0">
                <a:hlinkClick r:id="rId2"/>
              </a:rPr>
              <a:t>/chemie/index.</a:t>
            </a:r>
            <a:r>
              <a:rPr lang="cs-CZ" sz="2400" dirty="0" err="1" smtClean="0">
                <a:hlinkClick r:id="rId2"/>
              </a:rPr>
              <a:t>htm</a:t>
            </a:r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tematický</a:t>
            </a:r>
          </a:p>
          <a:p>
            <a:pPr marL="0">
              <a:spcBef>
                <a:spcPts val="0"/>
              </a:spcBef>
              <a:buNone/>
            </a:pPr>
            <a:r>
              <a:rPr lang="cs-CZ" sz="900" dirty="0" smtClean="0"/>
              <a:t>AUTOR NEUVEDEN. </a:t>
            </a:r>
            <a:r>
              <a:rPr lang="cs-CZ" sz="900" i="1" dirty="0" smtClean="0"/>
              <a:t>office.</a:t>
            </a:r>
            <a:r>
              <a:rPr lang="cs-CZ" sz="900" i="1" dirty="0" err="1" smtClean="0"/>
              <a:t>microsoft.com</a:t>
            </a:r>
            <a:r>
              <a:rPr lang="cs-CZ" sz="900" dirty="0" smtClean="0"/>
              <a:t> [online]. [cit. 30.8.2012]. Dostupný na WWW: </a:t>
            </a:r>
            <a:r>
              <a:rPr lang="cs-CZ" sz="900" dirty="0" smtClean="0">
                <a:hlinkClick r:id="rId3"/>
              </a:rPr>
              <a:t>http://office.</a:t>
            </a:r>
            <a:r>
              <a:rPr lang="cs-CZ" sz="900" dirty="0" err="1" smtClean="0">
                <a:hlinkClick r:id="rId3"/>
              </a:rPr>
              <a:t>microsoft.com</a:t>
            </a:r>
            <a:r>
              <a:rPr lang="cs-CZ" sz="900" dirty="0" smtClean="0">
                <a:hlinkClick r:id="rId3"/>
              </a:rPr>
              <a:t>/</a:t>
            </a:r>
            <a:r>
              <a:rPr lang="cs-CZ" sz="900" dirty="0" err="1" smtClean="0">
                <a:hlinkClick r:id="rId3"/>
              </a:rPr>
              <a:t>cs</a:t>
            </a:r>
            <a:r>
              <a:rPr lang="cs-CZ" sz="900" dirty="0" smtClean="0">
                <a:hlinkClick r:id="rId3"/>
              </a:rPr>
              <a:t>-</a:t>
            </a:r>
            <a:r>
              <a:rPr lang="cs-CZ" sz="900" dirty="0" err="1" smtClean="0">
                <a:hlinkClick r:id="rId3"/>
              </a:rPr>
              <a:t>cz</a:t>
            </a:r>
            <a:r>
              <a:rPr lang="cs-CZ" sz="900" dirty="0" smtClean="0">
                <a:hlinkClick r:id="rId3"/>
              </a:rPr>
              <a:t>/</a:t>
            </a:r>
            <a:r>
              <a:rPr lang="cs-CZ" sz="900" dirty="0" err="1" smtClean="0">
                <a:hlinkClick r:id="rId3"/>
              </a:rPr>
              <a:t>images</a:t>
            </a:r>
            <a:r>
              <a:rPr lang="cs-CZ" sz="900" dirty="0" smtClean="0">
                <a:hlinkClick r:id="rId3"/>
              </a:rPr>
              <a:t>/</a:t>
            </a:r>
            <a:r>
              <a:rPr lang="cs-CZ" sz="900" dirty="0" err="1" smtClean="0">
                <a:hlinkClick r:id="rId3"/>
              </a:rPr>
              <a:t>results.aspx</a:t>
            </a:r>
            <a:r>
              <a:rPr lang="cs-CZ" sz="900" dirty="0" smtClean="0">
                <a:hlinkClick r:id="rId3"/>
              </a:rPr>
              <a:t>?</a:t>
            </a:r>
            <a:r>
              <a:rPr lang="cs-CZ" sz="900" dirty="0" err="1" smtClean="0">
                <a:hlinkClick r:id="rId3"/>
              </a:rPr>
              <a:t>qu</a:t>
            </a:r>
            <a:r>
              <a:rPr lang="cs-CZ" sz="900" dirty="0" smtClean="0">
                <a:hlinkClick r:id="rId3"/>
              </a:rPr>
              <a:t>=chemie&amp;ex=1#</a:t>
            </a:r>
            <a:r>
              <a:rPr lang="cs-CZ" sz="900" dirty="0" err="1" smtClean="0">
                <a:hlinkClick r:id="rId3"/>
              </a:rPr>
              <a:t>pg</a:t>
            </a:r>
            <a:r>
              <a:rPr lang="cs-CZ" sz="900" dirty="0" smtClean="0">
                <a:hlinkClick r:id="rId3"/>
              </a:rPr>
              <a:t>:5|</a:t>
            </a:r>
            <a:endParaRPr lang="cs-CZ" sz="900" dirty="0" smtClean="0"/>
          </a:p>
          <a:p>
            <a:pPr>
              <a:spcBef>
                <a:spcPts val="0"/>
              </a:spcBef>
              <a:buNone/>
            </a:pPr>
            <a:r>
              <a:rPr lang="cs-CZ" sz="900" b="1" dirty="0" smtClean="0"/>
              <a:t>Obrázek učitelky</a:t>
            </a:r>
          </a:p>
          <a:p>
            <a:pPr>
              <a:spcBef>
                <a:spcPts val="0"/>
              </a:spcBef>
              <a:buNone/>
            </a:pPr>
            <a:r>
              <a:rPr lang="cs-CZ" sz="900" dirty="0" smtClean="0"/>
              <a:t>starší klipart Office</a:t>
            </a: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1218</TotalTime>
  <Words>761</Words>
  <Application>Microsoft Office PowerPoint</Application>
  <PresentationFormat>Předvádění na obrazovce (4:3)</PresentationFormat>
  <Paragraphs>150</Paragraphs>
  <Slides>25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sady Office</vt:lpstr>
      <vt:lpstr>Snímek 1</vt:lpstr>
      <vt:lpstr>Dělicí metody</vt:lpstr>
      <vt:lpstr>Otázka na úvod</vt:lpstr>
      <vt:lpstr>Otázka na úvod</vt:lpstr>
      <vt:lpstr>Otázka na úvod</vt:lpstr>
      <vt:lpstr>Otázka na úvod</vt:lpstr>
      <vt:lpstr>Otázka na úvod</vt:lpstr>
      <vt:lpstr>Snímek 8</vt:lpstr>
      <vt:lpstr>Usazování</vt:lpstr>
      <vt:lpstr>Filtrace</vt:lpstr>
      <vt:lpstr>Filtrace</vt:lpstr>
      <vt:lpstr>Destilace</vt:lpstr>
      <vt:lpstr>Destilace</vt:lpstr>
      <vt:lpstr>Krystalizace</vt:lpstr>
      <vt:lpstr>Extrakce neboli vyluhování</vt:lpstr>
      <vt:lpstr>Poznámka:</vt:lpstr>
      <vt:lpstr>Kontrolní otázky</vt:lpstr>
      <vt:lpstr>Snímek 18</vt:lpstr>
      <vt:lpstr>Usazování – rozšiřující informace</vt:lpstr>
      <vt:lpstr>Filtrace – rozšiřující informace</vt:lpstr>
      <vt:lpstr>Destilace – rozšiřující informace</vt:lpstr>
      <vt:lpstr>Krystalizace – rozšiřující informace</vt:lpstr>
      <vt:lpstr>Extrakce – rozšiřující informace</vt:lpstr>
      <vt:lpstr>Přehled dělicích metod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Složení a třídění chemických látek</dc:title>
  <dc:creator>x</dc:creator>
  <cp:lastModifiedBy>x</cp:lastModifiedBy>
  <cp:revision>218</cp:revision>
  <dcterms:created xsi:type="dcterms:W3CDTF">2013-04-13T08:37:52Z</dcterms:created>
  <dcterms:modified xsi:type="dcterms:W3CDTF">2013-06-20T19:09:22Z</dcterms:modified>
</cp:coreProperties>
</file>