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70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7" r:id="rId12"/>
    <p:sldId id="269" r:id="rId13"/>
    <p:sldId id="262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DD0DB5E-E8D0-4E2C-9CDD-0127C69A9E7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012A1F9-387B-4BD6-A587-778E1B4B430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D0DB5E-E8D0-4E2C-9CDD-0127C69A9E7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12A1F9-387B-4BD6-A587-778E1B4B43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DD0DB5E-E8D0-4E2C-9CDD-0127C69A9E7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012A1F9-387B-4BD6-A587-778E1B4B430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D0DB5E-E8D0-4E2C-9CDD-0127C69A9E7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12A1F9-387B-4BD6-A587-778E1B4B43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D0DB5E-E8D0-4E2C-9CDD-0127C69A9E7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12A1F9-387B-4BD6-A587-778E1B4B43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D0DB5E-E8D0-4E2C-9CDD-0127C69A9E7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12A1F9-387B-4BD6-A587-778E1B4B43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DD0DB5E-E8D0-4E2C-9CDD-0127C69A9E7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12A1F9-387B-4BD6-A587-778E1B4B43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D0DB5E-E8D0-4E2C-9CDD-0127C69A9E7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12A1F9-387B-4BD6-A587-778E1B4B43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D0DB5E-E8D0-4E2C-9CDD-0127C69A9E7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12A1F9-387B-4BD6-A587-778E1B4B430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D0DB5E-E8D0-4E2C-9CDD-0127C69A9E7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12A1F9-387B-4BD6-A587-778E1B4B43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DD0DB5E-E8D0-4E2C-9CDD-0127C69A9E7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012A1F9-387B-4BD6-A587-778E1B4B43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DD0DB5E-E8D0-4E2C-9CDD-0127C69A9E7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012A1F9-387B-4BD6-A587-778E1B4B430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.ppt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6.e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13" Type="http://schemas.openxmlformats.org/officeDocument/2006/relationships/image" Target="../media/image26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12" Type="http://schemas.openxmlformats.org/officeDocument/2006/relationships/image" Target="../media/image25.jpeg"/><Relationship Id="rId17" Type="http://schemas.openxmlformats.org/officeDocument/2006/relationships/image" Target="../media/image30.jpeg"/><Relationship Id="rId2" Type="http://schemas.openxmlformats.org/officeDocument/2006/relationships/image" Target="../media/image15.jpeg"/><Relationship Id="rId16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11" Type="http://schemas.openxmlformats.org/officeDocument/2006/relationships/image" Target="../media/image24.jpeg"/><Relationship Id="rId5" Type="http://schemas.openxmlformats.org/officeDocument/2006/relationships/image" Target="../media/image18.jpeg"/><Relationship Id="rId15" Type="http://schemas.openxmlformats.org/officeDocument/2006/relationships/image" Target="../media/image28.jpeg"/><Relationship Id="rId10" Type="http://schemas.openxmlformats.org/officeDocument/2006/relationships/image" Target="../media/image23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Relationship Id="rId14" Type="http://schemas.openxmlformats.org/officeDocument/2006/relationships/image" Target="../media/image27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Asexualita" TargetMode="External"/><Relationship Id="rId3" Type="http://schemas.openxmlformats.org/officeDocument/2006/relationships/hyperlink" Target="http://cs.wikipedia.org/wiki/Sexualita" TargetMode="External"/><Relationship Id="rId7" Type="http://schemas.openxmlformats.org/officeDocument/2006/relationships/hyperlink" Target="http://cs.wikipedia.org/wiki/Transsexualita" TargetMode="External"/><Relationship Id="rId2" Type="http://schemas.openxmlformats.org/officeDocument/2006/relationships/hyperlink" Target="http://cs.wikipedia.org/wiki/Sexu%C3%A1ln%C3%AD_orienta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Bisexualita" TargetMode="External"/><Relationship Id="rId5" Type="http://schemas.openxmlformats.org/officeDocument/2006/relationships/hyperlink" Target="http://cs.wikipedia.org/wiki/Homosexualita" TargetMode="External"/><Relationship Id="rId4" Type="http://schemas.openxmlformats.org/officeDocument/2006/relationships/hyperlink" Target="http://cs.wikipedia.org/wiki/Heterosexualita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omosexuality_symbols.svg" TargetMode="External"/><Relationship Id="rId2" Type="http://schemas.openxmlformats.org/officeDocument/2006/relationships/hyperlink" Target="http://cs.wikipedia.org/wiki/Soubor:HeteroSym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Female_bisexuality_symbol-colour.svg" TargetMode="External"/><Relationship Id="rId4" Type="http://schemas.openxmlformats.org/officeDocument/2006/relationships/hyperlink" Target="http://cs.wikipedia.org/wiki/Soubor:Male_bisexuality_symbol-colour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600" dirty="0" smtClean="0"/>
              <a:t>Láska</a:t>
            </a:r>
            <a:endParaRPr lang="cs-CZ" sz="6600" dirty="0"/>
          </a:p>
        </p:txBody>
      </p:sp>
      <p:pic>
        <p:nvPicPr>
          <p:cNvPr id="1026" name="Picture 2" descr="C:\Users\pokorna\AppData\Local\Microsoft\Windows\Temporary Internet Files\Content.IE5\X3JNU0RX\MP9004490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89040"/>
            <a:ext cx="2132856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okorna\AppData\Local\Microsoft\Windows\Temporary Internet Files\Content.IE5\X3JNU0RX\MP9004490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901" y="764704"/>
            <a:ext cx="1700109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okorna\AppData\Local\Microsoft\Windows\Temporary Internet Files\Content.IE5\WZXE3L0B\MP9004490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351800"/>
            <a:ext cx="2132856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Z:\Logo_EU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88640"/>
            <a:ext cx="5781675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6469752"/>
            <a:ext cx="25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VY_32_INOVACE_13_36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9598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77743378"/>
              </p:ext>
            </p:extLst>
          </p:nvPr>
        </p:nvGraphicFramePr>
        <p:xfrm>
          <a:off x="0" y="1"/>
          <a:ext cx="9145058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Prezentace" r:id="rId3" imgW="3250710" imgH="2436760" progId="PowerPoint.Show.12">
                  <p:embed/>
                </p:oleObj>
              </mc:Choice>
              <mc:Fallback>
                <p:oleObj name="Prezentace" r:id="rId3" imgW="3250710" imgH="2436760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1"/>
                        <a:ext cx="9145058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96956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láska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 silné emoce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osobní vztah dvou lidí – partnerská láska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vztah více lidí – láska v rodině, kamarádská láska…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láska k vlasti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láska k určité oblasti zájmů – náboženství, hudba, filmy, zvířata….</a:t>
            </a:r>
            <a:endParaRPr lang="cs-CZ" dirty="0"/>
          </a:p>
        </p:txBody>
      </p:sp>
      <p:pic>
        <p:nvPicPr>
          <p:cNvPr id="2050" name="Picture 2" descr="C:\Users\pokorna\AppData\Local\Microsoft\Windows\Temporary Internet Files\Content.IE5\X3JNU0RX\MP9004011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88640"/>
            <a:ext cx="2461300" cy="196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1774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Mezilidská láska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47207"/>
            <a:ext cx="7239000" cy="484632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 je silné citové zaujetí k jiné osobě (více osobám) spojené se šťastnými pocity v přítomnosti milované osoby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vztah může být oboustranný nebo jednostranný neopětovaný cit</a:t>
            </a:r>
          </a:p>
          <a:p>
            <a:pPr marL="0" indent="0">
              <a:lnSpc>
                <a:spcPct val="150000"/>
              </a:lnSpc>
              <a:buNone/>
            </a:pPr>
            <a:endParaRPr lang="cs-CZ" dirty="0"/>
          </a:p>
        </p:txBody>
      </p:sp>
      <p:pic>
        <p:nvPicPr>
          <p:cNvPr id="3074" name="Picture 2" descr="C:\Users\pokorna\AppData\Local\Microsoft\Windows\Temporary Internet Files\Content.IE5\T2ZMZ0X9\MP9004331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580002"/>
            <a:ext cx="2660620" cy="227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1609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Mezilidská láska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7239000" cy="5248584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 klasická láska – vztah dvou lidí, kteří se znají a důvěřují si, spojená se sexuálním prožitkem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zamilovanost – emoční stav vyznačující se touhou po jiné osobě, v době zamilovanosti jsou přehlíženy veškeré chyby 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platonická láska – klasická láska bez přítomnosti sexuality nebo neopětovaná skrytá láska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mateřská (příbuzenská) láska – láska bez sexuálního podtextu, vyznačující se pečování o druhého a plnění jeho potřeb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láska k idolu – zbožňování určité osoby, v pubertálním věku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9924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sexualita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 soubor vlastností a jevů, které vyplývají z pohlavních rozdílů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anatomické, hormonální a reprodukční rozdíly mezi mužem a ženou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souhrn projevů chování a cítění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erotické projevy a chování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rozdílné sociální role</a:t>
            </a:r>
            <a:endParaRPr lang="cs-CZ" dirty="0"/>
          </a:p>
        </p:txBody>
      </p:sp>
      <p:pic>
        <p:nvPicPr>
          <p:cNvPr id="4098" name="Picture 2" descr="C:\Users\pokorna\AppData\Local\Microsoft\Windows\Temporary Internet Files\Content.IE5\UXUJOOQK\MP9004265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509120"/>
            <a:ext cx="2348880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0667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Individuální sexualita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239000" cy="3331752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 heterosexualita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homosexualita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bisexualita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transsexualita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asexualita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pokorna\AppData\Local\Microsoft\Windows\Temporary Internet Files\Content.IE5\X3JNU0RX\MP90043852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348839"/>
            <a:ext cx="5198281" cy="2490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5216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heterosexualita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 převažující nebo výhradní erotická citlivost vůči osobám opačného pohlaví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láska ženy k muži - androfilie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 láska muže k ženě - gynekofilie</a:t>
            </a:r>
            <a:endParaRPr lang="cs-CZ" dirty="0"/>
          </a:p>
        </p:txBody>
      </p:sp>
      <p:pic>
        <p:nvPicPr>
          <p:cNvPr id="6146" name="Picture 2" descr="Soubor:HeteroSym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17032"/>
            <a:ext cx="2304256" cy="2633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57685" y="6350467"/>
            <a:ext cx="32829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 Symbol heterosexuality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4523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homosexualita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 sexuální orientace převážně nebo výhradně na osoby stejného pohlaví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nositel mužské homosexuality – gay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nositelka ženské homosexuality - lesbička</a:t>
            </a:r>
            <a:endParaRPr lang="cs-CZ" dirty="0"/>
          </a:p>
        </p:txBody>
      </p:sp>
      <p:pic>
        <p:nvPicPr>
          <p:cNvPr id="7170" name="Picture 2" descr="Soubor:Homosexuality symbol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293096"/>
            <a:ext cx="3168352" cy="1904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84206" y="6436599"/>
            <a:ext cx="48875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 Symbol ženské a mužské homosexuality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9562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bisexualita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 sexuální orientace jedince k jedincům obou pohlaví v přibližně stejné míře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nevyhraněná pohlavní orientace mezi heterosexualitou a homosexualitou</a:t>
            </a:r>
            <a:endParaRPr lang="cs-CZ" dirty="0"/>
          </a:p>
        </p:txBody>
      </p:sp>
      <p:pic>
        <p:nvPicPr>
          <p:cNvPr id="8194" name="Picture 2" descr="Soubor:Female bisexuality symbol-colour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5087" y="4178167"/>
            <a:ext cx="2712043" cy="2285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oubor:Male bisexuality symbol-colour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917" y="4245713"/>
            <a:ext cx="2532084" cy="2217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83968" y="6488668"/>
            <a:ext cx="34913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 Symbol ženské bisexuality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6488668"/>
            <a:ext cx="3557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 Symbol mužské bisexuality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400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Transsexualita, asexualita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853136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cs-CZ" sz="3100" dirty="0" smtClean="0"/>
              <a:t>Transsexualita je stav nesouladu mezi psychickým a anatomickým pohlavím</a:t>
            </a:r>
          </a:p>
          <a:p>
            <a:pPr>
              <a:lnSpc>
                <a:spcPct val="150000"/>
              </a:lnSpc>
            </a:pPr>
            <a:r>
              <a:rPr lang="cs-CZ" sz="3100" dirty="0" smtClean="0"/>
              <a:t> pohlavní znaky muže, ale cítí se být ženou</a:t>
            </a:r>
          </a:p>
          <a:p>
            <a:pPr>
              <a:lnSpc>
                <a:spcPct val="150000"/>
              </a:lnSpc>
            </a:pPr>
            <a:r>
              <a:rPr lang="cs-CZ" sz="3100" dirty="0" smtClean="0"/>
              <a:t> pohlavní znaky ženy, ale cítí se být mužem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5141168"/>
          </a:xfrm>
        </p:spPr>
        <p:txBody>
          <a:bodyPr>
            <a:noAutofit/>
          </a:bodyPr>
          <a:lstStyle/>
          <a:p>
            <a:pPr>
              <a:lnSpc>
                <a:spcPct val="160000"/>
              </a:lnSpc>
            </a:pPr>
            <a:r>
              <a:rPr lang="cs-CZ" sz="2000" dirty="0" smtClean="0"/>
              <a:t> Asexualita je absence sexuální touhy nebo orientace</a:t>
            </a:r>
          </a:p>
          <a:p>
            <a:pPr>
              <a:lnSpc>
                <a:spcPct val="160000"/>
              </a:lnSpc>
            </a:pPr>
            <a:r>
              <a:rPr lang="cs-CZ" sz="2000" dirty="0"/>
              <a:t> a</a:t>
            </a:r>
            <a:r>
              <a:rPr lang="cs-CZ" sz="2000" dirty="0" smtClean="0"/>
              <a:t>bsence sexuální orientace – osoba není nikým eroticky přitahována </a:t>
            </a:r>
          </a:p>
          <a:p>
            <a:pPr>
              <a:lnSpc>
                <a:spcPct val="160000"/>
              </a:lnSpc>
            </a:pPr>
            <a:r>
              <a:rPr lang="cs-CZ" sz="2000" dirty="0"/>
              <a:t> </a:t>
            </a:r>
            <a:r>
              <a:rPr lang="cs-CZ" sz="2000" dirty="0" smtClean="0"/>
              <a:t>absence sexuální touhy – erotická náklonost postrádá sexuální rozměr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82886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pokorna\AppData\Local\Microsoft\Windows\Temporary Internet Files\Content.IE5\WZXE3L0B\MP9004386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4284476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pokorna\AppData\Local\Microsoft\Windows\Temporary Internet Files\Content.IE5\T2ZMZ0X9\MP9004384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708920"/>
            <a:ext cx="2706616" cy="4065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pokorna\AppData\Local\Microsoft\Windows\Temporary Internet Files\Content.IE5\UXUJOOQK\MP90043859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9792" y="764704"/>
            <a:ext cx="4928592" cy="3285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pokorna\AppData\Local\Microsoft\Windows\Temporary Internet Files\Content.IE5\X3JNU0RX\MP90044853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001" y="3342609"/>
            <a:ext cx="5148064" cy="3432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pokorna\AppData\Local\Microsoft\Windows\Temporary Internet Files\Content.IE5\WZXE3L0B\MP900439289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4015" y="158144"/>
            <a:ext cx="6400800" cy="4498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C:\Users\pokorna\AppData\Local\Microsoft\Windows\Temporary Internet Files\Content.IE5\T2ZMZ0X9\MP900439253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819" y="1836236"/>
            <a:ext cx="4428392" cy="44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C:\Users\pokorna\AppData\Local\Microsoft\Windows\Temporary Internet Files\Content.IE5\UXUJOOQK\MP900438444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1173" y="260648"/>
            <a:ext cx="3623444" cy="4513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5" name="Picture 9" descr="C:\Users\pokorna\AppData\Local\Microsoft\Windows\Temporary Internet Files\Content.IE5\X3JNU0RX\MP900448492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707" y="78585"/>
            <a:ext cx="4896036" cy="3264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 descr="C:\Users\pokorna\AppData\Local\Microsoft\Windows\Temporary Internet Files\Content.IE5\WZXE3L0B\MP900448407[1]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1000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7" name="Picture 11" descr="C:\Users\pokorna\AppData\Local\Microsoft\Windows\Temporary Internet Files\Content.IE5\T2ZMZ0X9\MP900399987[1]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506" y="78585"/>
            <a:ext cx="5414980" cy="3608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8" name="Picture 12" descr="C:\Users\pokorna\AppData\Local\Microsoft\Windows\Temporary Internet Files\Content.IE5\UXUJOOQK\MP900430898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87161"/>
            <a:ext cx="4277527" cy="3137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9" name="Picture 13" descr="C:\Users\pokorna\AppData\Local\Microsoft\Windows\Temporary Internet Files\Content.IE5\X3JNU0RX\MP900430468[1]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4403" y="2708920"/>
            <a:ext cx="4393019" cy="4393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0" name="Picture 14" descr="C:\Users\pokorna\AppData\Local\Microsoft\Windows\Temporary Internet Files\Content.IE5\WZXE3L0B\MP900407145[1]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8585"/>
            <a:ext cx="45742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1" name="Picture 15" descr="C:\Users\pokorna\AppData\Local\Microsoft\Windows\Temporary Internet Files\Content.IE5\T2ZMZ0X9\MP900439342[1]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807" y="133651"/>
            <a:ext cx="4572000" cy="6827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4" name="Picture 18" descr="C:\Users\pokorna\AppData\Local\Microsoft\Windows\Temporary Internet Files\Content.IE5\WZXE3L0B\MP900442424[1].jp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649" y="219549"/>
            <a:ext cx="9144000" cy="6418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5" name="Picture 19" descr="C:\Users\pokorna\AppData\Local\Microsoft\Windows\Temporary Internet Files\Content.IE5\T2ZMZ0X9\MP900430627[1].jp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2190"/>
            <a:ext cx="9144000" cy="6093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2042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9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9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9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9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8" dur="2000" fill="hold"/>
                                        <p:tgtEl>
                                          <p:spTgt spid="923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275" y="404664"/>
            <a:ext cx="8352928" cy="6453336"/>
          </a:xfrm>
        </p:spPr>
        <p:txBody>
          <a:bodyPr>
            <a:normAutofit fontScale="32500" lnSpcReduction="20000"/>
          </a:bodyPr>
          <a:lstStyle/>
          <a:p>
            <a:pPr marL="0" lvl="0" indent="0">
              <a:buNone/>
            </a:pPr>
            <a:r>
              <a:rPr lang="cs-CZ" sz="4400" dirty="0" smtClean="0"/>
              <a:t>Zdroj:</a:t>
            </a:r>
          </a:p>
          <a:p>
            <a:pPr lvl="0"/>
            <a:endParaRPr lang="cs-CZ" sz="4400" dirty="0"/>
          </a:p>
          <a:p>
            <a:pPr lvl="0"/>
            <a:r>
              <a:rPr lang="cs-CZ" sz="4400" dirty="0" smtClean="0"/>
              <a:t>Sexuální </a:t>
            </a:r>
            <a:r>
              <a:rPr lang="cs-CZ" sz="4400" dirty="0"/>
              <a:t>orientace. In: </a:t>
            </a:r>
            <a:r>
              <a:rPr lang="cs-CZ" sz="4400" i="1" dirty="0" err="1"/>
              <a:t>Wikipedia</a:t>
            </a:r>
            <a:r>
              <a:rPr lang="cs-CZ" sz="4400" i="1" dirty="0"/>
              <a:t>: </a:t>
            </a:r>
            <a:r>
              <a:rPr lang="cs-CZ" sz="4400" i="1" dirty="0" err="1"/>
              <a:t>the</a:t>
            </a:r>
            <a:r>
              <a:rPr lang="cs-CZ" sz="4400" i="1" dirty="0"/>
              <a:t> free </a:t>
            </a:r>
            <a:r>
              <a:rPr lang="cs-CZ" sz="4400" i="1" dirty="0" err="1"/>
              <a:t>encyclopedia</a:t>
            </a:r>
            <a:r>
              <a:rPr lang="cs-CZ" sz="4400" dirty="0"/>
              <a:t> [online]. San Francisco (CA): </a:t>
            </a:r>
            <a:r>
              <a:rPr lang="cs-CZ" sz="4400" dirty="0" err="1"/>
              <a:t>Wikimedia</a:t>
            </a:r>
            <a:r>
              <a:rPr lang="cs-CZ" sz="4400" dirty="0"/>
              <a:t> </a:t>
            </a:r>
            <a:r>
              <a:rPr lang="cs-CZ" sz="4400" dirty="0" err="1"/>
              <a:t>Foundation</a:t>
            </a:r>
            <a:r>
              <a:rPr lang="cs-CZ" sz="4400" dirty="0"/>
              <a:t>, 2001- [cit. </a:t>
            </a:r>
            <a:r>
              <a:rPr lang="cs-CZ" sz="4400" dirty="0" smtClean="0"/>
              <a:t>2013-01-04]. </a:t>
            </a:r>
            <a:r>
              <a:rPr lang="cs-CZ" sz="4400" dirty="0"/>
              <a:t>Dostupné z: </a:t>
            </a:r>
            <a:r>
              <a:rPr lang="cs-CZ" sz="4400" u="sng" dirty="0">
                <a:hlinkClick r:id="rId2"/>
              </a:rPr>
              <a:t>http://</a:t>
            </a:r>
            <a:r>
              <a:rPr lang="cs-CZ" sz="4400" u="sng" dirty="0" smtClean="0">
                <a:hlinkClick r:id="rId2"/>
              </a:rPr>
              <a:t>cs.wikipedia.org/wiki/Sexu%C3%A1ln%C3%AD_orientace</a:t>
            </a:r>
            <a:endParaRPr lang="cs-CZ" sz="4400" u="sng" dirty="0" smtClean="0"/>
          </a:p>
          <a:p>
            <a:pPr marL="0" lvl="0" indent="0">
              <a:buNone/>
            </a:pPr>
            <a:endParaRPr lang="cs-CZ" sz="4400" dirty="0"/>
          </a:p>
          <a:p>
            <a:pPr lvl="0"/>
            <a:r>
              <a:rPr lang="cs-CZ" sz="4400" dirty="0"/>
              <a:t>Sexualita. In: </a:t>
            </a:r>
            <a:r>
              <a:rPr lang="cs-CZ" sz="4400" i="1" dirty="0" err="1"/>
              <a:t>Wikipedia</a:t>
            </a:r>
            <a:r>
              <a:rPr lang="cs-CZ" sz="4400" i="1" dirty="0"/>
              <a:t>: </a:t>
            </a:r>
            <a:r>
              <a:rPr lang="cs-CZ" sz="4400" i="1" dirty="0" err="1"/>
              <a:t>the</a:t>
            </a:r>
            <a:r>
              <a:rPr lang="cs-CZ" sz="4400" i="1" dirty="0"/>
              <a:t> free </a:t>
            </a:r>
            <a:r>
              <a:rPr lang="cs-CZ" sz="4400" i="1" dirty="0" err="1"/>
              <a:t>encyclopedia</a:t>
            </a:r>
            <a:r>
              <a:rPr lang="cs-CZ" sz="4400" dirty="0"/>
              <a:t> [online]. San Francisco (CA): </a:t>
            </a:r>
            <a:r>
              <a:rPr lang="cs-CZ" sz="4400" dirty="0" err="1"/>
              <a:t>Wikimedia</a:t>
            </a:r>
            <a:r>
              <a:rPr lang="cs-CZ" sz="4400" dirty="0"/>
              <a:t> </a:t>
            </a:r>
            <a:r>
              <a:rPr lang="cs-CZ" sz="4400" dirty="0" err="1"/>
              <a:t>Foundation</a:t>
            </a:r>
            <a:r>
              <a:rPr lang="cs-CZ" sz="4400" dirty="0"/>
              <a:t>, 2001- [cit. </a:t>
            </a:r>
            <a:r>
              <a:rPr lang="cs-CZ" sz="4400" dirty="0" smtClean="0"/>
              <a:t>2013-01-04]. </a:t>
            </a:r>
            <a:r>
              <a:rPr lang="cs-CZ" sz="4400" dirty="0"/>
              <a:t>Dostupné z: </a:t>
            </a:r>
            <a:r>
              <a:rPr lang="cs-CZ" sz="4400" u="sng" dirty="0">
                <a:hlinkClick r:id="rId3"/>
              </a:rPr>
              <a:t>http://</a:t>
            </a:r>
            <a:r>
              <a:rPr lang="cs-CZ" sz="4400" u="sng" dirty="0" smtClean="0">
                <a:hlinkClick r:id="rId3"/>
              </a:rPr>
              <a:t>cs.wikipedia.org/wiki/Sexualita</a:t>
            </a:r>
            <a:endParaRPr lang="cs-CZ" sz="4400" u="sng" dirty="0" smtClean="0"/>
          </a:p>
          <a:p>
            <a:pPr marL="0" lvl="0" indent="0">
              <a:buNone/>
            </a:pPr>
            <a:endParaRPr lang="cs-CZ" sz="4400" dirty="0"/>
          </a:p>
          <a:p>
            <a:pPr lvl="0"/>
            <a:r>
              <a:rPr lang="cs-CZ" sz="4400" dirty="0" smtClean="0"/>
              <a:t>Heterosexualita</a:t>
            </a:r>
            <a:r>
              <a:rPr lang="cs-CZ" sz="4400" dirty="0"/>
              <a:t>. In: </a:t>
            </a:r>
            <a:r>
              <a:rPr lang="cs-CZ" sz="4400" i="1" dirty="0" err="1"/>
              <a:t>Wikipedia</a:t>
            </a:r>
            <a:r>
              <a:rPr lang="cs-CZ" sz="4400" i="1" dirty="0"/>
              <a:t>: </a:t>
            </a:r>
            <a:r>
              <a:rPr lang="cs-CZ" sz="4400" i="1" dirty="0" err="1"/>
              <a:t>the</a:t>
            </a:r>
            <a:r>
              <a:rPr lang="cs-CZ" sz="4400" i="1" dirty="0"/>
              <a:t> free </a:t>
            </a:r>
            <a:r>
              <a:rPr lang="cs-CZ" sz="4400" i="1" dirty="0" err="1"/>
              <a:t>encyclopedia</a:t>
            </a:r>
            <a:r>
              <a:rPr lang="cs-CZ" sz="4400" dirty="0"/>
              <a:t> [online]. San Francisco (CA): </a:t>
            </a:r>
            <a:r>
              <a:rPr lang="cs-CZ" sz="4400" dirty="0" err="1"/>
              <a:t>Wikimedia</a:t>
            </a:r>
            <a:r>
              <a:rPr lang="cs-CZ" sz="4400" dirty="0"/>
              <a:t> </a:t>
            </a:r>
            <a:r>
              <a:rPr lang="cs-CZ" sz="4400" dirty="0" err="1"/>
              <a:t>Foundation</a:t>
            </a:r>
            <a:r>
              <a:rPr lang="cs-CZ" sz="4400" dirty="0"/>
              <a:t>, 2001- [cit. </a:t>
            </a:r>
            <a:r>
              <a:rPr lang="cs-CZ" sz="4400" dirty="0" smtClean="0"/>
              <a:t>2013-01-04]. </a:t>
            </a:r>
            <a:r>
              <a:rPr lang="cs-CZ" sz="4400" dirty="0"/>
              <a:t>Dostupné z: </a:t>
            </a:r>
            <a:r>
              <a:rPr lang="cs-CZ" sz="4400" u="sng" dirty="0">
                <a:hlinkClick r:id="rId4"/>
              </a:rPr>
              <a:t>http://</a:t>
            </a:r>
            <a:r>
              <a:rPr lang="cs-CZ" sz="4400" u="sng" dirty="0" smtClean="0">
                <a:hlinkClick r:id="rId4"/>
              </a:rPr>
              <a:t>cs.wikipedia.org/wiki/Heterosexualita</a:t>
            </a:r>
            <a:endParaRPr lang="cs-CZ" sz="4400" u="sng" dirty="0" smtClean="0"/>
          </a:p>
          <a:p>
            <a:pPr marL="0" lvl="0" indent="0">
              <a:buNone/>
            </a:pPr>
            <a:endParaRPr lang="cs-CZ" sz="4400" dirty="0"/>
          </a:p>
          <a:p>
            <a:pPr lvl="0"/>
            <a:r>
              <a:rPr lang="cs-CZ" sz="4400" dirty="0"/>
              <a:t>Homosexualita. In: </a:t>
            </a:r>
            <a:r>
              <a:rPr lang="cs-CZ" sz="4400" i="1" dirty="0" err="1"/>
              <a:t>Wikipedia</a:t>
            </a:r>
            <a:r>
              <a:rPr lang="cs-CZ" sz="4400" i="1" dirty="0"/>
              <a:t>: </a:t>
            </a:r>
            <a:r>
              <a:rPr lang="cs-CZ" sz="4400" i="1" dirty="0" err="1"/>
              <a:t>the</a:t>
            </a:r>
            <a:r>
              <a:rPr lang="cs-CZ" sz="4400" i="1" dirty="0"/>
              <a:t> free </a:t>
            </a:r>
            <a:r>
              <a:rPr lang="cs-CZ" sz="4400" i="1" dirty="0" err="1"/>
              <a:t>encyclopedia</a:t>
            </a:r>
            <a:r>
              <a:rPr lang="cs-CZ" sz="4400" dirty="0"/>
              <a:t> [online]. San Francisco (CA): </a:t>
            </a:r>
            <a:r>
              <a:rPr lang="cs-CZ" sz="4400" dirty="0" err="1"/>
              <a:t>Wikimedia</a:t>
            </a:r>
            <a:r>
              <a:rPr lang="cs-CZ" sz="4400" dirty="0"/>
              <a:t> </a:t>
            </a:r>
            <a:r>
              <a:rPr lang="cs-CZ" sz="4400" dirty="0" err="1"/>
              <a:t>Foundation</a:t>
            </a:r>
            <a:r>
              <a:rPr lang="cs-CZ" sz="4400" dirty="0"/>
              <a:t>, 2001- [cit. </a:t>
            </a:r>
            <a:r>
              <a:rPr lang="cs-CZ" sz="4400" dirty="0" smtClean="0"/>
              <a:t>2013-01-04]. </a:t>
            </a:r>
            <a:r>
              <a:rPr lang="cs-CZ" sz="4400" dirty="0"/>
              <a:t>Dostupné z: </a:t>
            </a:r>
            <a:r>
              <a:rPr lang="cs-CZ" sz="4400" u="sng" dirty="0">
                <a:hlinkClick r:id="rId5"/>
              </a:rPr>
              <a:t>http://</a:t>
            </a:r>
            <a:r>
              <a:rPr lang="cs-CZ" sz="4400" u="sng" dirty="0" smtClean="0">
                <a:hlinkClick r:id="rId5"/>
              </a:rPr>
              <a:t>cs.wikipedia.org/wiki/Homosexualita</a:t>
            </a:r>
            <a:endParaRPr lang="cs-CZ" sz="4400" u="sng" dirty="0" smtClean="0"/>
          </a:p>
          <a:p>
            <a:pPr marL="0" lvl="0" indent="0">
              <a:buNone/>
            </a:pPr>
            <a:endParaRPr lang="cs-CZ" sz="4400" dirty="0"/>
          </a:p>
          <a:p>
            <a:pPr lvl="0"/>
            <a:r>
              <a:rPr lang="cs-CZ" sz="4400" dirty="0" smtClean="0"/>
              <a:t>Bisexualita</a:t>
            </a:r>
            <a:r>
              <a:rPr lang="cs-CZ" sz="4400" dirty="0"/>
              <a:t>. In: </a:t>
            </a:r>
            <a:r>
              <a:rPr lang="cs-CZ" sz="4400" i="1" dirty="0" err="1"/>
              <a:t>Wikipedia</a:t>
            </a:r>
            <a:r>
              <a:rPr lang="cs-CZ" sz="4400" i="1" dirty="0"/>
              <a:t>: </a:t>
            </a:r>
            <a:r>
              <a:rPr lang="cs-CZ" sz="4400" i="1" dirty="0" err="1"/>
              <a:t>the</a:t>
            </a:r>
            <a:r>
              <a:rPr lang="cs-CZ" sz="4400" i="1" dirty="0"/>
              <a:t> free </a:t>
            </a:r>
            <a:r>
              <a:rPr lang="cs-CZ" sz="4400" i="1" dirty="0" err="1"/>
              <a:t>encyclopedia</a:t>
            </a:r>
            <a:r>
              <a:rPr lang="cs-CZ" sz="4400" dirty="0"/>
              <a:t> [online]. San Francisco (CA): </a:t>
            </a:r>
            <a:r>
              <a:rPr lang="cs-CZ" sz="4400" dirty="0" err="1"/>
              <a:t>Wikimedia</a:t>
            </a:r>
            <a:r>
              <a:rPr lang="cs-CZ" sz="4400" dirty="0"/>
              <a:t> </a:t>
            </a:r>
            <a:r>
              <a:rPr lang="cs-CZ" sz="4400" dirty="0" err="1"/>
              <a:t>Foundation</a:t>
            </a:r>
            <a:r>
              <a:rPr lang="cs-CZ" sz="4400" dirty="0"/>
              <a:t>, 2001- [cit. </a:t>
            </a:r>
            <a:r>
              <a:rPr lang="cs-CZ" sz="4400" dirty="0" smtClean="0"/>
              <a:t>2013-01-04]. </a:t>
            </a:r>
            <a:r>
              <a:rPr lang="cs-CZ" sz="4400" dirty="0"/>
              <a:t>Dostupné z: </a:t>
            </a:r>
            <a:r>
              <a:rPr lang="cs-CZ" sz="4400" u="sng" dirty="0">
                <a:hlinkClick r:id="rId6"/>
              </a:rPr>
              <a:t>http://</a:t>
            </a:r>
            <a:r>
              <a:rPr lang="cs-CZ" sz="4400" u="sng" dirty="0" smtClean="0">
                <a:hlinkClick r:id="rId6"/>
              </a:rPr>
              <a:t>cs.wikipedia.org/wiki/Bisexualita</a:t>
            </a:r>
            <a:endParaRPr lang="cs-CZ" sz="4400" u="sng" dirty="0" smtClean="0"/>
          </a:p>
          <a:p>
            <a:pPr marL="0" lvl="0" indent="0">
              <a:buNone/>
            </a:pPr>
            <a:endParaRPr lang="cs-CZ" sz="4400" dirty="0"/>
          </a:p>
          <a:p>
            <a:pPr lvl="0"/>
            <a:r>
              <a:rPr lang="cs-CZ" sz="4400" dirty="0" smtClean="0"/>
              <a:t>Transsexualita</a:t>
            </a:r>
            <a:r>
              <a:rPr lang="cs-CZ" sz="4400" dirty="0"/>
              <a:t>. In: </a:t>
            </a:r>
            <a:r>
              <a:rPr lang="cs-CZ" sz="4400" i="1" dirty="0" err="1"/>
              <a:t>Wikipedia</a:t>
            </a:r>
            <a:r>
              <a:rPr lang="cs-CZ" sz="4400" i="1" dirty="0"/>
              <a:t>: </a:t>
            </a:r>
            <a:r>
              <a:rPr lang="cs-CZ" sz="4400" i="1" dirty="0" err="1"/>
              <a:t>the</a:t>
            </a:r>
            <a:r>
              <a:rPr lang="cs-CZ" sz="4400" i="1" dirty="0"/>
              <a:t> free </a:t>
            </a:r>
            <a:r>
              <a:rPr lang="cs-CZ" sz="4400" i="1" dirty="0" err="1"/>
              <a:t>encyclopedia</a:t>
            </a:r>
            <a:r>
              <a:rPr lang="cs-CZ" sz="4400" dirty="0"/>
              <a:t> [online]. San Francisco (CA): </a:t>
            </a:r>
            <a:r>
              <a:rPr lang="cs-CZ" sz="4400" dirty="0" err="1"/>
              <a:t>Wikimedia</a:t>
            </a:r>
            <a:r>
              <a:rPr lang="cs-CZ" sz="4400" dirty="0"/>
              <a:t> </a:t>
            </a:r>
            <a:r>
              <a:rPr lang="cs-CZ" sz="4400" dirty="0" err="1"/>
              <a:t>Foundation</a:t>
            </a:r>
            <a:r>
              <a:rPr lang="cs-CZ" sz="4400" dirty="0"/>
              <a:t>, 2001- [cit. </a:t>
            </a:r>
            <a:r>
              <a:rPr lang="cs-CZ" sz="4400" dirty="0" smtClean="0"/>
              <a:t>2013-01-04]. </a:t>
            </a:r>
            <a:r>
              <a:rPr lang="cs-CZ" sz="4400" dirty="0"/>
              <a:t>Dostupné z: </a:t>
            </a:r>
            <a:r>
              <a:rPr lang="cs-CZ" sz="4400" u="sng" dirty="0">
                <a:hlinkClick r:id="rId7"/>
              </a:rPr>
              <a:t>http://</a:t>
            </a:r>
            <a:r>
              <a:rPr lang="cs-CZ" sz="4400" u="sng" dirty="0" smtClean="0">
                <a:hlinkClick r:id="rId7"/>
              </a:rPr>
              <a:t>cs.wikipedia.org/wiki/Transsexualita</a:t>
            </a:r>
            <a:endParaRPr lang="cs-CZ" sz="4400" u="sng" dirty="0" smtClean="0"/>
          </a:p>
          <a:p>
            <a:pPr marL="0" lvl="0" indent="0">
              <a:buNone/>
            </a:pPr>
            <a:endParaRPr lang="cs-CZ" sz="4400" dirty="0"/>
          </a:p>
          <a:p>
            <a:pPr lvl="0"/>
            <a:r>
              <a:rPr lang="cs-CZ" sz="4400" dirty="0"/>
              <a:t>Asexualita. In: </a:t>
            </a:r>
            <a:r>
              <a:rPr lang="cs-CZ" sz="4400" i="1" dirty="0" err="1"/>
              <a:t>Wikipedia</a:t>
            </a:r>
            <a:r>
              <a:rPr lang="cs-CZ" sz="4400" i="1" dirty="0"/>
              <a:t>: </a:t>
            </a:r>
            <a:r>
              <a:rPr lang="cs-CZ" sz="4400" i="1" dirty="0" err="1"/>
              <a:t>the</a:t>
            </a:r>
            <a:r>
              <a:rPr lang="cs-CZ" sz="4400" i="1" dirty="0"/>
              <a:t> free </a:t>
            </a:r>
            <a:r>
              <a:rPr lang="cs-CZ" sz="4400" i="1" dirty="0" err="1"/>
              <a:t>encyclopedia</a:t>
            </a:r>
            <a:r>
              <a:rPr lang="cs-CZ" sz="4400" dirty="0"/>
              <a:t> [online]. San Francisco (CA): </a:t>
            </a:r>
            <a:r>
              <a:rPr lang="cs-CZ" sz="4400" dirty="0" err="1"/>
              <a:t>Wikimedia</a:t>
            </a:r>
            <a:r>
              <a:rPr lang="cs-CZ" sz="4400" dirty="0"/>
              <a:t> </a:t>
            </a:r>
            <a:r>
              <a:rPr lang="cs-CZ" sz="4400" dirty="0" err="1"/>
              <a:t>Foundation</a:t>
            </a:r>
            <a:r>
              <a:rPr lang="cs-CZ" sz="4400" dirty="0"/>
              <a:t>, 2001- [cit. </a:t>
            </a:r>
            <a:r>
              <a:rPr lang="cs-CZ" sz="4400" dirty="0" smtClean="0"/>
              <a:t>2013-01-04]. </a:t>
            </a:r>
            <a:r>
              <a:rPr lang="cs-CZ" sz="4400" dirty="0"/>
              <a:t>Dostupné z: </a:t>
            </a:r>
            <a:r>
              <a:rPr lang="cs-CZ" sz="4400" u="sng" dirty="0">
                <a:hlinkClick r:id="rId8"/>
              </a:rPr>
              <a:t>http://</a:t>
            </a:r>
            <a:r>
              <a:rPr lang="cs-CZ" sz="4400" u="sng" dirty="0" smtClean="0">
                <a:hlinkClick r:id="rId8"/>
              </a:rPr>
              <a:t>cs.wikipedia.org/wiki/Asexualita</a:t>
            </a:r>
            <a:endParaRPr lang="cs-CZ" sz="4400" u="sng" dirty="0" smtClean="0"/>
          </a:p>
          <a:p>
            <a:pPr marL="0" lv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35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6579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7239000" cy="6048672"/>
          </a:xfrm>
        </p:spPr>
        <p:txBody>
          <a:bodyPr>
            <a:normAutofit fontScale="92500" lnSpcReduction="20000"/>
          </a:bodyPr>
          <a:lstStyle/>
          <a:p>
            <a:r>
              <a:rPr lang="cs-CZ" sz="1800" dirty="0"/>
              <a:t>[1] </a:t>
            </a:r>
            <a:r>
              <a:rPr lang="cs-CZ" sz="1800" dirty="0" err="1"/>
              <a:t>Soubor:HeteroSym.svg</a:t>
            </a:r>
            <a:r>
              <a:rPr lang="cs-CZ" sz="1800" dirty="0"/>
              <a:t>. In: 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 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2013-01-04]. Dostupné z: </a:t>
            </a:r>
            <a:r>
              <a:rPr lang="cs-CZ" sz="1800" u="sng" dirty="0">
                <a:hlinkClick r:id="rId2"/>
              </a:rPr>
              <a:t>http://</a:t>
            </a:r>
            <a:r>
              <a:rPr lang="cs-CZ" sz="1800" u="sng" dirty="0" smtClean="0">
                <a:hlinkClick r:id="rId2"/>
              </a:rPr>
              <a:t>cs.wikipedia.org/wiki/Soubor:HeteroSym.svg</a:t>
            </a:r>
            <a:endParaRPr lang="cs-CZ" sz="1800" dirty="0" smtClean="0"/>
          </a:p>
          <a:p>
            <a:endParaRPr lang="cs-CZ" sz="1800" dirty="0"/>
          </a:p>
          <a:p>
            <a:r>
              <a:rPr lang="cs-CZ" sz="1800" dirty="0" smtClean="0"/>
              <a:t>[</a:t>
            </a:r>
            <a:r>
              <a:rPr lang="cs-CZ" sz="1800" dirty="0"/>
              <a:t>2]Homosexuality </a:t>
            </a:r>
            <a:r>
              <a:rPr lang="cs-CZ" sz="1800" dirty="0" err="1"/>
              <a:t>symbols.svg</a:t>
            </a:r>
            <a:r>
              <a:rPr lang="cs-CZ" sz="1800" dirty="0"/>
              <a:t>. In: 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 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2013-01-04]. Dostupné z: </a:t>
            </a:r>
            <a:r>
              <a:rPr lang="cs-CZ" sz="1800" u="sng" dirty="0">
                <a:hlinkClick r:id="rId3"/>
              </a:rPr>
              <a:t>http://cs.wikipedia.org/wiki/Soubor:Homosexuality_symbols.svg</a:t>
            </a:r>
            <a:endParaRPr lang="cs-CZ" sz="1800" dirty="0"/>
          </a:p>
          <a:p>
            <a:pPr lvl="0"/>
            <a:endParaRPr lang="cs-CZ" sz="1800" dirty="0"/>
          </a:p>
          <a:p>
            <a:r>
              <a:rPr lang="cs-CZ" sz="1800" dirty="0"/>
              <a:t>[3]Male bisexuality symbol-</a:t>
            </a:r>
            <a:r>
              <a:rPr lang="cs-CZ" sz="1800" dirty="0" err="1"/>
              <a:t>colour.svg</a:t>
            </a:r>
            <a:r>
              <a:rPr lang="cs-CZ" sz="1800" dirty="0"/>
              <a:t>. In: 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 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2013-01-04]. Dostupné z: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cs.wikipedia.org/wiki/Soubor:Male_bisexuality_symbol-colour.svg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lvl="0"/>
            <a:r>
              <a:rPr lang="cs-CZ" sz="1800" dirty="0"/>
              <a:t>[4]</a:t>
            </a:r>
            <a:r>
              <a:rPr lang="cs-CZ" sz="1800" dirty="0" err="1"/>
              <a:t>Female</a:t>
            </a:r>
            <a:r>
              <a:rPr lang="cs-CZ" sz="1800" dirty="0"/>
              <a:t> bisexuality symbol-</a:t>
            </a:r>
            <a:r>
              <a:rPr lang="cs-CZ" sz="1800" dirty="0" err="1"/>
              <a:t>colour.svg</a:t>
            </a:r>
            <a:r>
              <a:rPr lang="cs-CZ" sz="1800" dirty="0"/>
              <a:t>. In: 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 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2013-01-04]. Dostupné z: </a:t>
            </a:r>
            <a:r>
              <a:rPr lang="cs-CZ" sz="1800" u="sng" dirty="0">
                <a:hlinkClick r:id="rId5"/>
              </a:rPr>
              <a:t>http://cs.wikipedia.org/wiki/Soubor:Female_bisexuality_symbol-colour.svg</a:t>
            </a:r>
            <a:endParaRPr lang="cs-CZ" sz="1800" u="sng" dirty="0"/>
          </a:p>
          <a:p>
            <a:pPr marL="0" lvl="0" indent="0">
              <a:buNone/>
            </a:pPr>
            <a:endParaRPr lang="cs-CZ" sz="1800" u="sng" dirty="0"/>
          </a:p>
          <a:p>
            <a:r>
              <a:rPr lang="cs-CZ" sz="1800" dirty="0"/>
              <a:t>Všechny objekty použité k vytvoření tohoto materiálu jsou součástí softwaru Microsoft® Office.</a:t>
            </a:r>
          </a:p>
          <a:p>
            <a:r>
              <a:rPr lang="cs-CZ" sz="1800" dirty="0"/>
              <a:t>Texty jsou vlastní originální tvorbou autora.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51876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93</TotalTime>
  <Words>372</Words>
  <Application>Microsoft Office PowerPoint</Application>
  <PresentationFormat>Předvádění na obrazovce (4:3)</PresentationFormat>
  <Paragraphs>77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Bohatý</vt:lpstr>
      <vt:lpstr>Microsoft PowerPoint Presentation</vt:lpstr>
      <vt:lpstr>Láska</vt:lpstr>
      <vt:lpstr>Prezentace aplikace PowerPoint</vt:lpstr>
      <vt:lpstr>láska</vt:lpstr>
      <vt:lpstr>Mezilidská láska</vt:lpstr>
      <vt:lpstr>Mezilidská láska</vt:lpstr>
      <vt:lpstr>sexualita</vt:lpstr>
      <vt:lpstr>Individuální sexualita</vt:lpstr>
      <vt:lpstr>heterosexualita</vt:lpstr>
      <vt:lpstr>homosexualita</vt:lpstr>
      <vt:lpstr>bisexualita</vt:lpstr>
      <vt:lpstr>Transsexualita, asexualita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Láska</dc:title>
  <dc:creator>pokorna</dc:creator>
  <cp:lastModifiedBy>malkova</cp:lastModifiedBy>
  <cp:revision>17</cp:revision>
  <dcterms:created xsi:type="dcterms:W3CDTF">2012-12-29T15:42:32Z</dcterms:created>
  <dcterms:modified xsi:type="dcterms:W3CDTF">2013-06-17T20:10:23Z</dcterms:modified>
</cp:coreProperties>
</file>