
<file path=[Content_Types].xml><?xml version="1.0" encoding="utf-8"?>
<Types xmlns="http://schemas.openxmlformats.org/package/2006/content-types">
  <Default Extension="png" ContentType="image/png"/>
  <Default Extension="wmf" ContentType="image/x-wmf"/>
  <Default Extension="jpeg" ContentType="image/jpeg"/>
  <Default Extension="emf" ContentType="image/x-emf"/>
  <Default Extension="rels" ContentType="application/vnd.openxmlformats-package.relationships+xml"/>
  <Default Extension="xml" ContentType="application/xml"/>
  <Default Extension="pptx" ContentType="application/vnd.openxmlformats-officedocument.presentationml.presentation"/>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7" r:id="rId3"/>
    <p:sldId id="259" r:id="rId4"/>
    <p:sldId id="260" r:id="rId5"/>
    <p:sldId id="257" r:id="rId6"/>
    <p:sldId id="258" r:id="rId7"/>
    <p:sldId id="261" r:id="rId8"/>
    <p:sldId id="262" r:id="rId9"/>
    <p:sldId id="263" r:id="rId10"/>
    <p:sldId id="265" r:id="rId11"/>
    <p:sldId id="266" r:id="rId12"/>
    <p:sldId id="264"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0" d="100"/>
          <a:sy n="70" d="100"/>
        </p:scale>
        <p:origin x="-138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28532CB4-0850-4CD9-AC09-8AF1D033CED8}" type="datetimeFigureOut">
              <a:rPr lang="cs-CZ" smtClean="0"/>
              <a:t>17.6.2013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A98AD85-8053-4AA2-BAAF-915983859D96}" type="slidenum">
              <a:rPr lang="cs-CZ" smtClean="0"/>
              <a:t>‹#›</a:t>
            </a:fld>
            <a:endParaRPr lang="cs-CZ"/>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28532CB4-0850-4CD9-AC09-8AF1D033CED8}" type="datetimeFigureOut">
              <a:rPr lang="cs-CZ" smtClean="0"/>
              <a:t>17.6.2013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A98AD85-8053-4AA2-BAAF-915983859D96}" type="slidenum">
              <a:rPr lang="cs-CZ" smtClean="0"/>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28532CB4-0850-4CD9-AC09-8AF1D033CED8}" type="datetimeFigureOut">
              <a:rPr lang="cs-CZ" smtClean="0"/>
              <a:t>17.6.2013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A98AD85-8053-4AA2-BAAF-915983859D96}"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28532CB4-0850-4CD9-AC09-8AF1D033CED8}" type="datetimeFigureOut">
              <a:rPr lang="cs-CZ" smtClean="0"/>
              <a:t>17.6.2013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5A98AD85-8053-4AA2-BAAF-915983859D96}" type="slidenum">
              <a:rPr lang="cs-CZ" smtClean="0"/>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cs-CZ" smtClean="0"/>
              <a:t>Kliknutím lze upravit styly předlohy textu.</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28532CB4-0850-4CD9-AC09-8AF1D033CED8}" type="datetimeFigureOut">
              <a:rPr lang="cs-CZ" smtClean="0"/>
              <a:t>17.6.2013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5A98AD85-8053-4AA2-BAAF-915983859D96}" type="slidenum">
              <a:rPr lang="cs-CZ" smtClean="0"/>
              <a:t>‹#›</a:t>
            </a:fld>
            <a:endParaRPr lang="cs-CZ"/>
          </a:p>
        </p:txBody>
      </p:sp>
      <p:sp>
        <p:nvSpPr>
          <p:cNvPr id="10" name="Title 9"/>
          <p:cNvSpPr>
            <a:spLocks noGrp="1"/>
          </p:cNvSpPr>
          <p:nvPr>
            <p:ph type="title"/>
          </p:nvPr>
        </p:nvSpPr>
        <p:spPr/>
        <p:txBody>
          <a:body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28532CB4-0850-4CD9-AC09-8AF1D033CED8}" type="datetimeFigureOut">
              <a:rPr lang="cs-CZ" smtClean="0"/>
              <a:t>17.6.2013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5A98AD85-8053-4AA2-BAAF-915983859D96}"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532CB4-0850-4CD9-AC09-8AF1D033CED8}" type="datetimeFigureOut">
              <a:rPr lang="cs-CZ" smtClean="0"/>
              <a:t>17.6.2013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5A98AD85-8053-4AA2-BAAF-915983859D96}"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cs-CZ" smtClean="0"/>
              <a:t>Kliknutím lze upravit styl.</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28532CB4-0850-4CD9-AC09-8AF1D033CED8}" type="datetimeFigureOut">
              <a:rPr lang="cs-CZ" smtClean="0"/>
              <a:t>17.6.2013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5A98AD85-8053-4AA2-BAAF-915983859D96}"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28532CB4-0850-4CD9-AC09-8AF1D033CED8}" type="datetimeFigureOut">
              <a:rPr lang="cs-CZ" smtClean="0"/>
              <a:t>17.6.2013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5A98AD85-8053-4AA2-BAAF-915983859D96}" type="slidenum">
              <a:rPr lang="cs-CZ" smtClean="0"/>
              <a:t>‹#›</a:t>
            </a:fld>
            <a:endParaRPr lang="cs-CZ"/>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28532CB4-0850-4CD9-AC09-8AF1D033CED8}" type="datetimeFigureOut">
              <a:rPr lang="cs-CZ" smtClean="0"/>
              <a:t>17.6.2013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A98AD85-8053-4AA2-BAAF-915983859D96}"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cs-CZ" smtClean="0"/>
              <a:t>Kliknutím lze upravit styl.</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28532CB4-0850-4CD9-AC09-8AF1D033CED8}" type="datetimeFigureOut">
              <a:rPr lang="cs-CZ" smtClean="0"/>
              <a:t>17.6.2013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A98AD85-8053-4AA2-BAAF-915983859D96}" type="slidenum">
              <a:rPr lang="cs-CZ" smtClean="0"/>
              <a:t>‹#›</a:t>
            </a:fld>
            <a:endParaRPr lang="cs-CZ"/>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cs-CZ" smtClean="0"/>
              <a:t>Kliknutím lze upravit styl.</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28532CB4-0850-4CD9-AC09-8AF1D033CED8}" type="datetimeFigureOut">
              <a:rPr lang="cs-CZ" smtClean="0"/>
              <a:t>17.6.2013</a:t>
            </a:fld>
            <a:endParaRPr lang="cs-CZ"/>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cs-CZ"/>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5A98AD85-8053-4AA2-BAAF-915983859D96}"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image" Target="../media/image1.wmf"/><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wmf"/></Relationships>
</file>

<file path=ppt/slides/_rels/slide2.xml.rels><?xml version="1.0" encoding="UTF-8" standalone="yes"?>
<Relationships xmlns="http://schemas.openxmlformats.org/package/2006/relationships"><Relationship Id="rId3" Type="http://schemas.openxmlformats.org/officeDocument/2006/relationships/package" Target="../embeddings/Microsoft_PowerPoint_Presentation1.pptx"/><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5.emf"/></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slideLayout" Target="../slideLayouts/slideLayout2.xml"/><Relationship Id="rId4" Type="http://schemas.openxmlformats.org/officeDocument/2006/relationships/image" Target="../media/image10.wm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wmf"/><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wmf"/></Relationships>
</file>

<file path=ppt/slides/_rels/slide12.xml.rels><?xml version="1.0" encoding="UTF-8" standalone="yes"?>
<Relationships xmlns="http://schemas.openxmlformats.org/package/2006/relationships"><Relationship Id="rId2" Type="http://schemas.openxmlformats.org/officeDocument/2006/relationships/hyperlink" Target="http://www.ostrovzl.cz/prevence/uzivani-navykovych-late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Návykové látky</a:t>
            </a:r>
            <a:endParaRPr lang="cs-CZ" dirty="0"/>
          </a:p>
        </p:txBody>
      </p:sp>
      <p:pic>
        <p:nvPicPr>
          <p:cNvPr id="1026" name="Picture 2" descr="C:\Users\pokorna\AppData\Local\Microsoft\Windows\Temporary Internet Files\Content.IE5\WCOZ6GWI\MC90032442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87624" y="692696"/>
            <a:ext cx="2232248" cy="1898926"/>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pokorna\AppData\Local\Microsoft\Windows\Temporary Internet Files\Content.IE5\J457LY1F\MC90021573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68144" y="871024"/>
            <a:ext cx="2790651" cy="1754910"/>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pokorna\AppData\Local\Microsoft\Windows\Temporary Internet Files\Content.IE5\VR1BVV10\MC900215255[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85561" y="4509120"/>
            <a:ext cx="2370499" cy="186199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Z:\Logo_EU.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36838" y="34075"/>
            <a:ext cx="4067944" cy="1018661"/>
          </a:xfrm>
          <a:prstGeom prst="rect">
            <a:avLst/>
          </a:prstGeom>
          <a:noFill/>
          <a:extLst>
            <a:ext uri="{909E8E84-426E-40DD-AFC4-6F175D3DCCD1}">
              <a14:hiddenFill xmlns:a14="http://schemas.microsoft.com/office/drawing/2010/main">
                <a:solidFill>
                  <a:srgbClr val="FFFFFF"/>
                </a:solidFill>
              </a14:hiddenFill>
            </a:ext>
          </a:extLst>
        </p:spPr>
      </p:pic>
      <p:sp>
        <p:nvSpPr>
          <p:cNvPr id="5" name="TextovéPole 4"/>
          <p:cNvSpPr txBox="1"/>
          <p:nvPr/>
        </p:nvSpPr>
        <p:spPr>
          <a:xfrm>
            <a:off x="10344" y="6488668"/>
            <a:ext cx="2548005" cy="369332"/>
          </a:xfrm>
          <a:prstGeom prst="rect">
            <a:avLst/>
          </a:prstGeom>
          <a:noFill/>
        </p:spPr>
        <p:txBody>
          <a:bodyPr wrap="none" rtlCol="0">
            <a:spAutoFit/>
          </a:bodyPr>
          <a:lstStyle/>
          <a:p>
            <a:r>
              <a:rPr lang="cs-CZ" dirty="0" smtClean="0"/>
              <a:t>VY_32_INOVACE_14_36</a:t>
            </a:r>
            <a:endParaRPr lang="cs-CZ" dirty="0"/>
          </a:p>
        </p:txBody>
      </p:sp>
    </p:spTree>
    <p:extLst>
      <p:ext uri="{BB962C8B-B14F-4D97-AF65-F5344CB8AC3E}">
        <p14:creationId xmlns:p14="http://schemas.microsoft.com/office/powerpoint/2010/main" val="32743791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sz="quarter" idx="13"/>
          </p:nvPr>
        </p:nvSpPr>
        <p:spPr/>
        <p:txBody>
          <a:bodyPr/>
          <a:lstStyle/>
          <a:p>
            <a:endParaRPr lang="cs-CZ"/>
          </a:p>
        </p:txBody>
      </p:sp>
      <p:graphicFrame>
        <p:nvGraphicFramePr>
          <p:cNvPr id="4" name="Objekt 3"/>
          <p:cNvGraphicFramePr>
            <a:graphicFrameLocks noChangeAspect="1"/>
          </p:cNvGraphicFramePr>
          <p:nvPr>
            <p:extLst>
              <p:ext uri="{D42A27DB-BD31-4B8C-83A1-F6EECF244321}">
                <p14:modId xmlns:p14="http://schemas.microsoft.com/office/powerpoint/2010/main" val="2474051327"/>
              </p:ext>
            </p:extLst>
          </p:nvPr>
        </p:nvGraphicFramePr>
        <p:xfrm>
          <a:off x="-20584" y="1"/>
          <a:ext cx="9126774" cy="6844288"/>
        </p:xfrm>
        <a:graphic>
          <a:graphicData uri="http://schemas.openxmlformats.org/presentationml/2006/ole">
            <mc:AlternateContent xmlns:mc="http://schemas.openxmlformats.org/markup-compatibility/2006">
              <mc:Choice xmlns:v="urn:schemas-microsoft-com:vml" Requires="v">
                <p:oleObj spid="_x0000_s1031" name="Prezentace" r:id="rId3" imgW="2863446" imgH="2147219" progId="PowerPoint.Show.12">
                  <p:embed/>
                </p:oleObj>
              </mc:Choice>
              <mc:Fallback>
                <p:oleObj name="Prezentace" r:id="rId3" imgW="2863446" imgH="2147219" progId="PowerPoint.Show.12">
                  <p:embed/>
                  <p:pic>
                    <p:nvPicPr>
                      <p:cNvPr id="0" name=""/>
                      <p:cNvPicPr/>
                      <p:nvPr/>
                    </p:nvPicPr>
                    <p:blipFill>
                      <a:blip r:embed="rId4"/>
                      <a:stretch>
                        <a:fillRect/>
                      </a:stretch>
                    </p:blipFill>
                    <p:spPr>
                      <a:xfrm>
                        <a:off x="-20584" y="1"/>
                        <a:ext cx="9126774" cy="6844288"/>
                      </a:xfrm>
                      <a:prstGeom prst="rect">
                        <a:avLst/>
                      </a:prstGeom>
                    </p:spPr>
                  </p:pic>
                </p:oleObj>
              </mc:Fallback>
            </mc:AlternateContent>
          </a:graphicData>
        </a:graphic>
      </p:graphicFrame>
    </p:spTree>
    <p:extLst>
      <p:ext uri="{BB962C8B-B14F-4D97-AF65-F5344CB8AC3E}">
        <p14:creationId xmlns:p14="http://schemas.microsoft.com/office/powerpoint/2010/main" val="279637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84584" y="404664"/>
            <a:ext cx="6512511" cy="1143000"/>
          </a:xfrm>
        </p:spPr>
        <p:txBody>
          <a:bodyPr/>
          <a:lstStyle/>
          <a:p>
            <a:r>
              <a:rPr lang="cs-CZ" dirty="0" smtClean="0"/>
              <a:t>Návyková látka</a:t>
            </a:r>
            <a:endParaRPr lang="cs-CZ" dirty="0"/>
          </a:p>
        </p:txBody>
      </p:sp>
      <p:sp>
        <p:nvSpPr>
          <p:cNvPr id="3" name="Zástupný symbol pro obsah 2"/>
          <p:cNvSpPr>
            <a:spLocks noGrp="1"/>
          </p:cNvSpPr>
          <p:nvPr>
            <p:ph sz="quarter" idx="13"/>
          </p:nvPr>
        </p:nvSpPr>
        <p:spPr>
          <a:xfrm>
            <a:off x="251520" y="2283728"/>
            <a:ext cx="6400800" cy="3474720"/>
          </a:xfrm>
        </p:spPr>
        <p:txBody>
          <a:bodyPr/>
          <a:lstStyle/>
          <a:p>
            <a:pPr>
              <a:lnSpc>
                <a:spcPct val="150000"/>
              </a:lnSpc>
            </a:pPr>
            <a:r>
              <a:rPr lang="cs-CZ" dirty="0" smtClean="0"/>
              <a:t> </a:t>
            </a:r>
            <a:r>
              <a:rPr lang="cs-CZ" sz="3200" dirty="0" smtClean="0"/>
              <a:t>látka měnící psychický stav člověka, která se užívá k jinému účelu než k léčení a má schopnost vyvolat závislost</a:t>
            </a:r>
            <a:endParaRPr lang="cs-CZ" sz="3200" dirty="0"/>
          </a:p>
        </p:txBody>
      </p:sp>
      <p:pic>
        <p:nvPicPr>
          <p:cNvPr id="2051" name="Picture 3" descr="C:\Users\pokorna\AppData\Local\Microsoft\Windows\Temporary Internet Files\Content.IE5\IE47V47I\MC900438345[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4852" y="15488"/>
            <a:ext cx="2549337" cy="68425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036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051"/>
                                        </p:tgtEl>
                                        <p:attrNameLst>
                                          <p:attrName>style.visibility</p:attrName>
                                        </p:attrNameLst>
                                      </p:cBhvr>
                                      <p:to>
                                        <p:strVal val="visible"/>
                                      </p:to>
                                    </p:set>
                                    <p:animEffect transition="in" filter="fade">
                                      <p:cBhvr>
                                        <p:cTn id="21" dur="1000"/>
                                        <p:tgtEl>
                                          <p:spTgt spid="2051"/>
                                        </p:tgtEl>
                                      </p:cBhvr>
                                    </p:animEffect>
                                    <p:anim calcmode="lin" valueType="num">
                                      <p:cBhvr>
                                        <p:cTn id="22" dur="1000" fill="hold"/>
                                        <p:tgtEl>
                                          <p:spTgt spid="2051"/>
                                        </p:tgtEl>
                                        <p:attrNameLst>
                                          <p:attrName>ppt_x</p:attrName>
                                        </p:attrNameLst>
                                      </p:cBhvr>
                                      <p:tavLst>
                                        <p:tav tm="0">
                                          <p:val>
                                            <p:strVal val="#ppt_x"/>
                                          </p:val>
                                        </p:tav>
                                        <p:tav tm="100000">
                                          <p:val>
                                            <p:strVal val="#ppt_x"/>
                                          </p:val>
                                        </p:tav>
                                      </p:tavLst>
                                    </p:anim>
                                    <p:anim calcmode="lin" valueType="num">
                                      <p:cBhvr>
                                        <p:cTn id="23" dur="1000" fill="hold"/>
                                        <p:tgtEl>
                                          <p:spTgt spid="205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80528" y="332656"/>
            <a:ext cx="6512511" cy="1143000"/>
          </a:xfrm>
        </p:spPr>
        <p:txBody>
          <a:bodyPr/>
          <a:lstStyle/>
          <a:p>
            <a:r>
              <a:rPr lang="cs-CZ" dirty="0" smtClean="0"/>
              <a:t>Návyková látka</a:t>
            </a:r>
            <a:endParaRPr lang="cs-CZ" dirty="0"/>
          </a:p>
        </p:txBody>
      </p:sp>
      <p:sp>
        <p:nvSpPr>
          <p:cNvPr id="3" name="Zástupný symbol pro obsah 2"/>
          <p:cNvSpPr>
            <a:spLocks noGrp="1"/>
          </p:cNvSpPr>
          <p:nvPr>
            <p:ph sz="quarter" idx="13"/>
          </p:nvPr>
        </p:nvSpPr>
        <p:spPr>
          <a:xfrm>
            <a:off x="179512" y="1844824"/>
            <a:ext cx="8136904" cy="4266808"/>
          </a:xfrm>
        </p:spPr>
        <p:txBody>
          <a:bodyPr/>
          <a:lstStyle/>
          <a:p>
            <a:pPr>
              <a:lnSpc>
                <a:spcPct val="150000"/>
              </a:lnSpc>
            </a:pPr>
            <a:r>
              <a:rPr lang="cs-CZ" dirty="0" smtClean="0"/>
              <a:t> je pojem pro řadu látek, které ovlivňují naše vnímání a chování</a:t>
            </a:r>
          </a:p>
          <a:p>
            <a:pPr>
              <a:lnSpc>
                <a:spcPct val="150000"/>
              </a:lnSpc>
            </a:pPr>
            <a:r>
              <a:rPr lang="cs-CZ" dirty="0"/>
              <a:t> </a:t>
            </a:r>
            <a:r>
              <a:rPr lang="cs-CZ" dirty="0" smtClean="0"/>
              <a:t>užívání návykových látek může vést k závislosti</a:t>
            </a:r>
          </a:p>
          <a:p>
            <a:pPr>
              <a:lnSpc>
                <a:spcPct val="150000"/>
              </a:lnSpc>
            </a:pPr>
            <a:r>
              <a:rPr lang="cs-CZ" dirty="0"/>
              <a:t> </a:t>
            </a:r>
            <a:r>
              <a:rPr lang="cs-CZ" dirty="0" smtClean="0"/>
              <a:t>častější pojem – drogy</a:t>
            </a:r>
          </a:p>
          <a:p>
            <a:pPr>
              <a:lnSpc>
                <a:spcPct val="150000"/>
              </a:lnSpc>
            </a:pPr>
            <a:r>
              <a:rPr lang="cs-CZ" dirty="0"/>
              <a:t> </a:t>
            </a:r>
            <a:r>
              <a:rPr lang="cs-CZ" dirty="0" smtClean="0"/>
              <a:t>účinek je individuální – i tzv. lehká droga může vážně poškodit organismus…</a:t>
            </a:r>
            <a:endParaRPr lang="cs-CZ" dirty="0"/>
          </a:p>
        </p:txBody>
      </p:sp>
      <p:pic>
        <p:nvPicPr>
          <p:cNvPr id="3074" name="Picture 2" descr="C:\Users\pokorna\AppData\Local\Microsoft\Windows\Temporary Internet Files\Content.IE5\VR1BVV10\MP90044870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60232" y="4941168"/>
            <a:ext cx="2267744" cy="1700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6282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074"/>
                                        </p:tgtEl>
                                        <p:attrNameLst>
                                          <p:attrName>style.visibility</p:attrName>
                                        </p:attrNameLst>
                                      </p:cBhvr>
                                      <p:to>
                                        <p:strVal val="visible"/>
                                      </p:to>
                                    </p:set>
                                    <p:animEffect transition="in" filter="wipe(down)">
                                      <p:cBhvr>
                                        <p:cTn id="32"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87624" y="476672"/>
            <a:ext cx="7200800" cy="1143000"/>
          </a:xfrm>
        </p:spPr>
        <p:txBody>
          <a:bodyPr/>
          <a:lstStyle/>
          <a:p>
            <a:r>
              <a:rPr lang="cs-CZ" dirty="0" smtClean="0"/>
              <a:t>Dělení návykových látek</a:t>
            </a:r>
            <a:endParaRPr lang="cs-CZ" dirty="0"/>
          </a:p>
        </p:txBody>
      </p:sp>
      <p:sp>
        <p:nvSpPr>
          <p:cNvPr id="3" name="Zástupný symbol pro obsah 2"/>
          <p:cNvSpPr>
            <a:spLocks noGrp="1"/>
          </p:cNvSpPr>
          <p:nvPr>
            <p:ph sz="quarter" idx="13"/>
          </p:nvPr>
        </p:nvSpPr>
        <p:spPr>
          <a:xfrm>
            <a:off x="755576" y="2132856"/>
            <a:ext cx="7416824" cy="3474720"/>
          </a:xfrm>
        </p:spPr>
        <p:txBody>
          <a:bodyPr/>
          <a:lstStyle/>
          <a:p>
            <a:pPr marL="502920" indent="-457200">
              <a:lnSpc>
                <a:spcPct val="150000"/>
              </a:lnSpc>
              <a:buFont typeface="+mj-lt"/>
              <a:buAutoNum type="alphaUcPeriod"/>
            </a:pPr>
            <a:r>
              <a:rPr lang="cs-CZ" i="1" dirty="0" smtClean="0"/>
              <a:t>látky s halucinogenním a psychostimulačním účinkem – psychotropní látky </a:t>
            </a:r>
            <a:r>
              <a:rPr lang="cs-CZ" dirty="0" smtClean="0"/>
              <a:t>– marihuana, hašiš, amfetamin, metamfetamin, pervitin, extáze, efedrin, kofein, kokain, LSD, lysohlávky… </a:t>
            </a:r>
          </a:p>
          <a:p>
            <a:pPr marL="502920" indent="-457200">
              <a:lnSpc>
                <a:spcPct val="150000"/>
              </a:lnSpc>
              <a:buFont typeface="+mj-lt"/>
              <a:buAutoNum type="alphaUcPeriod"/>
            </a:pPr>
            <a:r>
              <a:rPr lang="cs-CZ" dirty="0"/>
              <a:t> </a:t>
            </a:r>
            <a:r>
              <a:rPr lang="cs-CZ" i="1" dirty="0" smtClean="0"/>
              <a:t>návyková narkotika, omamné látky – </a:t>
            </a:r>
            <a:r>
              <a:rPr lang="cs-CZ" dirty="0" smtClean="0"/>
              <a:t>morfin, heroin, kodein, </a:t>
            </a:r>
            <a:r>
              <a:rPr lang="cs-CZ" dirty="0" err="1" smtClean="0"/>
              <a:t>methadon</a:t>
            </a:r>
            <a:r>
              <a:rPr lang="cs-CZ" dirty="0" smtClean="0"/>
              <a:t>, </a:t>
            </a:r>
            <a:r>
              <a:rPr lang="cs-CZ" dirty="0" err="1" smtClean="0"/>
              <a:t>tramadol</a:t>
            </a:r>
            <a:r>
              <a:rPr lang="cs-CZ" dirty="0" smtClean="0"/>
              <a:t>…</a:t>
            </a:r>
            <a:endParaRPr lang="cs-CZ" i="1" dirty="0"/>
          </a:p>
        </p:txBody>
      </p:sp>
    </p:spTree>
    <p:extLst>
      <p:ext uri="{BB962C8B-B14F-4D97-AF65-F5344CB8AC3E}">
        <p14:creationId xmlns:p14="http://schemas.microsoft.com/office/powerpoint/2010/main" val="3630483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heckerboard(across)">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heckerboard(across)">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87624" y="188640"/>
            <a:ext cx="6512511" cy="1143000"/>
          </a:xfrm>
        </p:spPr>
        <p:txBody>
          <a:bodyPr/>
          <a:lstStyle/>
          <a:p>
            <a:r>
              <a:rPr lang="cs-CZ" dirty="0" smtClean="0"/>
              <a:t>A. </a:t>
            </a:r>
            <a:r>
              <a:rPr lang="cs-CZ" dirty="0" err="1" smtClean="0"/>
              <a:t>Psychostimulancia</a:t>
            </a:r>
            <a:r>
              <a:rPr lang="cs-CZ" dirty="0" smtClean="0"/>
              <a:t> – psychotropní látky</a:t>
            </a:r>
            <a:endParaRPr lang="cs-CZ" dirty="0"/>
          </a:p>
        </p:txBody>
      </p:sp>
      <p:sp>
        <p:nvSpPr>
          <p:cNvPr id="3" name="Zástupný symbol pro obsah 2"/>
          <p:cNvSpPr>
            <a:spLocks noGrp="1"/>
          </p:cNvSpPr>
          <p:nvPr>
            <p:ph sz="quarter" idx="13"/>
          </p:nvPr>
        </p:nvSpPr>
        <p:spPr>
          <a:xfrm>
            <a:off x="179512" y="2099257"/>
            <a:ext cx="8604448" cy="4752528"/>
          </a:xfrm>
        </p:spPr>
        <p:txBody>
          <a:bodyPr>
            <a:normAutofit/>
          </a:bodyPr>
          <a:lstStyle/>
          <a:p>
            <a:pPr>
              <a:lnSpc>
                <a:spcPct val="150000"/>
              </a:lnSpc>
            </a:pPr>
            <a:r>
              <a:rPr lang="cs-CZ" dirty="0" smtClean="0"/>
              <a:t> působí na psychiku člověka, ovlivňuje jeho smyslové vnímání a prožívání</a:t>
            </a:r>
          </a:p>
          <a:p>
            <a:pPr>
              <a:lnSpc>
                <a:spcPct val="150000"/>
              </a:lnSpc>
            </a:pPr>
            <a:r>
              <a:rPr lang="cs-CZ" dirty="0"/>
              <a:t> </a:t>
            </a:r>
            <a:r>
              <a:rPr lang="cs-CZ" dirty="0" smtClean="0"/>
              <a:t>navozuje pocit pohody, zvyšuje sebevědomí a pocit výborného tělesného stavu, euforie, zvyšuje aktivitu, odstraňuje zábrany, snižuje potřebu spánku, tlumí pocit hladu</a:t>
            </a:r>
          </a:p>
          <a:p>
            <a:pPr>
              <a:lnSpc>
                <a:spcPct val="150000"/>
              </a:lnSpc>
            </a:pPr>
            <a:r>
              <a:rPr lang="cs-CZ" dirty="0"/>
              <a:t> </a:t>
            </a:r>
            <a:r>
              <a:rPr lang="cs-CZ" dirty="0" smtClean="0"/>
              <a:t>jsou to tzv. drogy, nikotin, alkohol, některé čaje, eroticko-sexuální zážitky, působení hormonů</a:t>
            </a:r>
            <a:endParaRPr lang="cs-CZ" dirty="0"/>
          </a:p>
        </p:txBody>
      </p:sp>
    </p:spTree>
    <p:extLst>
      <p:ext uri="{BB962C8B-B14F-4D97-AF65-F5344CB8AC3E}">
        <p14:creationId xmlns:p14="http://schemas.microsoft.com/office/powerpoint/2010/main" val="967702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heel(1)">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heel(1)">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heel(1)">
                                      <p:cBhvr>
                                        <p:cTn id="22"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55576" y="404664"/>
            <a:ext cx="6912768" cy="1143000"/>
          </a:xfrm>
        </p:spPr>
        <p:txBody>
          <a:bodyPr/>
          <a:lstStyle/>
          <a:p>
            <a:r>
              <a:rPr lang="cs-CZ" dirty="0" smtClean="0"/>
              <a:t> A. </a:t>
            </a:r>
            <a:r>
              <a:rPr lang="cs-CZ" dirty="0" err="1" smtClean="0"/>
              <a:t>Psychostimulancia</a:t>
            </a:r>
            <a:r>
              <a:rPr lang="cs-CZ" dirty="0" smtClean="0"/>
              <a:t> – příznaky intoxikace</a:t>
            </a:r>
            <a:endParaRPr lang="cs-CZ" dirty="0"/>
          </a:p>
        </p:txBody>
      </p:sp>
      <p:sp>
        <p:nvSpPr>
          <p:cNvPr id="3" name="Zástupný symbol pro obsah 2"/>
          <p:cNvSpPr>
            <a:spLocks noGrp="1"/>
          </p:cNvSpPr>
          <p:nvPr>
            <p:ph sz="quarter" idx="13"/>
          </p:nvPr>
        </p:nvSpPr>
        <p:spPr>
          <a:xfrm>
            <a:off x="467544" y="2492896"/>
            <a:ext cx="6400800" cy="3474720"/>
          </a:xfrm>
        </p:spPr>
        <p:txBody>
          <a:bodyPr>
            <a:normAutofit lnSpcReduction="10000"/>
          </a:bodyPr>
          <a:lstStyle/>
          <a:p>
            <a:pPr>
              <a:lnSpc>
                <a:spcPct val="150000"/>
              </a:lnSpc>
            </a:pPr>
            <a:r>
              <a:rPr lang="cs-CZ" dirty="0" smtClean="0"/>
              <a:t> pocení, třes, zvýšení tepové frekvence, rozšíření zornic, vysoký krevní tlak, zimnice</a:t>
            </a:r>
          </a:p>
          <a:p>
            <a:pPr>
              <a:lnSpc>
                <a:spcPct val="150000"/>
              </a:lnSpc>
            </a:pPr>
            <a:r>
              <a:rPr lang="cs-CZ" dirty="0"/>
              <a:t> </a:t>
            </a:r>
            <a:r>
              <a:rPr lang="cs-CZ" dirty="0" smtClean="0"/>
              <a:t>křeče a svalová hyperaktivita</a:t>
            </a:r>
          </a:p>
          <a:p>
            <a:pPr>
              <a:lnSpc>
                <a:spcPct val="150000"/>
              </a:lnSpc>
            </a:pPr>
            <a:r>
              <a:rPr lang="cs-CZ" dirty="0"/>
              <a:t> </a:t>
            </a:r>
            <a:r>
              <a:rPr lang="cs-CZ" dirty="0" smtClean="0"/>
              <a:t>centrální obrna dýchání</a:t>
            </a:r>
          </a:p>
          <a:p>
            <a:pPr>
              <a:lnSpc>
                <a:spcPct val="150000"/>
              </a:lnSpc>
            </a:pPr>
            <a:r>
              <a:rPr lang="cs-CZ" dirty="0"/>
              <a:t> </a:t>
            </a:r>
            <a:r>
              <a:rPr lang="cs-CZ" dirty="0" smtClean="0"/>
              <a:t>nahromadění kapaliny v plicích</a:t>
            </a:r>
          </a:p>
          <a:p>
            <a:pPr>
              <a:lnSpc>
                <a:spcPct val="150000"/>
              </a:lnSpc>
            </a:pPr>
            <a:r>
              <a:rPr lang="cs-CZ" dirty="0"/>
              <a:t> </a:t>
            </a:r>
            <a:r>
              <a:rPr lang="cs-CZ" dirty="0" smtClean="0"/>
              <a:t>infarkt myokardu</a:t>
            </a:r>
            <a:endParaRPr lang="cs-CZ" dirty="0"/>
          </a:p>
        </p:txBody>
      </p:sp>
      <p:pic>
        <p:nvPicPr>
          <p:cNvPr id="4099" name="Picture 3" descr="C:\Users\pokorna\AppData\Local\Microsoft\Windows\Temporary Internet Files\Content.IE5\VR1BVV10\MC900437563[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04248" y="2204864"/>
            <a:ext cx="1943100" cy="198437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C:\Users\pokorna\AppData\Local\Microsoft\Windows\Temporary Internet Files\Content.IE5\WCOZ6GWI\MC900287105[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56176" y="4378532"/>
            <a:ext cx="1825782" cy="2141145"/>
          </a:xfrm>
          <a:prstGeom prst="rect">
            <a:avLst/>
          </a:prstGeom>
          <a:noFill/>
          <a:extLst>
            <a:ext uri="{909E8E84-426E-40DD-AFC4-6F175D3DCCD1}">
              <a14:hiddenFill xmlns:a14="http://schemas.microsoft.com/office/drawing/2010/main">
                <a:solidFill>
                  <a:srgbClr val="FFFFFF"/>
                </a:solidFill>
              </a14:hiddenFill>
            </a:ext>
          </a:extLst>
        </p:spPr>
      </p:pic>
      <p:pic>
        <p:nvPicPr>
          <p:cNvPr id="4103" name="Picture 7" descr="C:\Users\pokorna\AppData\Local\Microsoft\Windows\Temporary Internet Files\Content.IE5\IE47V47I\MC900290655[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19872" y="5449105"/>
            <a:ext cx="1800200" cy="1401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3198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099"/>
                                        </p:tgtEl>
                                        <p:attrNameLst>
                                          <p:attrName>style.visibility</p:attrName>
                                        </p:attrNameLst>
                                      </p:cBhvr>
                                      <p:to>
                                        <p:strVal val="visible"/>
                                      </p:to>
                                    </p:set>
                                    <p:anim calcmode="lin" valueType="num">
                                      <p:cBhvr additive="base">
                                        <p:cTn id="43" dur="500" fill="hold"/>
                                        <p:tgtEl>
                                          <p:spTgt spid="4099"/>
                                        </p:tgtEl>
                                        <p:attrNameLst>
                                          <p:attrName>ppt_x</p:attrName>
                                        </p:attrNameLst>
                                      </p:cBhvr>
                                      <p:tavLst>
                                        <p:tav tm="0">
                                          <p:val>
                                            <p:strVal val="#ppt_x"/>
                                          </p:val>
                                        </p:tav>
                                        <p:tav tm="100000">
                                          <p:val>
                                            <p:strVal val="#ppt_x"/>
                                          </p:val>
                                        </p:tav>
                                      </p:tavLst>
                                    </p:anim>
                                    <p:anim calcmode="lin" valueType="num">
                                      <p:cBhvr additive="base">
                                        <p:cTn id="44" dur="500" fill="hold"/>
                                        <p:tgtEl>
                                          <p:spTgt spid="4099"/>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4100"/>
                                        </p:tgtEl>
                                        <p:attrNameLst>
                                          <p:attrName>style.visibility</p:attrName>
                                        </p:attrNameLst>
                                      </p:cBhvr>
                                      <p:to>
                                        <p:strVal val="visible"/>
                                      </p:to>
                                    </p:set>
                                    <p:anim calcmode="lin" valueType="num">
                                      <p:cBhvr additive="base">
                                        <p:cTn id="47" dur="500" fill="hold"/>
                                        <p:tgtEl>
                                          <p:spTgt spid="4100"/>
                                        </p:tgtEl>
                                        <p:attrNameLst>
                                          <p:attrName>ppt_x</p:attrName>
                                        </p:attrNameLst>
                                      </p:cBhvr>
                                      <p:tavLst>
                                        <p:tav tm="0">
                                          <p:val>
                                            <p:strVal val="#ppt_x"/>
                                          </p:val>
                                        </p:tav>
                                        <p:tav tm="100000">
                                          <p:val>
                                            <p:strVal val="#ppt_x"/>
                                          </p:val>
                                        </p:tav>
                                      </p:tavLst>
                                    </p:anim>
                                    <p:anim calcmode="lin" valueType="num">
                                      <p:cBhvr additive="base">
                                        <p:cTn id="48" dur="500" fill="hold"/>
                                        <p:tgtEl>
                                          <p:spTgt spid="4100"/>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4103"/>
                                        </p:tgtEl>
                                        <p:attrNameLst>
                                          <p:attrName>style.visibility</p:attrName>
                                        </p:attrNameLst>
                                      </p:cBhvr>
                                      <p:to>
                                        <p:strVal val="visible"/>
                                      </p:to>
                                    </p:set>
                                    <p:anim calcmode="lin" valueType="num">
                                      <p:cBhvr additive="base">
                                        <p:cTn id="51" dur="500" fill="hold"/>
                                        <p:tgtEl>
                                          <p:spTgt spid="4103"/>
                                        </p:tgtEl>
                                        <p:attrNameLst>
                                          <p:attrName>ppt_x</p:attrName>
                                        </p:attrNameLst>
                                      </p:cBhvr>
                                      <p:tavLst>
                                        <p:tav tm="0">
                                          <p:val>
                                            <p:strVal val="#ppt_x"/>
                                          </p:val>
                                        </p:tav>
                                        <p:tav tm="100000">
                                          <p:val>
                                            <p:strVal val="#ppt_x"/>
                                          </p:val>
                                        </p:tav>
                                      </p:tavLst>
                                    </p:anim>
                                    <p:anim calcmode="lin" valueType="num">
                                      <p:cBhvr additive="base">
                                        <p:cTn id="52" dur="500" fill="hold"/>
                                        <p:tgtEl>
                                          <p:spTgt spid="410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260648"/>
            <a:ext cx="6512511" cy="1143000"/>
          </a:xfrm>
        </p:spPr>
        <p:txBody>
          <a:bodyPr/>
          <a:lstStyle/>
          <a:p>
            <a:r>
              <a:rPr lang="cs-CZ" dirty="0" smtClean="0"/>
              <a:t> B. Omamné látky, narkotika </a:t>
            </a:r>
            <a:endParaRPr lang="cs-CZ" dirty="0"/>
          </a:p>
        </p:txBody>
      </p:sp>
      <p:sp>
        <p:nvSpPr>
          <p:cNvPr id="3" name="Zástupný symbol pro obsah 2"/>
          <p:cNvSpPr>
            <a:spLocks noGrp="1"/>
          </p:cNvSpPr>
          <p:nvPr>
            <p:ph sz="quarter" idx="13"/>
          </p:nvPr>
        </p:nvSpPr>
        <p:spPr>
          <a:xfrm>
            <a:off x="395536" y="2564904"/>
            <a:ext cx="6400800" cy="3474720"/>
          </a:xfrm>
        </p:spPr>
        <p:txBody>
          <a:bodyPr/>
          <a:lstStyle/>
          <a:p>
            <a:pPr>
              <a:lnSpc>
                <a:spcPct val="150000"/>
              </a:lnSpc>
            </a:pPr>
            <a:r>
              <a:rPr lang="cs-CZ" dirty="0" smtClean="0"/>
              <a:t> chemická látka navozující útlum, poruchu vědomí a necitlivost k bolesti, látka uklidňující, uspávací</a:t>
            </a:r>
          </a:p>
          <a:p>
            <a:pPr marL="45720" indent="0">
              <a:lnSpc>
                <a:spcPct val="150000"/>
              </a:lnSpc>
              <a:buNone/>
            </a:pPr>
            <a:endParaRPr lang="cs-CZ" dirty="0" smtClean="0"/>
          </a:p>
          <a:p>
            <a:pPr>
              <a:lnSpc>
                <a:spcPct val="150000"/>
              </a:lnSpc>
            </a:pPr>
            <a:r>
              <a:rPr lang="cs-CZ" dirty="0"/>
              <a:t> </a:t>
            </a:r>
            <a:r>
              <a:rPr lang="cs-CZ" dirty="0" smtClean="0"/>
              <a:t>tyto látky mají léčivé vlastnosti</a:t>
            </a:r>
          </a:p>
          <a:p>
            <a:pPr marL="45720" indent="0">
              <a:lnSpc>
                <a:spcPct val="150000"/>
              </a:lnSpc>
              <a:buNone/>
            </a:pPr>
            <a:endParaRPr lang="cs-CZ" dirty="0"/>
          </a:p>
        </p:txBody>
      </p:sp>
    </p:spTree>
    <p:extLst>
      <p:ext uri="{BB962C8B-B14F-4D97-AF65-F5344CB8AC3E}">
        <p14:creationId xmlns:p14="http://schemas.microsoft.com/office/powerpoint/2010/main" val="2048032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332656"/>
            <a:ext cx="6512511" cy="1143000"/>
          </a:xfrm>
        </p:spPr>
        <p:txBody>
          <a:bodyPr/>
          <a:lstStyle/>
          <a:p>
            <a:r>
              <a:rPr lang="cs-CZ" dirty="0" smtClean="0"/>
              <a:t> B. Omamné látky – příznaky intoxikace</a:t>
            </a:r>
            <a:endParaRPr lang="cs-CZ" dirty="0"/>
          </a:p>
        </p:txBody>
      </p:sp>
      <p:sp>
        <p:nvSpPr>
          <p:cNvPr id="3" name="Zástupný symbol pro obsah 2"/>
          <p:cNvSpPr>
            <a:spLocks noGrp="1"/>
          </p:cNvSpPr>
          <p:nvPr>
            <p:ph sz="quarter" idx="13"/>
          </p:nvPr>
        </p:nvSpPr>
        <p:spPr>
          <a:xfrm>
            <a:off x="395536" y="2132856"/>
            <a:ext cx="6840760" cy="4536504"/>
          </a:xfrm>
        </p:spPr>
        <p:txBody>
          <a:bodyPr>
            <a:normAutofit fontScale="92500"/>
          </a:bodyPr>
          <a:lstStyle/>
          <a:p>
            <a:pPr>
              <a:lnSpc>
                <a:spcPct val="150000"/>
              </a:lnSpc>
            </a:pPr>
            <a:r>
              <a:rPr lang="cs-CZ" dirty="0" smtClean="0"/>
              <a:t> prudce snižují tělesnou teplotu</a:t>
            </a:r>
          </a:p>
          <a:p>
            <a:pPr>
              <a:lnSpc>
                <a:spcPct val="150000"/>
              </a:lnSpc>
            </a:pPr>
            <a:r>
              <a:rPr lang="cs-CZ" dirty="0"/>
              <a:t> </a:t>
            </a:r>
            <a:r>
              <a:rPr lang="cs-CZ" dirty="0" smtClean="0"/>
              <a:t>nízký krevní tlak</a:t>
            </a:r>
          </a:p>
          <a:p>
            <a:pPr>
              <a:lnSpc>
                <a:spcPct val="150000"/>
              </a:lnSpc>
            </a:pPr>
            <a:r>
              <a:rPr lang="cs-CZ" dirty="0"/>
              <a:t> </a:t>
            </a:r>
            <a:r>
              <a:rPr lang="cs-CZ" dirty="0" smtClean="0"/>
              <a:t>zpomalení srdeční frekvence</a:t>
            </a:r>
          </a:p>
          <a:p>
            <a:pPr>
              <a:lnSpc>
                <a:spcPct val="150000"/>
              </a:lnSpc>
            </a:pPr>
            <a:r>
              <a:rPr lang="cs-CZ" dirty="0" smtClean="0"/>
              <a:t> zpomalují dech</a:t>
            </a:r>
          </a:p>
          <a:p>
            <a:pPr>
              <a:lnSpc>
                <a:spcPct val="150000"/>
              </a:lnSpc>
            </a:pPr>
            <a:r>
              <a:rPr lang="cs-CZ" dirty="0"/>
              <a:t> </a:t>
            </a:r>
            <a:r>
              <a:rPr lang="cs-CZ" dirty="0" smtClean="0"/>
              <a:t>zúžení zornic</a:t>
            </a:r>
          </a:p>
          <a:p>
            <a:pPr>
              <a:lnSpc>
                <a:spcPct val="150000"/>
              </a:lnSpc>
            </a:pPr>
            <a:r>
              <a:rPr lang="cs-CZ" dirty="0"/>
              <a:t> </a:t>
            </a:r>
            <a:r>
              <a:rPr lang="cs-CZ" dirty="0" smtClean="0"/>
              <a:t>zácpa</a:t>
            </a:r>
          </a:p>
          <a:p>
            <a:pPr>
              <a:lnSpc>
                <a:spcPct val="150000"/>
              </a:lnSpc>
            </a:pPr>
            <a:r>
              <a:rPr lang="cs-CZ" dirty="0"/>
              <a:t> </a:t>
            </a:r>
            <a:r>
              <a:rPr lang="cs-CZ" dirty="0" smtClean="0"/>
              <a:t>křeče trávicí trubice</a:t>
            </a:r>
          </a:p>
          <a:p>
            <a:pPr>
              <a:lnSpc>
                <a:spcPct val="150000"/>
              </a:lnSpc>
            </a:pPr>
            <a:r>
              <a:rPr lang="cs-CZ" dirty="0"/>
              <a:t> </a:t>
            </a:r>
            <a:r>
              <a:rPr lang="cs-CZ" dirty="0" smtClean="0"/>
              <a:t>neschopnost močit</a:t>
            </a:r>
            <a:endParaRPr lang="cs-CZ" dirty="0"/>
          </a:p>
        </p:txBody>
      </p:sp>
      <p:pic>
        <p:nvPicPr>
          <p:cNvPr id="5126" name="Picture 6" descr="C:\Users\pokorna\AppData\Local\Microsoft\Windows\Temporary Internet Files\Content.IE5\WCOZ6GWI\MC900351328[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64288" y="620688"/>
            <a:ext cx="1425921" cy="1789568"/>
          </a:xfrm>
          <a:prstGeom prst="rect">
            <a:avLst/>
          </a:prstGeom>
          <a:noFill/>
          <a:extLst>
            <a:ext uri="{909E8E84-426E-40DD-AFC4-6F175D3DCCD1}">
              <a14:hiddenFill xmlns:a14="http://schemas.microsoft.com/office/drawing/2010/main">
                <a:solidFill>
                  <a:srgbClr val="FFFFFF"/>
                </a:solidFill>
              </a14:hiddenFill>
            </a:ext>
          </a:extLst>
        </p:spPr>
      </p:pic>
      <p:pic>
        <p:nvPicPr>
          <p:cNvPr id="5127" name="Picture 7" descr="C:\Users\pokorna\AppData\Local\Microsoft\Windows\Temporary Internet Files\Content.IE5\IE47V47I\MP900448617[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97733" y="2708920"/>
            <a:ext cx="2147611" cy="1594681"/>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C:\Users\pokorna\AppData\Local\Microsoft\Windows\Temporary Internet Files\Content.IE5\J457LY1F\MC900438743[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71539" y="4719265"/>
            <a:ext cx="2687960" cy="20159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6841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5126"/>
                                        </p:tgtEl>
                                        <p:attrNameLst>
                                          <p:attrName>style.visibility</p:attrName>
                                        </p:attrNameLst>
                                      </p:cBhvr>
                                      <p:to>
                                        <p:strVal val="visible"/>
                                      </p:to>
                                    </p:set>
                                    <p:animEffect transition="in" filter="fade">
                                      <p:cBhvr>
                                        <p:cTn id="52" dur="500"/>
                                        <p:tgtEl>
                                          <p:spTgt spid="5126"/>
                                        </p:tgtEl>
                                      </p:cBhvr>
                                    </p:animEffect>
                                  </p:childTnLst>
                                </p:cTn>
                              </p:par>
                              <p:par>
                                <p:cTn id="53" presetID="10" presetClass="entr" presetSubtype="0" fill="hold" nodeType="withEffect">
                                  <p:stCondLst>
                                    <p:cond delay="0"/>
                                  </p:stCondLst>
                                  <p:childTnLst>
                                    <p:set>
                                      <p:cBhvr>
                                        <p:cTn id="54" dur="1" fill="hold">
                                          <p:stCondLst>
                                            <p:cond delay="0"/>
                                          </p:stCondLst>
                                        </p:cTn>
                                        <p:tgtEl>
                                          <p:spTgt spid="5127"/>
                                        </p:tgtEl>
                                        <p:attrNameLst>
                                          <p:attrName>style.visibility</p:attrName>
                                        </p:attrNameLst>
                                      </p:cBhvr>
                                      <p:to>
                                        <p:strVal val="visible"/>
                                      </p:to>
                                    </p:set>
                                    <p:animEffect transition="in" filter="fade">
                                      <p:cBhvr>
                                        <p:cTn id="55" dur="500"/>
                                        <p:tgtEl>
                                          <p:spTgt spid="5127"/>
                                        </p:tgtEl>
                                      </p:cBhvr>
                                    </p:animEffect>
                                  </p:childTnLst>
                                </p:cTn>
                              </p:par>
                              <p:par>
                                <p:cTn id="56" presetID="10" presetClass="entr" presetSubtype="0" fill="hold" nodeType="withEffect">
                                  <p:stCondLst>
                                    <p:cond delay="0"/>
                                  </p:stCondLst>
                                  <p:childTnLst>
                                    <p:set>
                                      <p:cBhvr>
                                        <p:cTn id="57" dur="1" fill="hold">
                                          <p:stCondLst>
                                            <p:cond delay="0"/>
                                          </p:stCondLst>
                                        </p:cTn>
                                        <p:tgtEl>
                                          <p:spTgt spid="5128"/>
                                        </p:tgtEl>
                                        <p:attrNameLst>
                                          <p:attrName>style.visibility</p:attrName>
                                        </p:attrNameLst>
                                      </p:cBhvr>
                                      <p:to>
                                        <p:strVal val="visible"/>
                                      </p:to>
                                    </p:set>
                                    <p:animEffect transition="in" filter="fade">
                                      <p:cBhvr>
                                        <p:cTn id="58" dur="500"/>
                                        <p:tgtEl>
                                          <p:spTgt spid="51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980728" y="260648"/>
            <a:ext cx="6512511" cy="1143000"/>
          </a:xfrm>
        </p:spPr>
        <p:txBody>
          <a:bodyPr/>
          <a:lstStyle/>
          <a:p>
            <a:r>
              <a:rPr lang="cs-CZ" dirty="0" smtClean="0"/>
              <a:t> Závislost</a:t>
            </a:r>
            <a:endParaRPr lang="cs-CZ" dirty="0"/>
          </a:p>
        </p:txBody>
      </p:sp>
      <p:sp>
        <p:nvSpPr>
          <p:cNvPr id="3" name="Zástupný symbol pro obsah 2"/>
          <p:cNvSpPr>
            <a:spLocks noGrp="1"/>
          </p:cNvSpPr>
          <p:nvPr>
            <p:ph sz="quarter" idx="13"/>
          </p:nvPr>
        </p:nvSpPr>
        <p:spPr>
          <a:xfrm>
            <a:off x="179512" y="1556792"/>
            <a:ext cx="8640960" cy="5184576"/>
          </a:xfrm>
        </p:spPr>
        <p:txBody>
          <a:bodyPr>
            <a:normAutofit lnSpcReduction="10000"/>
          </a:bodyPr>
          <a:lstStyle/>
          <a:p>
            <a:pPr>
              <a:lnSpc>
                <a:spcPct val="150000"/>
              </a:lnSpc>
            </a:pPr>
            <a:r>
              <a:rPr lang="cs-CZ" dirty="0" smtClean="0"/>
              <a:t> </a:t>
            </a:r>
            <a:r>
              <a:rPr lang="cs-CZ" b="1" i="1" dirty="0" smtClean="0"/>
              <a:t>Psychická závislost </a:t>
            </a:r>
            <a:r>
              <a:rPr lang="cs-CZ" dirty="0" smtClean="0"/>
              <a:t>– duševní stav, přání drogu znovu užít, při odvykání by neměly nastoupit tělesné odvykací účinky. Při užívání není potřeba zvyšovat množství. Je to závislost na jistou okolnost při užívání drogy – osoba, rituál, druh látky, společnost, doba…</a:t>
            </a:r>
          </a:p>
          <a:p>
            <a:pPr>
              <a:lnSpc>
                <a:spcPct val="150000"/>
              </a:lnSpc>
            </a:pPr>
            <a:r>
              <a:rPr lang="cs-CZ" dirty="0"/>
              <a:t> </a:t>
            </a:r>
            <a:r>
              <a:rPr lang="cs-CZ" b="1" i="1" dirty="0" smtClean="0"/>
              <a:t>Fyzická závislost – </a:t>
            </a:r>
            <a:r>
              <a:rPr lang="cs-CZ" dirty="0" smtClean="0"/>
              <a:t>nastupuje </a:t>
            </a:r>
            <a:r>
              <a:rPr lang="cs-CZ" dirty="0" smtClean="0"/>
              <a:t>pokud se droga užívá delší dobu po vyšších dávkách, organismus si ji zahrne do své látkové výměny. Po přerušení nastupují odvykací účinky, narkoman potřebuje drogu za každou cenu. Odvykací účinky mohou způsobit i úmrtí. Lze ji léčit </a:t>
            </a:r>
            <a:r>
              <a:rPr lang="cs-CZ" dirty="0" smtClean="0"/>
              <a:t>detoxikací.</a:t>
            </a:r>
            <a:endParaRPr lang="cs-CZ" b="1" i="1" dirty="0"/>
          </a:p>
        </p:txBody>
      </p:sp>
    </p:spTree>
    <p:extLst>
      <p:ext uri="{BB962C8B-B14F-4D97-AF65-F5344CB8AC3E}">
        <p14:creationId xmlns:p14="http://schemas.microsoft.com/office/powerpoint/2010/main" val="1986600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332656"/>
            <a:ext cx="6512511" cy="1143000"/>
          </a:xfrm>
        </p:spPr>
        <p:txBody>
          <a:bodyPr/>
          <a:lstStyle/>
          <a:p>
            <a:r>
              <a:rPr lang="cs-CZ" dirty="0" smtClean="0"/>
              <a:t> Legislativa a drogy</a:t>
            </a:r>
            <a:endParaRPr lang="cs-CZ" dirty="0"/>
          </a:p>
        </p:txBody>
      </p:sp>
      <p:sp>
        <p:nvSpPr>
          <p:cNvPr id="3" name="Zástupný symbol pro obsah 2"/>
          <p:cNvSpPr>
            <a:spLocks noGrp="1"/>
          </p:cNvSpPr>
          <p:nvPr>
            <p:ph sz="quarter" idx="13"/>
          </p:nvPr>
        </p:nvSpPr>
        <p:spPr>
          <a:xfrm>
            <a:off x="131618" y="1484784"/>
            <a:ext cx="9012382" cy="5112568"/>
          </a:xfrm>
        </p:spPr>
        <p:txBody>
          <a:bodyPr/>
          <a:lstStyle/>
          <a:p>
            <a:pPr>
              <a:lnSpc>
                <a:spcPct val="150000"/>
              </a:lnSpc>
            </a:pPr>
            <a:r>
              <a:rPr lang="cs-CZ" dirty="0" smtClean="0"/>
              <a:t> V ČR není užívání návykových látek trestné</a:t>
            </a:r>
          </a:p>
          <a:p>
            <a:pPr>
              <a:lnSpc>
                <a:spcPct val="150000"/>
              </a:lnSpc>
            </a:pPr>
            <a:r>
              <a:rPr lang="cs-CZ" dirty="0"/>
              <a:t> </a:t>
            </a:r>
            <a:r>
              <a:rPr lang="cs-CZ" dirty="0" smtClean="0"/>
              <a:t>Trestná však je výroba, dovoz, vývoz, zprostředkování, přechovávání a  prodej těchto látek.</a:t>
            </a:r>
          </a:p>
          <a:p>
            <a:pPr>
              <a:lnSpc>
                <a:spcPct val="150000"/>
              </a:lnSpc>
            </a:pPr>
            <a:r>
              <a:rPr lang="cs-CZ" dirty="0"/>
              <a:t> </a:t>
            </a:r>
            <a:r>
              <a:rPr lang="cs-CZ" dirty="0" smtClean="0"/>
              <a:t>Tresty: peněžitý trest, odnětí svobody, propadnutí majetku</a:t>
            </a:r>
          </a:p>
          <a:p>
            <a:pPr>
              <a:lnSpc>
                <a:spcPct val="150000"/>
              </a:lnSpc>
            </a:pPr>
            <a:r>
              <a:rPr lang="cs-CZ" dirty="0"/>
              <a:t> </a:t>
            </a:r>
            <a:r>
              <a:rPr lang="cs-CZ" dirty="0" smtClean="0"/>
              <a:t>Pokud se někdo výše popsaného trestu proviní vůči dítěti nebo mladistvému, tresty jsou přísnější, vyšší a tvrdší</a:t>
            </a:r>
            <a:endParaRPr lang="cs-CZ" dirty="0"/>
          </a:p>
        </p:txBody>
      </p:sp>
      <p:pic>
        <p:nvPicPr>
          <p:cNvPr id="6146" name="Picture 2" descr="C:\Users\pokorna\AppData\Local\Microsoft\Windows\Temporary Internet Files\Content.IE5\WCOZ6GWI\MC900441323[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5128304"/>
            <a:ext cx="1628800" cy="16288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C:\Users\pokorna\AppData\Local\Microsoft\Windows\Temporary Internet Files\Content.IE5\IE47V47I\MC900290885[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46889" y="4532768"/>
            <a:ext cx="2427838" cy="2207537"/>
          </a:xfrm>
          <a:prstGeom prst="rect">
            <a:avLst/>
          </a:prstGeom>
          <a:noFill/>
          <a:extLst>
            <a:ext uri="{909E8E84-426E-40DD-AFC4-6F175D3DCCD1}">
              <a14:hiddenFill xmlns:a14="http://schemas.microsoft.com/office/drawing/2010/main">
                <a:solidFill>
                  <a:srgbClr val="FFFFFF"/>
                </a:solidFill>
              </a14:hiddenFill>
            </a:ext>
          </a:extLst>
        </p:spPr>
      </p:pic>
      <p:pic>
        <p:nvPicPr>
          <p:cNvPr id="6149" name="Picture 5" descr="C:\Users\pokorna\AppData\Local\Microsoft\Windows\Temporary Internet Files\Content.IE5\VR1BVV10\MC90039072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79911" y="5311768"/>
            <a:ext cx="1941271" cy="12618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4514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6146"/>
                                        </p:tgtEl>
                                        <p:attrNameLst>
                                          <p:attrName>style.visibility</p:attrName>
                                        </p:attrNameLst>
                                      </p:cBhvr>
                                      <p:to>
                                        <p:strVal val="visible"/>
                                      </p:to>
                                    </p:set>
                                    <p:animEffect transition="in" filter="wipe(down)">
                                      <p:cBhvr>
                                        <p:cTn id="32" dur="500"/>
                                        <p:tgtEl>
                                          <p:spTgt spid="6146"/>
                                        </p:tgtEl>
                                      </p:cBhvr>
                                    </p:animEffect>
                                  </p:childTnLst>
                                </p:cTn>
                              </p:par>
                              <p:par>
                                <p:cTn id="33" presetID="22" presetClass="entr" presetSubtype="4" fill="hold" nodeType="withEffect">
                                  <p:stCondLst>
                                    <p:cond delay="0"/>
                                  </p:stCondLst>
                                  <p:childTnLst>
                                    <p:set>
                                      <p:cBhvr>
                                        <p:cTn id="34" dur="1" fill="hold">
                                          <p:stCondLst>
                                            <p:cond delay="0"/>
                                          </p:stCondLst>
                                        </p:cTn>
                                        <p:tgtEl>
                                          <p:spTgt spid="6149"/>
                                        </p:tgtEl>
                                        <p:attrNameLst>
                                          <p:attrName>style.visibility</p:attrName>
                                        </p:attrNameLst>
                                      </p:cBhvr>
                                      <p:to>
                                        <p:strVal val="visible"/>
                                      </p:to>
                                    </p:set>
                                    <p:animEffect transition="in" filter="wipe(down)">
                                      <p:cBhvr>
                                        <p:cTn id="35" dur="500"/>
                                        <p:tgtEl>
                                          <p:spTgt spid="6149"/>
                                        </p:tgtEl>
                                      </p:cBhvr>
                                    </p:animEffect>
                                  </p:childTnLst>
                                </p:cTn>
                              </p:par>
                              <p:par>
                                <p:cTn id="36" presetID="22" presetClass="entr" presetSubtype="4" fill="hold" nodeType="withEffect">
                                  <p:stCondLst>
                                    <p:cond delay="0"/>
                                  </p:stCondLst>
                                  <p:childTnLst>
                                    <p:set>
                                      <p:cBhvr>
                                        <p:cTn id="37" dur="1" fill="hold">
                                          <p:stCondLst>
                                            <p:cond delay="0"/>
                                          </p:stCondLst>
                                        </p:cTn>
                                        <p:tgtEl>
                                          <p:spTgt spid="6148"/>
                                        </p:tgtEl>
                                        <p:attrNameLst>
                                          <p:attrName>style.visibility</p:attrName>
                                        </p:attrNameLst>
                                      </p:cBhvr>
                                      <p:to>
                                        <p:strVal val="visible"/>
                                      </p:to>
                                    </p:set>
                                    <p:animEffect transition="in" filter="wipe(down)">
                                      <p:cBhvr>
                                        <p:cTn id="38" dur="500"/>
                                        <p:tgtEl>
                                          <p:spTgt spid="61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251520" y="731520"/>
            <a:ext cx="8568952" cy="3474720"/>
          </a:xfrm>
        </p:spPr>
        <p:txBody>
          <a:bodyPr/>
          <a:lstStyle/>
          <a:p>
            <a:pPr lvl="0"/>
            <a:r>
              <a:rPr lang="cs-CZ" dirty="0"/>
              <a:t>Ostrovzl.cz. </a:t>
            </a:r>
            <a:r>
              <a:rPr lang="cs-CZ" i="1" dirty="0"/>
              <a:t>Ostrovzl.cz: Užívání návykových látek</a:t>
            </a:r>
            <a:r>
              <a:rPr lang="cs-CZ" dirty="0"/>
              <a:t> [online]. 2012 [cit. </a:t>
            </a:r>
            <a:r>
              <a:rPr lang="cs-CZ" dirty="0" smtClean="0"/>
              <a:t>2013-01-05]. </a:t>
            </a:r>
            <a:r>
              <a:rPr lang="cs-CZ" dirty="0"/>
              <a:t>Dostupné z: </a:t>
            </a:r>
            <a:r>
              <a:rPr lang="cs-CZ" u="sng" dirty="0">
                <a:hlinkClick r:id="rId2"/>
              </a:rPr>
              <a:t>http://www.ostrovzl.cz/prevence/uzivani-navykovych-latek</a:t>
            </a:r>
            <a:r>
              <a:rPr lang="cs-CZ" u="sng" dirty="0" smtClean="0">
                <a:hlinkClick r:id="rId2"/>
              </a:rPr>
              <a:t>/</a:t>
            </a:r>
            <a:endParaRPr lang="cs-CZ" u="sng" dirty="0" smtClean="0"/>
          </a:p>
          <a:p>
            <a:pPr lvl="0"/>
            <a:endParaRPr lang="cs-CZ" u="sng" dirty="0"/>
          </a:p>
          <a:p>
            <a:r>
              <a:rPr lang="cs-CZ" dirty="0" smtClean="0"/>
              <a:t>Všechny </a:t>
            </a:r>
            <a:r>
              <a:rPr lang="cs-CZ" dirty="0"/>
              <a:t>objekty použité k vytvoření tohoto materiálu jsou součástí softwaru Microsoft® Office</a:t>
            </a:r>
            <a:r>
              <a:rPr lang="cs-CZ" dirty="0" smtClean="0"/>
              <a:t>.</a:t>
            </a:r>
          </a:p>
          <a:p>
            <a:r>
              <a:rPr lang="cs-CZ" dirty="0"/>
              <a:t>Texty jsou vlastní originální tvorbou autora.</a:t>
            </a:r>
          </a:p>
          <a:p>
            <a:pPr marL="45720" indent="0">
              <a:buNone/>
            </a:pPr>
            <a:endParaRPr lang="cs-CZ" dirty="0"/>
          </a:p>
          <a:p>
            <a:pPr lvl="0"/>
            <a:endParaRPr lang="cs-CZ" dirty="0"/>
          </a:p>
          <a:p>
            <a:endParaRPr lang="cs-CZ" dirty="0"/>
          </a:p>
        </p:txBody>
      </p:sp>
    </p:spTree>
    <p:extLst>
      <p:ext uri="{BB962C8B-B14F-4D97-AF65-F5344CB8AC3E}">
        <p14:creationId xmlns:p14="http://schemas.microsoft.com/office/powerpoint/2010/main" val="2725961928"/>
      </p:ext>
    </p:extLst>
  </p:cSld>
  <p:clrMapOvr>
    <a:masterClrMapping/>
  </p:clrMapOvr>
  <p:timing>
    <p:tnLst>
      <p:par>
        <p:cTn id="1" dur="indefinite" restart="never" nodeType="tmRoot"/>
      </p:par>
    </p:tnLst>
  </p:timing>
</p:sld>
</file>

<file path=ppt/theme/theme1.xml><?xml version="1.0" encoding="utf-8"?>
<a:theme xmlns:a="http://schemas.openxmlformats.org/drawingml/2006/main" name="Aerodynamika">
  <a:themeElements>
    <a:clrScheme name="Horizont">
      <a:dk1>
        <a:srgbClr val="000000"/>
      </a:dk1>
      <a:lt1>
        <a:srgbClr val="FFFFFF"/>
      </a:lt1>
      <a:dk2>
        <a:srgbClr val="1F2123"/>
      </a:dk2>
      <a:lt2>
        <a:srgbClr val="DC9E1F"/>
      </a:lt2>
      <a:accent1>
        <a:srgbClr val="7E97AD"/>
      </a:accent1>
      <a:accent2>
        <a:srgbClr val="CC8E60"/>
      </a:accent2>
      <a:accent3>
        <a:srgbClr val="7A6A60"/>
      </a:accent3>
      <a:accent4>
        <a:srgbClr val="B4936D"/>
      </a:accent4>
      <a:accent5>
        <a:srgbClr val="67787B"/>
      </a:accent5>
      <a:accent6>
        <a:srgbClr val="9D936F"/>
      </a:accent6>
      <a:hlink>
        <a:srgbClr val="646464"/>
      </a:hlink>
      <a:folHlink>
        <a:srgbClr val="969696"/>
      </a:folHlink>
    </a:clrScheme>
    <a:fontScheme name="Aerodynamika">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erodynamika">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127</TotalTime>
  <Words>456</Words>
  <Application>Microsoft Office PowerPoint</Application>
  <PresentationFormat>Předvádění na obrazovce (4:3)</PresentationFormat>
  <Paragraphs>48</Paragraphs>
  <Slides>12</Slides>
  <Notes>0</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12</vt:i4>
      </vt:variant>
    </vt:vector>
  </HeadingPairs>
  <TitlesOfParts>
    <vt:vector size="14" baseType="lpstr">
      <vt:lpstr>Aerodynamika</vt:lpstr>
      <vt:lpstr>Microsoft PowerPoint Presentation</vt:lpstr>
      <vt:lpstr>Návykové látky</vt:lpstr>
      <vt:lpstr>Prezentace aplikace PowerPoint</vt:lpstr>
      <vt:lpstr>Návyková látka</vt:lpstr>
      <vt:lpstr>Návyková látka</vt:lpstr>
      <vt:lpstr>Dělení návykových látek</vt:lpstr>
      <vt:lpstr>A. Psychostimulancia – psychotropní látky</vt:lpstr>
      <vt:lpstr> A. Psychostimulancia – příznaky intoxikace</vt:lpstr>
      <vt:lpstr> B. Omamné látky, narkotika </vt:lpstr>
      <vt:lpstr> B. Omamné látky – příznaky intoxikace</vt:lpstr>
      <vt:lpstr> Závislost</vt:lpstr>
      <vt:lpstr> Legislativa a drogy</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Návykové látky</dc:title>
  <dc:creator>pokorna</dc:creator>
  <cp:lastModifiedBy>malkova</cp:lastModifiedBy>
  <cp:revision>16</cp:revision>
  <dcterms:created xsi:type="dcterms:W3CDTF">2012-12-27T14:57:34Z</dcterms:created>
  <dcterms:modified xsi:type="dcterms:W3CDTF">2013-06-17T20:16:20Z</dcterms:modified>
</cp:coreProperties>
</file>