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4" r:id="rId3"/>
    <p:sldId id="257" r:id="rId4"/>
    <p:sldId id="259" r:id="rId5"/>
    <p:sldId id="260" r:id="rId6"/>
    <p:sldId id="261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D2CAAFF-1480-4789-AFD3-67D7E594DA33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EA6C5F8-F493-458E-AE20-71DA2A7DD95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Osvojen%C3%AD" TargetMode="External"/><Relationship Id="rId2" Type="http://schemas.openxmlformats.org/officeDocument/2006/relationships/hyperlink" Target="http://cs.wikipedia.org/wiki/N%C3%A1hradn%C3%AD_rodinn%C3%A1_p%C3%A9%C4%8D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P%C4%9Bstounsk%C3%A1_p%C3%A9%C4%8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Náhradní rodinná péče</a:t>
            </a:r>
            <a:endParaRPr lang="cs-CZ" dirty="0"/>
          </a:p>
        </p:txBody>
      </p:sp>
      <p:pic>
        <p:nvPicPr>
          <p:cNvPr id="1027" name="Picture 3" descr="C:\Users\pokorna\AppData\Local\Microsoft\Windows\Temporary Internet Files\Content.IE5\UXUJOOQK\MP9003863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70071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okorna\AppData\Local\Microsoft\Windows\Temporary Internet Files\Content.IE5\X3JNU0RX\MP9004227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61048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Z:\Logo_EU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087" y="476672"/>
            <a:ext cx="4067810" cy="1018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-25152" y="6504893"/>
            <a:ext cx="3026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VY_32_INOVACE_19_36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127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692696"/>
            <a:ext cx="8648650" cy="53553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Škola: Základní škola Trávníky Otrokovice, příspěvková organizace</a:t>
            </a:r>
          </a:p>
          <a:p>
            <a:r>
              <a:rPr lang="cs-CZ" dirty="0"/>
              <a:t>Číslo projektu: CZ.1.07/1.4.00/21.2637</a:t>
            </a:r>
          </a:p>
          <a:p>
            <a:r>
              <a:rPr lang="cs-CZ" dirty="0"/>
              <a:t>Název výukového materiálu: </a:t>
            </a:r>
            <a:r>
              <a:rPr lang="cs-CZ" dirty="0" smtClean="0"/>
              <a:t>Náhradní rodinná péče</a:t>
            </a:r>
            <a:endParaRPr lang="cs-CZ" dirty="0"/>
          </a:p>
          <a:p>
            <a:r>
              <a:rPr lang="cs-CZ" dirty="0"/>
              <a:t>Autor: Mgr. Zuzana Pokorná</a:t>
            </a:r>
          </a:p>
          <a:p>
            <a:r>
              <a:rPr lang="cs-CZ" dirty="0"/>
              <a:t>Vytvořeno: </a:t>
            </a:r>
            <a:r>
              <a:rPr lang="cs-CZ" dirty="0" smtClean="0"/>
              <a:t>12. dubna 2013</a:t>
            </a:r>
            <a:endParaRPr lang="cs-CZ" dirty="0"/>
          </a:p>
          <a:p>
            <a:r>
              <a:rPr lang="cs-CZ" dirty="0"/>
              <a:t>Ročník: 6. – 9.</a:t>
            </a:r>
          </a:p>
          <a:p>
            <a:r>
              <a:rPr lang="cs-CZ" dirty="0"/>
              <a:t>Vzdělávací oblast: Člověk a zdraví</a:t>
            </a:r>
          </a:p>
          <a:p>
            <a:r>
              <a:rPr lang="cs-CZ" dirty="0"/>
              <a:t>Vzdělávací obor: Výchova ke zdraví</a:t>
            </a:r>
          </a:p>
          <a:p>
            <a:r>
              <a:rPr lang="cs-CZ" dirty="0"/>
              <a:t>Tematický </a:t>
            </a:r>
            <a:r>
              <a:rPr lang="cs-CZ" dirty="0" smtClean="0"/>
              <a:t>okruh: Vztahy </a:t>
            </a:r>
            <a:r>
              <a:rPr lang="cs-CZ" dirty="0" smtClean="0"/>
              <a:t>mezi lidmi a formy soužití 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Rodina</a:t>
            </a:r>
            <a:endParaRPr lang="cs-CZ" dirty="0"/>
          </a:p>
          <a:p>
            <a:r>
              <a:rPr lang="cs-CZ" dirty="0"/>
              <a:t>Pomůcky: PC, dataprojektor</a:t>
            </a:r>
          </a:p>
          <a:p>
            <a:r>
              <a:rPr lang="cs-CZ" dirty="0"/>
              <a:t>Anotace</a:t>
            </a:r>
            <a:r>
              <a:rPr lang="cs-CZ" dirty="0" smtClean="0"/>
              <a:t>: Prezentace je určená k seznámení s problematikou náhradní </a:t>
            </a:r>
          </a:p>
          <a:p>
            <a:r>
              <a:rPr lang="cs-CZ" dirty="0" smtClean="0"/>
              <a:t>rodinné péče. Žáci se dozví, jaké jsou druhy náhradní rodinné péče a za </a:t>
            </a:r>
          </a:p>
          <a:p>
            <a:r>
              <a:rPr lang="cs-CZ" dirty="0" smtClean="0"/>
              <a:t>jakých okolností mohou jednotlivé náhradní rodinné péče proběhnout.</a:t>
            </a:r>
          </a:p>
          <a:p>
            <a:endParaRPr lang="cs-CZ" dirty="0"/>
          </a:p>
          <a:p>
            <a:r>
              <a:rPr lang="cs-CZ" dirty="0"/>
              <a:t>Tato práce je šířena pod licencí CC BY-SA 3.0. Odkazy a citace jsou </a:t>
            </a:r>
            <a:endParaRPr lang="cs-CZ" dirty="0" smtClean="0"/>
          </a:p>
          <a:p>
            <a:r>
              <a:rPr lang="cs-CZ" dirty="0" smtClean="0"/>
              <a:t>platné </a:t>
            </a:r>
            <a:r>
              <a:rPr lang="cs-CZ" dirty="0"/>
              <a:t>k datu vytvoření této práce.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7956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</p:spPr>
        <p:txBody>
          <a:bodyPr/>
          <a:lstStyle/>
          <a:p>
            <a:r>
              <a:rPr lang="cs-CZ" dirty="0" smtClean="0"/>
              <a:t>Náhradní rodinná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04864"/>
            <a:ext cx="8183880" cy="4187952"/>
          </a:xfrm>
        </p:spPr>
        <p:txBody>
          <a:bodyPr/>
          <a:lstStyle/>
          <a:p>
            <a:r>
              <a:rPr lang="cs-CZ" dirty="0" smtClean="0"/>
              <a:t>Jedná se o děti bez rodiny nebo o ty, které nemohou ve vlastní rodině být</a:t>
            </a:r>
          </a:p>
          <a:p>
            <a:endParaRPr lang="cs-CZ" dirty="0"/>
          </a:p>
          <a:p>
            <a:r>
              <a:rPr lang="cs-CZ" dirty="0" smtClean="0"/>
              <a:t>Adopce</a:t>
            </a:r>
          </a:p>
          <a:p>
            <a:r>
              <a:rPr lang="cs-CZ" dirty="0" smtClean="0"/>
              <a:t>Pěstounská péče</a:t>
            </a:r>
          </a:p>
          <a:p>
            <a:r>
              <a:rPr lang="cs-CZ" dirty="0" smtClean="0"/>
              <a:t>Poručnická péče</a:t>
            </a:r>
            <a:endParaRPr lang="cs-CZ" dirty="0"/>
          </a:p>
        </p:txBody>
      </p:sp>
      <p:pic>
        <p:nvPicPr>
          <p:cNvPr id="2050" name="Picture 2" descr="C:\Users\pokorna\AppData\Local\Microsoft\Windows\Temporary Internet Files\Content.IE5\WZXE3L0B\MP9004393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73016"/>
            <a:ext cx="1949664" cy="292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99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/>
          <a:lstStyle/>
          <a:p>
            <a:r>
              <a:rPr lang="cs-CZ" dirty="0" smtClean="0"/>
              <a:t>Osvojení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183880" cy="41879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Jiným slovem adopce</a:t>
            </a:r>
          </a:p>
          <a:p>
            <a:endParaRPr lang="cs-CZ" sz="2400" dirty="0" smtClean="0"/>
          </a:p>
          <a:p>
            <a:r>
              <a:rPr lang="cs-CZ" sz="2400" dirty="0" smtClean="0"/>
              <a:t>Pro dítě nejvýhodnější typ náhradní rodinné péče</a:t>
            </a:r>
          </a:p>
          <a:p>
            <a:endParaRPr lang="cs-CZ" sz="2400" dirty="0" smtClean="0"/>
          </a:p>
          <a:p>
            <a:r>
              <a:rPr lang="cs-CZ" sz="2400" dirty="0" smtClean="0"/>
              <a:t>Dospělý člověk přijme dítě za vlastní</a:t>
            </a:r>
          </a:p>
          <a:p>
            <a:endParaRPr lang="cs-CZ" sz="2400" dirty="0" smtClean="0"/>
          </a:p>
          <a:p>
            <a:r>
              <a:rPr lang="cs-CZ" sz="2400" dirty="0" smtClean="0"/>
              <a:t>V ČR pouze úplné osvojení – plně zanikají vztahy k původní rodině a vznikají nové k rodině osvojitele</a:t>
            </a:r>
            <a:endParaRPr lang="cs-CZ" sz="2400" dirty="0"/>
          </a:p>
        </p:txBody>
      </p:sp>
      <p:pic>
        <p:nvPicPr>
          <p:cNvPr id="3074" name="Picture 2" descr="C:\Users\pokorna\AppData\Local\Microsoft\Windows\Temporary Internet Files\Content.IE5\T2ZMZ0X9\MP9004227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20688"/>
            <a:ext cx="1988840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915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183880" cy="1051560"/>
          </a:xfrm>
        </p:spPr>
        <p:txBody>
          <a:bodyPr/>
          <a:lstStyle/>
          <a:p>
            <a:r>
              <a:rPr lang="cs-CZ" dirty="0" smtClean="0"/>
              <a:t>Pěstounská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187952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Dítě nemá práva biologického potomka (např. dědické právo,….)</a:t>
            </a:r>
          </a:p>
          <a:p>
            <a:endParaRPr lang="cs-CZ" sz="2400" dirty="0" smtClean="0"/>
          </a:p>
          <a:p>
            <a:r>
              <a:rPr lang="cs-CZ" sz="2400" dirty="0" smtClean="0"/>
              <a:t>Vztah pěstounství končí nejpozději dosažením plnoletosti dítěte</a:t>
            </a:r>
          </a:p>
          <a:p>
            <a:endParaRPr lang="cs-CZ" sz="2400" dirty="0" smtClean="0"/>
          </a:p>
          <a:p>
            <a:r>
              <a:rPr lang="cs-CZ" sz="2400" dirty="0" smtClean="0"/>
              <a:t>Je určena dětem, které nemohou být ze zdravotních nebo sociálních důvodů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osvojeny</a:t>
            </a:r>
          </a:p>
          <a:p>
            <a:endParaRPr lang="cs-CZ" sz="2400" dirty="0"/>
          </a:p>
          <a:p>
            <a:r>
              <a:rPr lang="cs-CZ" sz="2400" dirty="0" smtClean="0"/>
              <a:t>Děti starší nebo skupiny sourozenců</a:t>
            </a:r>
            <a:endParaRPr lang="cs-CZ" sz="2400" dirty="0"/>
          </a:p>
        </p:txBody>
      </p:sp>
      <p:pic>
        <p:nvPicPr>
          <p:cNvPr id="4100" name="Picture 4" descr="C:\Users\pokorna\AppData\Local\Microsoft\Windows\Temporary Internet Files\Content.IE5\WZXE3L0B\MP9004008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912294"/>
            <a:ext cx="1869827" cy="280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99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183880" cy="1051560"/>
          </a:xfrm>
        </p:spPr>
        <p:txBody>
          <a:bodyPr/>
          <a:lstStyle/>
          <a:p>
            <a:r>
              <a:rPr lang="cs-CZ" dirty="0" smtClean="0"/>
              <a:t>Poručnická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187952"/>
          </a:xfrm>
        </p:spPr>
        <p:txBody>
          <a:bodyPr>
            <a:normAutofit/>
          </a:bodyPr>
          <a:lstStyle/>
          <a:p>
            <a:r>
              <a:rPr lang="cs-CZ" sz="2400" dirty="0"/>
              <a:t>R</a:t>
            </a:r>
            <a:r>
              <a:rPr lang="cs-CZ" sz="2400" dirty="0" smtClean="0"/>
              <a:t>odiče dítěte zemřou nebo jsou zbaveni rodičovské zodpovědnosti</a:t>
            </a:r>
          </a:p>
          <a:p>
            <a:endParaRPr lang="cs-CZ" sz="2400" dirty="0" smtClean="0"/>
          </a:p>
          <a:p>
            <a:r>
              <a:rPr lang="cs-CZ" sz="2400" dirty="0" smtClean="0"/>
              <a:t>Obvykle osoba určená rodiči</a:t>
            </a:r>
          </a:p>
          <a:p>
            <a:endParaRPr lang="cs-CZ" sz="2400" dirty="0" smtClean="0"/>
          </a:p>
          <a:p>
            <a:r>
              <a:rPr lang="cs-CZ" sz="2400" dirty="0" smtClean="0"/>
              <a:t>Poručník spolupracuje se soudem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Poručnictví zaniká plnoletostí dítěte nebo rozhodnutím soudu </a:t>
            </a:r>
            <a:endParaRPr lang="cs-CZ" sz="2400" dirty="0"/>
          </a:p>
        </p:txBody>
      </p:sp>
      <p:pic>
        <p:nvPicPr>
          <p:cNvPr id="5122" name="Picture 2" descr="C:\Users\pokorna\AppData\Local\Microsoft\Windows\Temporary Internet Files\Content.IE5\WZXE3L0B\MP9004002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198" y="2492896"/>
            <a:ext cx="2648068" cy="211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07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okorna\AppData\Local\Microsoft\Windows\Temporary Internet Files\Content.IE5\T2ZMZ0X9\MP90030915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2444496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okorna\AppData\Local\Microsoft\Windows\Temporary Internet Files\Content.IE5\UXUJOOQK\MP90020203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7309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okorna\AppData\Local\Microsoft\Windows\Temporary Internet Files\Content.IE5\X3JNU0RX\MP90040707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97" y="2996952"/>
            <a:ext cx="5486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okorna\AppData\Local\Microsoft\Windows\Temporary Internet Files\Content.IE5\T2ZMZ0X9\MP900386387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3402"/>
            <a:ext cx="238963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pokorna\AppData\Local\Microsoft\Windows\Temporary Internet Files\Content.IE5\UXUJOOQK\MP900185175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530" y="4203960"/>
            <a:ext cx="3657600" cy="245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pokorna\AppData\Local\Microsoft\Windows\Temporary Internet Files\Content.IE5\X3JNU0RX\MP900422094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53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54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183880" cy="105156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183880" cy="5328592"/>
          </a:xfrm>
        </p:spPr>
        <p:txBody>
          <a:bodyPr>
            <a:normAutofit fontScale="92500" lnSpcReduction="20000"/>
          </a:bodyPr>
          <a:lstStyle/>
          <a:p>
            <a:r>
              <a:rPr lang="cs-CZ" sz="2000" dirty="0"/>
              <a:t>Náhradní rodinná péče. In: 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 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2013-04-14].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cs.wikipedia.org/wiki/N%C3%A1hradn%C3%AD_rodinn%C3%A1_p%C3%A9%C4%8De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/>
              <a:t>Osvojení. In: 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 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2013-04-14].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cs.wikipedia.org/wiki/Osvojen%C3%AD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Pěstounská péče. In: 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 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2013-04-14]. Dostupné z: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cs.wikipedia.org/wiki/P%C4%9Bstounsk%C3%A1_p%C3%A9%C4%8De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1800" dirty="0"/>
              <a:t>Všechny </a:t>
            </a:r>
            <a:r>
              <a:rPr lang="cs-CZ" sz="1800" dirty="0" smtClean="0"/>
              <a:t>objekty </a:t>
            </a:r>
            <a:r>
              <a:rPr lang="cs-CZ" sz="1800" dirty="0"/>
              <a:t>použité k vytvoření tohoto materiálu jsou součástí softwaru Microsoft® Office.</a:t>
            </a:r>
          </a:p>
          <a:p>
            <a:r>
              <a:rPr lang="cs-CZ" sz="1700" dirty="0"/>
              <a:t>Texty jsou vlastní originální tvorbou autora</a:t>
            </a:r>
            <a:r>
              <a:rPr lang="cs-CZ" sz="1700" dirty="0" smtClean="0"/>
              <a:t>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347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48</TotalTime>
  <Words>252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Náhradní rodinná péče</vt:lpstr>
      <vt:lpstr>Prezentace aplikace PowerPoint</vt:lpstr>
      <vt:lpstr>Náhradní rodinná péče</vt:lpstr>
      <vt:lpstr>Osvojení</vt:lpstr>
      <vt:lpstr>Pěstounská péče</vt:lpstr>
      <vt:lpstr>Poručnická péče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osvojení</dc:title>
  <dc:creator>pokorna</dc:creator>
  <cp:lastModifiedBy>malkova</cp:lastModifiedBy>
  <cp:revision>8</cp:revision>
  <dcterms:created xsi:type="dcterms:W3CDTF">2013-04-14T14:24:10Z</dcterms:created>
  <dcterms:modified xsi:type="dcterms:W3CDTF">2013-06-17T20:13:02Z</dcterms:modified>
</cp:coreProperties>
</file>